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ags/tag6.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tags/tag7.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tags/tag8.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tags/tag9.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tags/tag10.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8.xml" ContentType="application/vnd.openxmlformats-officedocument.theme+xml"/>
  <Override PartName="/ppt/tags/tag11.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9.xml" ContentType="application/vnd.openxmlformats-officedocument.theme+xml"/>
  <Override PartName="/ppt/tags/tag12.xml" ContentType="application/vnd.openxmlformats-officedocument.presentationml.tags+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tags/tag13.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2.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3.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4.xml" ContentType="application/vnd.openxmlformats-officedocument.theme+xml"/>
  <Override PartName="/ppt/tags/tag14.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5.xml" ContentType="application/vnd.openxmlformats-officedocument.theme+xml"/>
  <Override PartName="/ppt/tags/tag15.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6.xml" ContentType="application/vnd.openxmlformats-officedocument.theme+xml"/>
  <Override PartName="/ppt/tags/tag16.xml" ContentType="application/vnd.openxmlformats-officedocument.presentationml.tags+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7.xml" ContentType="application/vnd.openxmlformats-officedocument.theme+xml"/>
  <Override PartName="/ppt/tags/tag17.xml" ContentType="application/vnd.openxmlformats-officedocument.presentationml.tags+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8.xml" ContentType="application/vnd.openxmlformats-officedocument.theme+xml"/>
  <Override PartName="/ppt/tags/tag18.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9.xml" ContentType="application/vnd.openxmlformats-officedocument.theme+xml"/>
  <Override PartName="/ppt/tags/tag19.xml" ContentType="application/vnd.openxmlformats-officedocument.presentationml.tags+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30.xml" ContentType="application/vnd.openxmlformats-officedocument.theme+xml"/>
  <Override PartName="/ppt/tags/tag20.xml" ContentType="application/vnd.openxmlformats-officedocument.presentationml.tags+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8" r:id="rId2"/>
    <p:sldMasterId id="2147483723" r:id="rId3"/>
    <p:sldMasterId id="2147483737" r:id="rId4"/>
    <p:sldMasterId id="2147483749" r:id="rId5"/>
    <p:sldMasterId id="2147483761" r:id="rId6"/>
    <p:sldMasterId id="2147483773" r:id="rId7"/>
    <p:sldMasterId id="2147483785" r:id="rId8"/>
    <p:sldMasterId id="2147483797" r:id="rId9"/>
    <p:sldMasterId id="2147483807" r:id="rId10"/>
    <p:sldMasterId id="2147483809" r:id="rId11"/>
    <p:sldMasterId id="2147483836" r:id="rId12"/>
    <p:sldMasterId id="2147483849" r:id="rId13"/>
    <p:sldMasterId id="2147483860" r:id="rId14"/>
    <p:sldMasterId id="2147483872" r:id="rId15"/>
    <p:sldMasterId id="2147483885" r:id="rId16"/>
    <p:sldMasterId id="2147483899" r:id="rId17"/>
    <p:sldMasterId id="2147483909" r:id="rId18"/>
    <p:sldMasterId id="2147483920" r:id="rId19"/>
    <p:sldMasterId id="2147483931" r:id="rId20"/>
    <p:sldMasterId id="2147483942" r:id="rId21"/>
    <p:sldMasterId id="2147483953" r:id="rId22"/>
    <p:sldMasterId id="2147483970" r:id="rId23"/>
    <p:sldMasterId id="2147483981" r:id="rId24"/>
    <p:sldMasterId id="2147483992" r:id="rId25"/>
    <p:sldMasterId id="2147484006" r:id="rId26"/>
    <p:sldMasterId id="2147484019" r:id="rId27"/>
    <p:sldMasterId id="2147484032" r:id="rId28"/>
    <p:sldMasterId id="2147484045" r:id="rId29"/>
    <p:sldMasterId id="2147484059" r:id="rId30"/>
  </p:sldMasterIdLst>
  <p:notesMasterIdLst>
    <p:notesMasterId r:id="rId61"/>
  </p:notesMasterIdLst>
  <p:handoutMasterIdLst>
    <p:handoutMasterId r:id="rId62"/>
  </p:handoutMasterIdLst>
  <p:sldIdLst>
    <p:sldId id="302" r:id="rId31"/>
    <p:sldId id="339" r:id="rId32"/>
    <p:sldId id="376" r:id="rId33"/>
    <p:sldId id="389" r:id="rId34"/>
    <p:sldId id="373" r:id="rId35"/>
    <p:sldId id="318" r:id="rId36"/>
    <p:sldId id="390" r:id="rId37"/>
    <p:sldId id="351" r:id="rId38"/>
    <p:sldId id="317" r:id="rId39"/>
    <p:sldId id="340" r:id="rId40"/>
    <p:sldId id="374" r:id="rId41"/>
    <p:sldId id="391" r:id="rId42"/>
    <p:sldId id="375" r:id="rId43"/>
    <p:sldId id="312" r:id="rId44"/>
    <p:sldId id="372" r:id="rId45"/>
    <p:sldId id="377" r:id="rId46"/>
    <p:sldId id="381" r:id="rId47"/>
    <p:sldId id="387" r:id="rId48"/>
    <p:sldId id="388" r:id="rId49"/>
    <p:sldId id="392" r:id="rId50"/>
    <p:sldId id="383" r:id="rId51"/>
    <p:sldId id="370" r:id="rId52"/>
    <p:sldId id="386" r:id="rId53"/>
    <p:sldId id="385" r:id="rId54"/>
    <p:sldId id="371" r:id="rId55"/>
    <p:sldId id="393" r:id="rId56"/>
    <p:sldId id="378" r:id="rId57"/>
    <p:sldId id="382" r:id="rId58"/>
    <p:sldId id="342" r:id="rId59"/>
    <p:sldId id="39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5" autoAdjust="0"/>
    <p:restoredTop sz="94660"/>
  </p:normalViewPr>
  <p:slideViewPr>
    <p:cSldViewPr>
      <p:cViewPr varScale="1">
        <p:scale>
          <a:sx n="73" d="100"/>
          <a:sy n="73" d="100"/>
        </p:scale>
        <p:origin x="-792" y="-108"/>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notesViewPr>
    <p:cSldViewPr>
      <p:cViewPr varScale="1">
        <p:scale>
          <a:sx n="71" d="100"/>
          <a:sy n="71" d="100"/>
        </p:scale>
        <p:origin x="-265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28F199-2E06-40AE-A42D-5596C8CFE422}" type="datetimeFigureOut">
              <a:rPr lang="en-US" smtClean="0"/>
              <a:t>3/25/2016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955D9F-E798-4342-B07C-8C3D10365CA2}" type="slidenum">
              <a:rPr lang="en-US" smtClean="0"/>
              <a:t>‹#›</a:t>
            </a:fld>
            <a:endParaRPr lang="en-US"/>
          </a:p>
        </p:txBody>
      </p:sp>
    </p:spTree>
    <p:extLst>
      <p:ext uri="{BB962C8B-B14F-4D97-AF65-F5344CB8AC3E}">
        <p14:creationId xmlns:p14="http://schemas.microsoft.com/office/powerpoint/2010/main" val="41091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AF055-3333-491D-ABEA-B505926BE42D}" type="datetimeFigureOut">
              <a:rPr lang="en-US" smtClean="0"/>
              <a:t>3/25/2016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DF98D-22CD-44CD-B6C1-8C68A0FAB283}" type="slidenum">
              <a:rPr lang="en-US" smtClean="0"/>
              <a:t>‹#›</a:t>
            </a:fld>
            <a:endParaRPr lang="en-US"/>
          </a:p>
        </p:txBody>
      </p:sp>
    </p:spTree>
    <p:extLst>
      <p:ext uri="{BB962C8B-B14F-4D97-AF65-F5344CB8AC3E}">
        <p14:creationId xmlns:p14="http://schemas.microsoft.com/office/powerpoint/2010/main" val="355183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DF98D-22CD-44CD-B6C1-8C68A0FAB283}" type="slidenum">
              <a:rPr lang="en-US" smtClean="0"/>
              <a:t>1</a:t>
            </a:fld>
            <a:endParaRPr lang="en-US"/>
          </a:p>
        </p:txBody>
      </p:sp>
    </p:spTree>
    <p:extLst>
      <p:ext uri="{BB962C8B-B14F-4D97-AF65-F5344CB8AC3E}">
        <p14:creationId xmlns:p14="http://schemas.microsoft.com/office/powerpoint/2010/main" val="28099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EDE6D-DF21-4092-B576-0B865235D2B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4735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D5788C07-2A95-4AE9-9282-30AD8C8B8A91}" type="slidenum">
              <a:rPr lang="en-US" smtClean="0">
                <a:solidFill>
                  <a:prstClr val="black"/>
                </a:solidFill>
              </a:rPr>
              <a:pPr/>
              <a:t>21</a:t>
            </a:fld>
            <a:endParaRPr lang="en-US" smtClean="0">
              <a:solidFill>
                <a:prstClr val="black"/>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dirty="0" smtClean="0"/>
              <a:t>BR:  I think this should</a:t>
            </a:r>
            <a:r>
              <a:rPr lang="en-US" baseline="0" dirty="0" smtClean="0"/>
              <a:t> be moved up to the front, as it represents what we did in our last engagement.  It’s also the foundation of the next phase.</a:t>
            </a:r>
            <a:endParaRPr lang="en-US" dirty="0" smtClean="0"/>
          </a:p>
        </p:txBody>
      </p:sp>
    </p:spTree>
    <p:extLst>
      <p:ext uri="{BB962C8B-B14F-4D97-AF65-F5344CB8AC3E}">
        <p14:creationId xmlns:p14="http://schemas.microsoft.com/office/powerpoint/2010/main" val="73773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Test results to</a:t>
            </a:r>
            <a:r>
              <a:rPr lang="en-US" baseline="0" dirty="0" smtClean="0"/>
              <a:t> be used to communicate bad samples (insufficient quantity, damaged sample) - </a:t>
            </a:r>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85818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EDE6D-DF21-4092-B576-0B865235D2B9}" type="slidenum">
              <a:rPr lang="en-US" smtClean="0"/>
              <a:t>23</a:t>
            </a:fld>
            <a:endParaRPr lang="en-US"/>
          </a:p>
        </p:txBody>
      </p:sp>
    </p:spTree>
    <p:extLst>
      <p:ext uri="{BB962C8B-B14F-4D97-AF65-F5344CB8AC3E}">
        <p14:creationId xmlns:p14="http://schemas.microsoft.com/office/powerpoint/2010/main" val="22143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A4BF2DCB-9A77-4AA5-8D5D-D753EA8F35B9}" type="slidenum">
              <a:rPr lang="en-US" smtClean="0"/>
              <a:pPr/>
              <a:t>27</a:t>
            </a:fld>
            <a:endParaRPr lang="en-US" dirty="0"/>
          </a:p>
        </p:txBody>
      </p:sp>
    </p:spTree>
    <p:extLst>
      <p:ext uri="{BB962C8B-B14F-4D97-AF65-F5344CB8AC3E}">
        <p14:creationId xmlns:p14="http://schemas.microsoft.com/office/powerpoint/2010/main" val="332457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EDE6D-DF21-4092-B576-0B865235D2B9}" type="slidenum">
              <a:rPr lang="en-US" smtClean="0"/>
              <a:t>28</a:t>
            </a:fld>
            <a:endParaRPr lang="en-US" dirty="0"/>
          </a:p>
        </p:txBody>
      </p:sp>
    </p:spTree>
    <p:extLst>
      <p:ext uri="{BB962C8B-B14F-4D97-AF65-F5344CB8AC3E}">
        <p14:creationId xmlns:p14="http://schemas.microsoft.com/office/powerpoint/2010/main" val="184730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E3EDE6D-DF21-4092-B576-0B865235D2B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0066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2DCB-9A77-4AA5-8D5D-D753EA8F35B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125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E3EDE6D-DF21-4092-B576-0B865235D2B9}"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8040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EAC8C-382B-466B-A5A0-3CD8388B9AF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6257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810CC-C9D9-45F6-A958-53CEEC0A80E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2262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EDE6D-DF21-4092-B576-0B865235D2B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3053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EDE6D-DF21-4092-B576-0B865235D2B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3053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94609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26.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2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39088324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9342521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845276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4231385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9872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309820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159243377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4761814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388799943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pic>
        <p:nvPicPr>
          <p:cNvPr id="5" name="Picture 4" descr="tru-logo-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52400"/>
            <a:ext cx="1573796" cy="670826"/>
          </a:xfrm>
          <a:prstGeom prst="rect">
            <a:avLst/>
          </a:prstGeom>
        </p:spPr>
      </p:pic>
      <p:sp>
        <p:nvSpPr>
          <p:cNvPr id="6" name="Freeform 5"/>
          <p:cNvSpPr/>
          <p:nvPr/>
        </p:nvSpPr>
        <p:spPr>
          <a:xfrm>
            <a:off x="-16151" y="-8468"/>
            <a:ext cx="6991901" cy="915184"/>
          </a:xfrm>
          <a:custGeom>
            <a:avLst/>
            <a:gdLst>
              <a:gd name="connsiteX0" fmla="*/ 0 w 6976533"/>
              <a:gd name="connsiteY0" fmla="*/ 8467 h 905934"/>
              <a:gd name="connsiteX1" fmla="*/ 8466 w 6976533"/>
              <a:gd name="connsiteY1" fmla="*/ 905934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905934"/>
              <a:gd name="connsiteX1" fmla="*/ 782 w 6976533"/>
              <a:gd name="connsiteY1" fmla="*/ 898391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898391"/>
              <a:gd name="connsiteX1" fmla="*/ 782 w 6976533"/>
              <a:gd name="connsiteY1" fmla="*/ 898391 h 898391"/>
              <a:gd name="connsiteX2" fmla="*/ 6451600 w 6976533"/>
              <a:gd name="connsiteY2" fmla="*/ 898391 h 898391"/>
              <a:gd name="connsiteX3" fmla="*/ 6976533 w 6976533"/>
              <a:gd name="connsiteY3" fmla="*/ 0 h 898391"/>
              <a:gd name="connsiteX4" fmla="*/ 0 w 6976533"/>
              <a:gd name="connsiteY4" fmla="*/ 8467 h 898391"/>
              <a:gd name="connsiteX0" fmla="*/ 0 w 6984217"/>
              <a:gd name="connsiteY0" fmla="*/ 16010 h 898391"/>
              <a:gd name="connsiteX1" fmla="*/ 8466 w 6984217"/>
              <a:gd name="connsiteY1" fmla="*/ 898391 h 898391"/>
              <a:gd name="connsiteX2" fmla="*/ 6459284 w 6984217"/>
              <a:gd name="connsiteY2" fmla="*/ 898391 h 898391"/>
              <a:gd name="connsiteX3" fmla="*/ 6984217 w 6984217"/>
              <a:gd name="connsiteY3" fmla="*/ 0 h 898391"/>
              <a:gd name="connsiteX4" fmla="*/ 0 w 6984217"/>
              <a:gd name="connsiteY4" fmla="*/ 16010 h 898391"/>
              <a:gd name="connsiteX0" fmla="*/ 0 w 6991901"/>
              <a:gd name="connsiteY0" fmla="*/ 16010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16010 h 898391"/>
              <a:gd name="connsiteX0" fmla="*/ 0 w 6991901"/>
              <a:gd name="connsiteY0" fmla="*/ 8467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8467 h 89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901" h="898391">
                <a:moveTo>
                  <a:pt x="0" y="8467"/>
                </a:moveTo>
                <a:cubicBezTo>
                  <a:pt x="261" y="305108"/>
                  <a:pt x="8205" y="601750"/>
                  <a:pt x="8466" y="898391"/>
                </a:cubicBezTo>
                <a:lnTo>
                  <a:pt x="6459284" y="898391"/>
                </a:lnTo>
                <a:lnTo>
                  <a:pt x="6991901" y="0"/>
                </a:lnTo>
                <a:lnTo>
                  <a:pt x="0" y="8467"/>
                </a:lnTo>
                <a:close/>
              </a:path>
            </a:pathLst>
          </a:cu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36466"/>
              </a:solidFill>
            </a:endParaRPr>
          </a:p>
        </p:txBody>
      </p:sp>
      <p:sp>
        <p:nvSpPr>
          <p:cNvPr id="8" name="TextBox 7"/>
          <p:cNvSpPr txBox="1"/>
          <p:nvPr/>
        </p:nvSpPr>
        <p:spPr>
          <a:xfrm>
            <a:off x="6019800" y="6553200"/>
            <a:ext cx="2235200" cy="215444"/>
          </a:xfrm>
          <a:prstGeom prst="rect">
            <a:avLst/>
          </a:prstGeom>
          <a:noFill/>
          <a:ln>
            <a:noFill/>
          </a:ln>
        </p:spPr>
        <p:txBody>
          <a:bodyPr wrap="square" rtlCol="0" anchor="ctr">
            <a:spAutoFit/>
          </a:bodyPr>
          <a:lstStyle/>
          <a:p>
            <a:pPr algn="r"/>
            <a:r>
              <a:rPr lang="en-US" sz="800" dirty="0">
                <a:solidFill>
                  <a:srgbClr val="636466">
                    <a:lumMod val="50000"/>
                    <a:lumOff val="50000"/>
                  </a:srgbClr>
                </a:solidFill>
                <a:cs typeface="Arial"/>
              </a:rPr>
              <a:t>Confidential. For J&amp;J internal use only.  </a:t>
            </a:r>
          </a:p>
        </p:txBody>
      </p:sp>
      <p:sp>
        <p:nvSpPr>
          <p:cNvPr id="12" name="Title 1"/>
          <p:cNvSpPr>
            <a:spLocks noGrp="1"/>
          </p:cNvSpPr>
          <p:nvPr>
            <p:ph type="title" hasCustomPrompt="1"/>
          </p:nvPr>
        </p:nvSpPr>
        <p:spPr>
          <a:xfrm>
            <a:off x="629024" y="228600"/>
            <a:ext cx="7467600" cy="1143000"/>
          </a:xfrm>
          <a:prstGeom prst="rect">
            <a:avLst/>
          </a:prstGeom>
        </p:spPr>
        <p:txBody>
          <a:bodyPr anchor="t" anchorCtr="0">
            <a:noAutofit/>
          </a:bodyPr>
          <a:lstStyle>
            <a:lvl1pPr algn="l">
              <a:defRPr sz="2000" b="1">
                <a:solidFill>
                  <a:schemeClr val="bg1"/>
                </a:solidFill>
                <a:latin typeface="Arial" pitchFamily="34" charset="0"/>
                <a:cs typeface="Arial" pitchFamily="34" charset="0"/>
              </a:defRPr>
            </a:lvl1pPr>
          </a:lstStyle>
          <a:p>
            <a:r>
              <a:rPr lang="en-US" dirty="0" smtClean="0"/>
              <a:t>HEADLINE GOES HERE</a:t>
            </a:r>
            <a:endParaRPr lang="en-US" dirty="0"/>
          </a:p>
        </p:txBody>
      </p:sp>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
        <p:nvSpPr>
          <p:cNvPr id="10" name="Slide Number Placeholder 22"/>
          <p:cNvSpPr>
            <a:spLocks noGrp="1"/>
          </p:cNvSpPr>
          <p:nvPr/>
        </p:nvSpPr>
        <p:spPr>
          <a:xfrm>
            <a:off x="8507996" y="6575196"/>
            <a:ext cx="457200" cy="1524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solidFill>
                  <a:srgbClr val="FF8300"/>
                </a:solidFill>
                <a:cs typeface="Arial"/>
              </a:rPr>
              <a:t>| </a:t>
            </a:r>
            <a:fld id="{D8611881-BEB0-6444-83DC-3830FF7FB06D}" type="slidenum">
              <a:rPr lang="en-US" sz="800" b="1" smtClean="0">
                <a:solidFill>
                  <a:srgbClr val="FF8300"/>
                </a:solidFill>
                <a:cs typeface="Arial"/>
              </a:rPr>
              <a:pPr/>
              <a:t>‹#›</a:t>
            </a:fld>
            <a:endParaRPr lang="en-US" sz="800" b="1" dirty="0">
              <a:solidFill>
                <a:srgbClr val="FF8300"/>
              </a:solidFill>
              <a:cs typeface="Arial"/>
            </a:endParaRPr>
          </a:p>
        </p:txBody>
      </p:sp>
    </p:spTree>
    <p:extLst>
      <p:ext uri="{BB962C8B-B14F-4D97-AF65-F5344CB8AC3E}">
        <p14:creationId xmlns:p14="http://schemas.microsoft.com/office/powerpoint/2010/main" val="87551790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2606642053"/>
      </p:ext>
    </p:extLst>
  </p:cSld>
  <p:clrMapOvr>
    <a:masterClrMapping/>
  </p:clrMapOvr>
  <p:transition spd="med">
    <p:wipe dir="d"/>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4444378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07079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2917721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9663687"/>
      </p:ext>
    </p:extLst>
  </p:cSld>
  <p:clrMapOvr>
    <a:masterClrMapping/>
  </p:clrMapOvr>
  <p:transition spd="med">
    <p:wipe dir="d"/>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960277258"/>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6083860"/>
      </p:ext>
    </p:extLst>
  </p:cSld>
  <p:clrMapOvr>
    <a:masterClrMapping/>
  </p:clrMapOvr>
  <p:transition spd="med">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66267459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91785232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33103843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Tree>
    <p:extLst>
      <p:ext uri="{BB962C8B-B14F-4D97-AF65-F5344CB8AC3E}">
        <p14:creationId xmlns:p14="http://schemas.microsoft.com/office/powerpoint/2010/main" val="12909507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445965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733800" y="6400801"/>
            <a:ext cx="2133600" cy="212724"/>
          </a:xfrm>
          <a:prstGeom prst="rect">
            <a:avLst/>
          </a:prstGeom>
          <a:ln/>
        </p:spPr>
        <p:txBody>
          <a:bodyPr/>
          <a:lstStyle>
            <a:lvl1pPr>
              <a:defRPr/>
            </a:lvl1pPr>
          </a:lstStyle>
          <a:p>
            <a:pPr algn="ctr" fontAlgn="base">
              <a:spcBef>
                <a:spcPct val="0"/>
              </a:spcBef>
              <a:spcAft>
                <a:spcPct val="0"/>
              </a:spcAft>
              <a:defRPr/>
            </a:pPr>
            <a:r>
              <a:rPr lang="en-US" sz="500" smtClean="0">
                <a:solidFill>
                  <a:srgbClr val="000000"/>
                </a:solidFill>
              </a:rPr>
              <a:t>‹#›</a:t>
            </a:r>
            <a:endParaRPr lang="en-US" sz="500" dirty="0">
              <a:solidFill>
                <a:srgbClr val="000000"/>
              </a:solidFill>
            </a:endParaRPr>
          </a:p>
        </p:txBody>
      </p:sp>
    </p:spTree>
    <p:extLst>
      <p:ext uri="{BB962C8B-B14F-4D97-AF65-F5344CB8AC3E}">
        <p14:creationId xmlns:p14="http://schemas.microsoft.com/office/powerpoint/2010/main" val="31125341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u Blank">
    <p:spTree>
      <p:nvGrpSpPr>
        <p:cNvPr id="1" name=""/>
        <p:cNvGrpSpPr/>
        <p:nvPr/>
      </p:nvGrpSpPr>
      <p:grpSpPr>
        <a:xfrm>
          <a:off x="0" y="0"/>
          <a:ext cx="0" cy="0"/>
          <a:chOff x="0" y="0"/>
          <a:chExt cx="0" cy="0"/>
        </a:xfrm>
      </p:grpSpPr>
      <p:pic>
        <p:nvPicPr>
          <p:cNvPr id="5" name="Picture 4" descr="tru-logo-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52400"/>
            <a:ext cx="1573796" cy="670826"/>
          </a:xfrm>
          <a:prstGeom prst="rect">
            <a:avLst/>
          </a:prstGeom>
        </p:spPr>
      </p:pic>
      <p:sp>
        <p:nvSpPr>
          <p:cNvPr id="6" name="Freeform 5"/>
          <p:cNvSpPr/>
          <p:nvPr/>
        </p:nvSpPr>
        <p:spPr>
          <a:xfrm>
            <a:off x="-16151" y="-8468"/>
            <a:ext cx="6991901" cy="915184"/>
          </a:xfrm>
          <a:custGeom>
            <a:avLst/>
            <a:gdLst>
              <a:gd name="connsiteX0" fmla="*/ 0 w 6976533"/>
              <a:gd name="connsiteY0" fmla="*/ 8467 h 905934"/>
              <a:gd name="connsiteX1" fmla="*/ 8466 w 6976533"/>
              <a:gd name="connsiteY1" fmla="*/ 905934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905934"/>
              <a:gd name="connsiteX1" fmla="*/ 782 w 6976533"/>
              <a:gd name="connsiteY1" fmla="*/ 898391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898391"/>
              <a:gd name="connsiteX1" fmla="*/ 782 w 6976533"/>
              <a:gd name="connsiteY1" fmla="*/ 898391 h 898391"/>
              <a:gd name="connsiteX2" fmla="*/ 6451600 w 6976533"/>
              <a:gd name="connsiteY2" fmla="*/ 898391 h 898391"/>
              <a:gd name="connsiteX3" fmla="*/ 6976533 w 6976533"/>
              <a:gd name="connsiteY3" fmla="*/ 0 h 898391"/>
              <a:gd name="connsiteX4" fmla="*/ 0 w 6976533"/>
              <a:gd name="connsiteY4" fmla="*/ 8467 h 898391"/>
              <a:gd name="connsiteX0" fmla="*/ 0 w 6984217"/>
              <a:gd name="connsiteY0" fmla="*/ 16010 h 898391"/>
              <a:gd name="connsiteX1" fmla="*/ 8466 w 6984217"/>
              <a:gd name="connsiteY1" fmla="*/ 898391 h 898391"/>
              <a:gd name="connsiteX2" fmla="*/ 6459284 w 6984217"/>
              <a:gd name="connsiteY2" fmla="*/ 898391 h 898391"/>
              <a:gd name="connsiteX3" fmla="*/ 6984217 w 6984217"/>
              <a:gd name="connsiteY3" fmla="*/ 0 h 898391"/>
              <a:gd name="connsiteX4" fmla="*/ 0 w 6984217"/>
              <a:gd name="connsiteY4" fmla="*/ 16010 h 898391"/>
              <a:gd name="connsiteX0" fmla="*/ 0 w 6991901"/>
              <a:gd name="connsiteY0" fmla="*/ 16010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16010 h 898391"/>
              <a:gd name="connsiteX0" fmla="*/ 0 w 6991901"/>
              <a:gd name="connsiteY0" fmla="*/ 8467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8467 h 89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901" h="898391">
                <a:moveTo>
                  <a:pt x="0" y="8467"/>
                </a:moveTo>
                <a:cubicBezTo>
                  <a:pt x="261" y="305108"/>
                  <a:pt x="8205" y="601750"/>
                  <a:pt x="8466" y="898391"/>
                </a:cubicBezTo>
                <a:lnTo>
                  <a:pt x="6459284" y="898391"/>
                </a:lnTo>
                <a:lnTo>
                  <a:pt x="6991901" y="0"/>
                </a:lnTo>
                <a:lnTo>
                  <a:pt x="0" y="8467"/>
                </a:lnTo>
                <a:close/>
              </a:path>
            </a:pathLst>
          </a:cu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36466"/>
              </a:solidFill>
            </a:endParaRPr>
          </a:p>
        </p:txBody>
      </p:sp>
      <p:sp>
        <p:nvSpPr>
          <p:cNvPr id="8" name="TextBox 7"/>
          <p:cNvSpPr txBox="1"/>
          <p:nvPr/>
        </p:nvSpPr>
        <p:spPr>
          <a:xfrm>
            <a:off x="6019800" y="6553200"/>
            <a:ext cx="2235200" cy="215444"/>
          </a:xfrm>
          <a:prstGeom prst="rect">
            <a:avLst/>
          </a:prstGeom>
          <a:noFill/>
          <a:ln>
            <a:noFill/>
          </a:ln>
        </p:spPr>
        <p:txBody>
          <a:bodyPr wrap="square" rtlCol="0" anchor="ctr">
            <a:spAutoFit/>
          </a:bodyPr>
          <a:lstStyle/>
          <a:p>
            <a:pPr algn="r"/>
            <a:r>
              <a:rPr lang="en-US" sz="800" dirty="0">
                <a:solidFill>
                  <a:srgbClr val="636466">
                    <a:lumMod val="50000"/>
                    <a:lumOff val="50000"/>
                  </a:srgbClr>
                </a:solidFill>
                <a:cs typeface="Arial"/>
              </a:rPr>
              <a:t>Confidential. For J&amp;J internal use only.  </a:t>
            </a:r>
          </a:p>
        </p:txBody>
      </p:sp>
      <p:sp>
        <p:nvSpPr>
          <p:cNvPr id="12" name="Title 1"/>
          <p:cNvSpPr>
            <a:spLocks noGrp="1"/>
          </p:cNvSpPr>
          <p:nvPr>
            <p:ph type="title" hasCustomPrompt="1"/>
          </p:nvPr>
        </p:nvSpPr>
        <p:spPr>
          <a:xfrm>
            <a:off x="384048" y="228600"/>
            <a:ext cx="6169152" cy="685800"/>
          </a:xfrm>
          <a:prstGeom prst="rect">
            <a:avLst/>
          </a:prstGeom>
        </p:spPr>
        <p:txBody>
          <a:bodyPr anchor="t" anchorCtr="0">
            <a:noAutofit/>
          </a:bodyPr>
          <a:lstStyle>
            <a:lvl1pPr algn="l">
              <a:defRPr sz="2000" b="1">
                <a:solidFill>
                  <a:schemeClr val="bg1"/>
                </a:solidFill>
                <a:latin typeface="Arial" pitchFamily="34" charset="0"/>
                <a:cs typeface="Arial" pitchFamily="34" charset="0"/>
              </a:defRPr>
            </a:lvl1pPr>
          </a:lstStyle>
          <a:p>
            <a:r>
              <a:rPr lang="en-US" dirty="0" smtClean="0"/>
              <a:t>HEADLINE GOES HERE</a:t>
            </a:r>
            <a:endParaRPr lang="en-US" dirty="0"/>
          </a:p>
        </p:txBody>
      </p:sp>
      <p:sp>
        <p:nvSpPr>
          <p:cNvPr id="10" name="Slide Number Placeholder 22"/>
          <p:cNvSpPr>
            <a:spLocks noGrp="1"/>
          </p:cNvSpPr>
          <p:nvPr/>
        </p:nvSpPr>
        <p:spPr>
          <a:xfrm>
            <a:off x="8507996" y="6575196"/>
            <a:ext cx="457200" cy="1524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solidFill>
                  <a:srgbClr val="FF8300"/>
                </a:solidFill>
                <a:cs typeface="Arial"/>
              </a:rPr>
              <a:t>| </a:t>
            </a:r>
            <a:fld id="{D8611881-BEB0-6444-83DC-3830FF7FB06D}" type="slidenum">
              <a:rPr lang="en-US" sz="800" b="1" smtClean="0">
                <a:solidFill>
                  <a:srgbClr val="FF8300"/>
                </a:solidFill>
                <a:cs typeface="Arial"/>
              </a:rPr>
              <a:pPr/>
              <a:t>‹#›</a:t>
            </a:fld>
            <a:endParaRPr lang="en-US" sz="800" b="1" dirty="0">
              <a:solidFill>
                <a:srgbClr val="FF8300"/>
              </a:solidFill>
              <a:cs typeface="Arial"/>
            </a:endParaRPr>
          </a:p>
        </p:txBody>
      </p:sp>
    </p:spTree>
    <p:extLst>
      <p:ext uri="{BB962C8B-B14F-4D97-AF65-F5344CB8AC3E}">
        <p14:creationId xmlns:p14="http://schemas.microsoft.com/office/powerpoint/2010/main" val="196550265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2" name="Freeform 21"/>
          <p:cNvSpPr/>
          <p:nvPr userDrawn="1"/>
        </p:nvSpPr>
        <p:spPr>
          <a:xfrm>
            <a:off x="-16151" y="-8468"/>
            <a:ext cx="6991901" cy="915184"/>
          </a:xfrm>
          <a:custGeom>
            <a:avLst/>
            <a:gdLst>
              <a:gd name="connsiteX0" fmla="*/ 0 w 6976533"/>
              <a:gd name="connsiteY0" fmla="*/ 8467 h 905934"/>
              <a:gd name="connsiteX1" fmla="*/ 8466 w 6976533"/>
              <a:gd name="connsiteY1" fmla="*/ 905934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905934"/>
              <a:gd name="connsiteX1" fmla="*/ 782 w 6976533"/>
              <a:gd name="connsiteY1" fmla="*/ 898391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898391"/>
              <a:gd name="connsiteX1" fmla="*/ 782 w 6976533"/>
              <a:gd name="connsiteY1" fmla="*/ 898391 h 898391"/>
              <a:gd name="connsiteX2" fmla="*/ 6451600 w 6976533"/>
              <a:gd name="connsiteY2" fmla="*/ 898391 h 898391"/>
              <a:gd name="connsiteX3" fmla="*/ 6976533 w 6976533"/>
              <a:gd name="connsiteY3" fmla="*/ 0 h 898391"/>
              <a:gd name="connsiteX4" fmla="*/ 0 w 6976533"/>
              <a:gd name="connsiteY4" fmla="*/ 8467 h 898391"/>
              <a:gd name="connsiteX0" fmla="*/ 0 w 6984217"/>
              <a:gd name="connsiteY0" fmla="*/ 16010 h 898391"/>
              <a:gd name="connsiteX1" fmla="*/ 8466 w 6984217"/>
              <a:gd name="connsiteY1" fmla="*/ 898391 h 898391"/>
              <a:gd name="connsiteX2" fmla="*/ 6459284 w 6984217"/>
              <a:gd name="connsiteY2" fmla="*/ 898391 h 898391"/>
              <a:gd name="connsiteX3" fmla="*/ 6984217 w 6984217"/>
              <a:gd name="connsiteY3" fmla="*/ 0 h 898391"/>
              <a:gd name="connsiteX4" fmla="*/ 0 w 6984217"/>
              <a:gd name="connsiteY4" fmla="*/ 16010 h 898391"/>
              <a:gd name="connsiteX0" fmla="*/ 0 w 6991901"/>
              <a:gd name="connsiteY0" fmla="*/ 16010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16010 h 898391"/>
              <a:gd name="connsiteX0" fmla="*/ 0 w 6991901"/>
              <a:gd name="connsiteY0" fmla="*/ 8467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8467 h 89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901" h="898391">
                <a:moveTo>
                  <a:pt x="0" y="8467"/>
                </a:moveTo>
                <a:cubicBezTo>
                  <a:pt x="261" y="305108"/>
                  <a:pt x="8205" y="601750"/>
                  <a:pt x="8466" y="898391"/>
                </a:cubicBezTo>
                <a:lnTo>
                  <a:pt x="6459284" y="898391"/>
                </a:lnTo>
                <a:lnTo>
                  <a:pt x="6991901" y="0"/>
                </a:lnTo>
                <a:lnTo>
                  <a:pt x="0" y="8467"/>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36466"/>
              </a:solidFill>
            </a:endParaRPr>
          </a:p>
        </p:txBody>
      </p:sp>
      <p:pic>
        <p:nvPicPr>
          <p:cNvPr id="5" name="Picture 4" descr="tru-logo-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152400"/>
            <a:ext cx="1573796" cy="670826"/>
          </a:xfrm>
          <a:prstGeom prst="rect">
            <a:avLst/>
          </a:prstGeom>
        </p:spPr>
      </p:pic>
      <p:sp>
        <p:nvSpPr>
          <p:cNvPr id="8" name="TextBox 7"/>
          <p:cNvSpPr txBox="1"/>
          <p:nvPr userDrawn="1"/>
        </p:nvSpPr>
        <p:spPr>
          <a:xfrm>
            <a:off x="6019800" y="6553200"/>
            <a:ext cx="2235200" cy="215444"/>
          </a:xfrm>
          <a:prstGeom prst="rect">
            <a:avLst/>
          </a:prstGeom>
          <a:noFill/>
          <a:ln>
            <a:noFill/>
          </a:ln>
        </p:spPr>
        <p:txBody>
          <a:bodyPr wrap="square" rtlCol="0" anchor="ctr">
            <a:spAutoFit/>
          </a:bodyPr>
          <a:lstStyle/>
          <a:p>
            <a:pPr algn="r"/>
            <a:r>
              <a:rPr lang="en-US" sz="800" dirty="0">
                <a:solidFill>
                  <a:srgbClr val="636466">
                    <a:lumMod val="50000"/>
                    <a:lumOff val="50000"/>
                  </a:srgbClr>
                </a:solidFill>
                <a:cs typeface="Arial"/>
              </a:rPr>
              <a:t>Confidential. For J&amp;J internal use only.  </a:t>
            </a:r>
          </a:p>
        </p:txBody>
      </p:sp>
      <p:sp>
        <p:nvSpPr>
          <p:cNvPr id="12" name="Title 1"/>
          <p:cNvSpPr>
            <a:spLocks noGrp="1"/>
          </p:cNvSpPr>
          <p:nvPr>
            <p:ph type="title" hasCustomPrompt="1"/>
          </p:nvPr>
        </p:nvSpPr>
        <p:spPr>
          <a:xfrm>
            <a:off x="629024" y="228600"/>
            <a:ext cx="7467600" cy="1143000"/>
          </a:xfrm>
        </p:spPr>
        <p:txBody>
          <a:bodyPr anchor="t" anchorCtr="0">
            <a:noAutofit/>
          </a:bodyPr>
          <a:lstStyle>
            <a:lvl1pPr algn="l">
              <a:defRPr sz="2000" b="1">
                <a:solidFill>
                  <a:schemeClr val="bg1"/>
                </a:solidFill>
                <a:latin typeface="Arial" pitchFamily="34" charset="0"/>
                <a:cs typeface="Arial" pitchFamily="34" charset="0"/>
              </a:defRPr>
            </a:lvl1pPr>
          </a:lstStyle>
          <a:p>
            <a:r>
              <a:rPr lang="en-US" dirty="0" smtClean="0"/>
              <a:t>HEADLINE GOES HERE</a:t>
            </a:r>
            <a:endParaRPr lang="en-US" dirty="0"/>
          </a:p>
        </p:txBody>
      </p:sp>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
        <p:nvSpPr>
          <p:cNvPr id="15" name="Slide Number Placeholder 22"/>
          <p:cNvSpPr>
            <a:spLocks noGrp="1"/>
          </p:cNvSpPr>
          <p:nvPr userDrawn="1"/>
        </p:nvSpPr>
        <p:spPr>
          <a:xfrm>
            <a:off x="8507996" y="6575196"/>
            <a:ext cx="457200" cy="1524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solidFill>
                  <a:srgbClr val="FF8300"/>
                </a:solidFill>
                <a:cs typeface="Arial"/>
              </a:rPr>
              <a:t>| </a:t>
            </a:r>
            <a:fld id="{D8611881-BEB0-6444-83DC-3830FF7FB06D}" type="slidenum">
              <a:rPr lang="en-US" sz="800" b="1" smtClean="0">
                <a:solidFill>
                  <a:srgbClr val="FF8300"/>
                </a:solidFill>
                <a:cs typeface="Arial"/>
              </a:rPr>
              <a:pPr/>
              <a:t>‹#›</a:t>
            </a:fld>
            <a:endParaRPr lang="en-US" sz="800" b="1" dirty="0">
              <a:solidFill>
                <a:srgbClr val="FF8300"/>
              </a:solidFill>
              <a:cs typeface="Arial"/>
            </a:endParaRPr>
          </a:p>
        </p:txBody>
      </p:sp>
      <p:sp>
        <p:nvSpPr>
          <p:cNvPr id="10" name="TextBox 9"/>
          <p:cNvSpPr txBox="1"/>
          <p:nvPr userDrawn="1"/>
        </p:nvSpPr>
        <p:spPr>
          <a:xfrm>
            <a:off x="8001000" y="653949"/>
            <a:ext cx="663964" cy="338554"/>
          </a:xfrm>
          <a:prstGeom prst="rect">
            <a:avLst/>
          </a:prstGeom>
          <a:noFill/>
        </p:spPr>
        <p:txBody>
          <a:bodyPr wrap="none" rtlCol="0">
            <a:spAutoFit/>
          </a:bodyPr>
          <a:lstStyle/>
          <a:p>
            <a:r>
              <a:rPr lang="en-US" sz="1600" b="1" dirty="0" smtClean="0">
                <a:solidFill>
                  <a:schemeClr val="tx2"/>
                </a:solidFill>
                <a:latin typeface="Corbel" panose="020B0503020204020204" pitchFamily="34" charset="0"/>
              </a:rPr>
              <a:t>SPEC</a:t>
            </a:r>
            <a:endParaRPr lang="en-US" sz="1600" b="1" dirty="0">
              <a:solidFill>
                <a:schemeClr val="tx2"/>
              </a:solidFill>
              <a:latin typeface="Corbel" panose="020B0503020204020204" pitchFamily="34" charset="0"/>
            </a:endParaRPr>
          </a:p>
        </p:txBody>
      </p:sp>
    </p:spTree>
    <p:extLst>
      <p:ext uri="{BB962C8B-B14F-4D97-AF65-F5344CB8AC3E}">
        <p14:creationId xmlns:p14="http://schemas.microsoft.com/office/powerpoint/2010/main" val="25931929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2950765037"/>
      </p:ext>
    </p:extLst>
  </p:cSld>
  <p:clrMapOvr>
    <a:masterClrMapping/>
  </p:clrMapOvr>
  <p:transition spd="med">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17123506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4514957"/>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993035960"/>
      </p:ext>
    </p:extLst>
  </p:cSld>
  <p:clrMapOvr>
    <a:masterClrMapping/>
  </p:clrMapOvr>
  <p:transition spd="med">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2144951841"/>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5665017"/>
      </p:ext>
    </p:extLst>
  </p:cSld>
  <p:clrMapOvr>
    <a:masterClrMapping/>
  </p:clrMapOvr>
  <p:transition spd="med">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97858928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57338986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082891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2" name="Freeform 21"/>
          <p:cNvSpPr/>
          <p:nvPr userDrawn="1"/>
        </p:nvSpPr>
        <p:spPr>
          <a:xfrm>
            <a:off x="-16151" y="-8468"/>
            <a:ext cx="6991901" cy="915184"/>
          </a:xfrm>
          <a:custGeom>
            <a:avLst/>
            <a:gdLst>
              <a:gd name="connsiteX0" fmla="*/ 0 w 6976533"/>
              <a:gd name="connsiteY0" fmla="*/ 8467 h 905934"/>
              <a:gd name="connsiteX1" fmla="*/ 8466 w 6976533"/>
              <a:gd name="connsiteY1" fmla="*/ 905934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905934"/>
              <a:gd name="connsiteX1" fmla="*/ 782 w 6976533"/>
              <a:gd name="connsiteY1" fmla="*/ 898391 h 905934"/>
              <a:gd name="connsiteX2" fmla="*/ 6451600 w 6976533"/>
              <a:gd name="connsiteY2" fmla="*/ 905934 h 905934"/>
              <a:gd name="connsiteX3" fmla="*/ 6976533 w 6976533"/>
              <a:gd name="connsiteY3" fmla="*/ 0 h 905934"/>
              <a:gd name="connsiteX4" fmla="*/ 0 w 6976533"/>
              <a:gd name="connsiteY4" fmla="*/ 8467 h 905934"/>
              <a:gd name="connsiteX0" fmla="*/ 0 w 6976533"/>
              <a:gd name="connsiteY0" fmla="*/ 8467 h 898391"/>
              <a:gd name="connsiteX1" fmla="*/ 782 w 6976533"/>
              <a:gd name="connsiteY1" fmla="*/ 898391 h 898391"/>
              <a:gd name="connsiteX2" fmla="*/ 6451600 w 6976533"/>
              <a:gd name="connsiteY2" fmla="*/ 898391 h 898391"/>
              <a:gd name="connsiteX3" fmla="*/ 6976533 w 6976533"/>
              <a:gd name="connsiteY3" fmla="*/ 0 h 898391"/>
              <a:gd name="connsiteX4" fmla="*/ 0 w 6976533"/>
              <a:gd name="connsiteY4" fmla="*/ 8467 h 898391"/>
              <a:gd name="connsiteX0" fmla="*/ 0 w 6984217"/>
              <a:gd name="connsiteY0" fmla="*/ 16010 h 898391"/>
              <a:gd name="connsiteX1" fmla="*/ 8466 w 6984217"/>
              <a:gd name="connsiteY1" fmla="*/ 898391 h 898391"/>
              <a:gd name="connsiteX2" fmla="*/ 6459284 w 6984217"/>
              <a:gd name="connsiteY2" fmla="*/ 898391 h 898391"/>
              <a:gd name="connsiteX3" fmla="*/ 6984217 w 6984217"/>
              <a:gd name="connsiteY3" fmla="*/ 0 h 898391"/>
              <a:gd name="connsiteX4" fmla="*/ 0 w 6984217"/>
              <a:gd name="connsiteY4" fmla="*/ 16010 h 898391"/>
              <a:gd name="connsiteX0" fmla="*/ 0 w 6991901"/>
              <a:gd name="connsiteY0" fmla="*/ 16010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16010 h 898391"/>
              <a:gd name="connsiteX0" fmla="*/ 0 w 6991901"/>
              <a:gd name="connsiteY0" fmla="*/ 8467 h 898391"/>
              <a:gd name="connsiteX1" fmla="*/ 8466 w 6991901"/>
              <a:gd name="connsiteY1" fmla="*/ 898391 h 898391"/>
              <a:gd name="connsiteX2" fmla="*/ 6459284 w 6991901"/>
              <a:gd name="connsiteY2" fmla="*/ 898391 h 898391"/>
              <a:gd name="connsiteX3" fmla="*/ 6991901 w 6991901"/>
              <a:gd name="connsiteY3" fmla="*/ 0 h 898391"/>
              <a:gd name="connsiteX4" fmla="*/ 0 w 6991901"/>
              <a:gd name="connsiteY4" fmla="*/ 8467 h 89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901" h="898391">
                <a:moveTo>
                  <a:pt x="0" y="8467"/>
                </a:moveTo>
                <a:cubicBezTo>
                  <a:pt x="261" y="305108"/>
                  <a:pt x="8205" y="601750"/>
                  <a:pt x="8466" y="898391"/>
                </a:cubicBezTo>
                <a:lnTo>
                  <a:pt x="6459284" y="898391"/>
                </a:lnTo>
                <a:lnTo>
                  <a:pt x="6991901" y="0"/>
                </a:lnTo>
                <a:lnTo>
                  <a:pt x="0" y="8467"/>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36466"/>
              </a:solidFill>
            </a:endParaRPr>
          </a:p>
        </p:txBody>
      </p:sp>
      <p:pic>
        <p:nvPicPr>
          <p:cNvPr id="5" name="Picture 4" descr="tru-logo-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152400"/>
            <a:ext cx="1573796" cy="670826"/>
          </a:xfrm>
          <a:prstGeom prst="rect">
            <a:avLst/>
          </a:prstGeom>
        </p:spPr>
      </p:pic>
      <p:sp>
        <p:nvSpPr>
          <p:cNvPr id="8" name="TextBox 7"/>
          <p:cNvSpPr txBox="1"/>
          <p:nvPr userDrawn="1"/>
        </p:nvSpPr>
        <p:spPr>
          <a:xfrm>
            <a:off x="6019800" y="6553200"/>
            <a:ext cx="2235200" cy="215444"/>
          </a:xfrm>
          <a:prstGeom prst="rect">
            <a:avLst/>
          </a:prstGeom>
          <a:noFill/>
          <a:ln>
            <a:noFill/>
          </a:ln>
        </p:spPr>
        <p:txBody>
          <a:bodyPr wrap="square" rtlCol="0" anchor="ctr">
            <a:spAutoFit/>
          </a:bodyPr>
          <a:lstStyle/>
          <a:p>
            <a:pPr algn="r"/>
            <a:r>
              <a:rPr lang="en-US" sz="800" dirty="0">
                <a:solidFill>
                  <a:srgbClr val="636466">
                    <a:lumMod val="50000"/>
                    <a:lumOff val="50000"/>
                  </a:srgbClr>
                </a:solidFill>
                <a:cs typeface="Arial"/>
              </a:rPr>
              <a:t>Confidential. For J&amp;J internal use only.  </a:t>
            </a:r>
          </a:p>
        </p:txBody>
      </p:sp>
      <p:sp>
        <p:nvSpPr>
          <p:cNvPr id="12" name="Title 1"/>
          <p:cNvSpPr>
            <a:spLocks noGrp="1"/>
          </p:cNvSpPr>
          <p:nvPr>
            <p:ph type="title" hasCustomPrompt="1"/>
          </p:nvPr>
        </p:nvSpPr>
        <p:spPr>
          <a:xfrm>
            <a:off x="629024" y="228600"/>
            <a:ext cx="7467600" cy="1143000"/>
          </a:xfrm>
          <a:prstGeom prst="rect">
            <a:avLst/>
          </a:prstGeom>
        </p:spPr>
        <p:txBody>
          <a:bodyPr anchor="t" anchorCtr="0">
            <a:noAutofit/>
          </a:bodyPr>
          <a:lstStyle>
            <a:lvl1pPr algn="l">
              <a:defRPr sz="2000" b="1">
                <a:solidFill>
                  <a:schemeClr val="bg1"/>
                </a:solidFill>
                <a:latin typeface="Arial" pitchFamily="34" charset="0"/>
                <a:cs typeface="Arial" pitchFamily="34" charset="0"/>
              </a:defRPr>
            </a:lvl1pPr>
          </a:lstStyle>
          <a:p>
            <a:r>
              <a:rPr lang="en-US" dirty="0" smtClean="0"/>
              <a:t>HEADLINE GOES HERE</a:t>
            </a:r>
            <a:endParaRPr lang="en-US" dirty="0"/>
          </a:p>
        </p:txBody>
      </p:sp>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
        <p:nvSpPr>
          <p:cNvPr id="15" name="Slide Number Placeholder 22"/>
          <p:cNvSpPr>
            <a:spLocks noGrp="1"/>
          </p:cNvSpPr>
          <p:nvPr userDrawn="1"/>
        </p:nvSpPr>
        <p:spPr>
          <a:xfrm>
            <a:off x="8507996" y="6575196"/>
            <a:ext cx="457200" cy="1524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solidFill>
                  <a:srgbClr val="FF8300"/>
                </a:solidFill>
                <a:cs typeface="Arial"/>
              </a:rPr>
              <a:t>| </a:t>
            </a:r>
            <a:fld id="{D8611881-BEB0-6444-83DC-3830FF7FB06D}" type="slidenum">
              <a:rPr lang="en-US" sz="800" b="1" smtClean="0">
                <a:solidFill>
                  <a:srgbClr val="FF8300"/>
                </a:solidFill>
                <a:cs typeface="Arial"/>
              </a:rPr>
              <a:pPr/>
              <a:t>‹#›</a:t>
            </a:fld>
            <a:endParaRPr lang="en-US" sz="800" b="1" dirty="0">
              <a:solidFill>
                <a:srgbClr val="FF8300"/>
              </a:solidFill>
              <a:cs typeface="Arial"/>
            </a:endParaRPr>
          </a:p>
        </p:txBody>
      </p:sp>
      <p:sp>
        <p:nvSpPr>
          <p:cNvPr id="10" name="TextBox 9"/>
          <p:cNvSpPr txBox="1"/>
          <p:nvPr userDrawn="1"/>
        </p:nvSpPr>
        <p:spPr>
          <a:xfrm>
            <a:off x="8001000" y="653949"/>
            <a:ext cx="663964" cy="338554"/>
          </a:xfrm>
          <a:prstGeom prst="rect">
            <a:avLst/>
          </a:prstGeom>
          <a:noFill/>
        </p:spPr>
        <p:txBody>
          <a:bodyPr wrap="none" rtlCol="0">
            <a:spAutoFit/>
          </a:bodyPr>
          <a:lstStyle/>
          <a:p>
            <a:r>
              <a:rPr lang="en-US" sz="1600" b="1" dirty="0" smtClean="0">
                <a:solidFill>
                  <a:schemeClr val="tx2"/>
                </a:solidFill>
                <a:latin typeface="Corbel" panose="020B0503020204020204" pitchFamily="34" charset="0"/>
              </a:rPr>
              <a:t>SPEC</a:t>
            </a:r>
            <a:endParaRPr lang="en-US" sz="1600" b="1" dirty="0">
              <a:solidFill>
                <a:schemeClr val="tx2"/>
              </a:solidFill>
              <a:latin typeface="Corbel" panose="020B0503020204020204" pitchFamily="34" charset="0"/>
            </a:endParaRPr>
          </a:p>
        </p:txBody>
      </p:sp>
    </p:spTree>
    <p:extLst>
      <p:ext uri="{BB962C8B-B14F-4D97-AF65-F5344CB8AC3E}">
        <p14:creationId xmlns:p14="http://schemas.microsoft.com/office/powerpoint/2010/main" val="354350017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44856322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556686193"/>
      </p:ext>
    </p:extLst>
  </p:cSld>
  <p:clrMapOvr>
    <a:masterClrMapping/>
  </p:clrMapOvr>
  <p:transition spd="med">
    <p:wipe dir="d"/>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2420221143"/>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84073546"/>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525489659"/>
      </p:ext>
    </p:extLst>
  </p:cSld>
  <p:clrMapOvr>
    <a:masterClrMapping/>
  </p:clrMapOvr>
  <p:transition spd="med">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278884403"/>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3761294"/>
      </p:ext>
    </p:extLst>
  </p:cSld>
  <p:clrMapOvr>
    <a:masterClrMapping/>
  </p:clrMapOvr>
  <p:transition spd="med">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55459089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47577039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997385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470292637"/>
      </p:ext>
    </p:extLst>
  </p:cSld>
  <p:clrMapOvr>
    <a:masterClrMapping/>
  </p:clrMapOvr>
  <p:transition spd="med">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41047151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1043598759"/>
      </p:ext>
    </p:extLst>
  </p:cSld>
  <p:clrMapOvr>
    <a:masterClrMapping/>
  </p:clrMapOvr>
  <p:transition spd="med">
    <p:wipe dir="d"/>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3641414772"/>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333141692"/>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516605902"/>
      </p:ext>
    </p:extLst>
  </p:cSld>
  <p:clrMapOvr>
    <a:masterClrMapping/>
  </p:clrMapOvr>
  <p:transition spd="med">
    <p:wipe dir="d"/>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1631662568"/>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6784795"/>
      </p:ext>
    </p:extLst>
  </p:cSld>
  <p:clrMapOvr>
    <a:masterClrMapping/>
  </p:clrMapOvr>
  <p:transition spd="med">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91049656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8278126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075835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28600" y="3200400"/>
            <a:ext cx="6400800" cy="1241425"/>
          </a:xfrm>
        </p:spPr>
        <p:txBody>
          <a:bodyPr anchor="b"/>
          <a:lstStyle>
            <a:lvl1pPr algn="l">
              <a:defRPr sz="2800" b="1"/>
            </a:lvl1pPr>
          </a:lstStyle>
          <a:p>
            <a:r>
              <a:rPr lang="en-US"/>
              <a:t>Click to edit Master title style</a:t>
            </a:r>
          </a:p>
        </p:txBody>
      </p:sp>
      <p:sp>
        <p:nvSpPr>
          <p:cNvPr id="71683" name="Rectangle 3"/>
          <p:cNvSpPr>
            <a:spLocks noGrp="1" noChangeArrowheads="1"/>
          </p:cNvSpPr>
          <p:nvPr>
            <p:ph type="subTitle" idx="1"/>
          </p:nvPr>
        </p:nvSpPr>
        <p:spPr>
          <a:xfrm>
            <a:off x="228600" y="4572000"/>
            <a:ext cx="6400800" cy="1752600"/>
          </a:xfrm>
        </p:spPr>
        <p:txBody>
          <a:bodyPr/>
          <a:lstStyle>
            <a:lvl1pPr marL="0" indent="0">
              <a:buFontTx/>
              <a:buNone/>
              <a:defRPr sz="2000" i="1"/>
            </a:lvl1pPr>
          </a:lstStyle>
          <a:p>
            <a:r>
              <a:rPr lang="en-US"/>
              <a:t>Click to edit Master subtitle style</a:t>
            </a:r>
          </a:p>
        </p:txBody>
      </p:sp>
    </p:spTree>
    <p:extLst>
      <p:ext uri="{BB962C8B-B14F-4D97-AF65-F5344CB8AC3E}">
        <p14:creationId xmlns:p14="http://schemas.microsoft.com/office/powerpoint/2010/main" val="255017027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Tree>
    <p:extLst>
      <p:ext uri="{BB962C8B-B14F-4D97-AF65-F5344CB8AC3E}">
        <p14:creationId xmlns:p14="http://schemas.microsoft.com/office/powerpoint/2010/main" val="353606688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742389470"/>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4085535649"/>
      </p:ext>
    </p:extLst>
  </p:cSld>
  <p:clrMapOvr>
    <a:masterClrMapping/>
  </p:clrMapOvr>
  <p:transition spd="med">
    <p:wipe dir="d"/>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819465634"/>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35306976"/>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065599847"/>
      </p:ext>
    </p:extLst>
  </p:cSld>
  <p:clrMapOvr>
    <a:masterClrMapping/>
  </p:clrMapOvr>
  <p:transition spd="med">
    <p:wipe dir="d"/>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3685368868"/>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356028"/>
      </p:ext>
    </p:extLst>
  </p:cSld>
  <p:clrMapOvr>
    <a:masterClrMapping/>
  </p:clrMapOvr>
  <p:transition spd="med">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07707875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7626166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644525" y="6748463"/>
            <a:ext cx="180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nchor="ctr">
            <a:spAutoFit/>
          </a:bodyPr>
          <a:lstStyle/>
          <a:p>
            <a:pPr algn="ctr" fontAlgn="base">
              <a:spcBef>
                <a:spcPct val="0"/>
              </a:spcBef>
              <a:spcAft>
                <a:spcPct val="0"/>
              </a:spcAft>
            </a:pPr>
            <a:endParaRPr lang="de-DE" sz="1200">
              <a:solidFill>
                <a:srgbClr val="000000"/>
              </a:solidFill>
            </a:endParaRPr>
          </a:p>
        </p:txBody>
      </p:sp>
      <p:sp>
        <p:nvSpPr>
          <p:cNvPr id="5" name="Rectangle 9"/>
          <p:cNvSpPr>
            <a:spLocks noChangeArrowheads="1"/>
          </p:cNvSpPr>
          <p:nvPr/>
        </p:nvSpPr>
        <p:spPr bwMode="auto">
          <a:xfrm>
            <a:off x="-644525" y="6748463"/>
            <a:ext cx="180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nchor="ctr">
            <a:spAutoFit/>
          </a:bodyPr>
          <a:lstStyle/>
          <a:p>
            <a:pPr algn="ctr" fontAlgn="base">
              <a:spcBef>
                <a:spcPct val="0"/>
              </a:spcBef>
              <a:spcAft>
                <a:spcPct val="0"/>
              </a:spcAft>
            </a:pPr>
            <a:endParaRPr lang="de-DE" sz="1200">
              <a:solidFill>
                <a:srgbClr val="000000"/>
              </a:solidFill>
            </a:endParaRPr>
          </a:p>
        </p:txBody>
      </p:sp>
      <p:sp>
        <p:nvSpPr>
          <p:cNvPr id="96258" name="Rectangle 2"/>
          <p:cNvSpPr>
            <a:spLocks noGrp="1" noChangeArrowheads="1"/>
          </p:cNvSpPr>
          <p:nvPr>
            <p:ph type="ctrTitle"/>
          </p:nvPr>
        </p:nvSpPr>
        <p:spPr>
          <a:xfrm>
            <a:off x="304800" y="3048000"/>
            <a:ext cx="6400800" cy="1241425"/>
          </a:xfrm>
        </p:spPr>
        <p:txBody>
          <a:bodyPr anchor="b"/>
          <a:lstStyle>
            <a:lvl1pPr>
              <a:defRPr sz="2800" b="0"/>
            </a:lvl1pPr>
          </a:lstStyle>
          <a:p>
            <a:r>
              <a:rPr lang="en-US"/>
              <a:t>Mastertitelformat bearbeiten</a:t>
            </a:r>
          </a:p>
        </p:txBody>
      </p:sp>
      <p:sp>
        <p:nvSpPr>
          <p:cNvPr id="96259" name="Rectangle 3"/>
          <p:cNvSpPr>
            <a:spLocks noGrp="1" noChangeArrowheads="1"/>
          </p:cNvSpPr>
          <p:nvPr>
            <p:ph type="subTitle" idx="1"/>
          </p:nvPr>
        </p:nvSpPr>
        <p:spPr>
          <a:xfrm>
            <a:off x="304800" y="4419600"/>
            <a:ext cx="6400800" cy="1295400"/>
          </a:xfrm>
        </p:spPr>
        <p:txBody>
          <a:bodyPr/>
          <a:lstStyle>
            <a:lvl1pPr marL="0" indent="0">
              <a:buFontTx/>
              <a:buNone/>
              <a:defRPr sz="2400" i="1"/>
            </a:lvl1pPr>
          </a:lstStyle>
          <a:p>
            <a:r>
              <a:rPr lang="en-US"/>
              <a:t>Master-Untertitelformat bearbeiten</a:t>
            </a:r>
          </a:p>
        </p:txBody>
      </p:sp>
    </p:spTree>
    <p:extLst>
      <p:ext uri="{BB962C8B-B14F-4D97-AF65-F5344CB8AC3E}">
        <p14:creationId xmlns:p14="http://schemas.microsoft.com/office/powerpoint/2010/main" val="7568546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49028292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41904580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a:prstGeom prst="rect">
            <a:avLst/>
          </a:prstGeo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3600" b="1">
                <a:solidFill>
                  <a:srgbClr val="2573BA"/>
                </a:solidFill>
              </a:defRPr>
            </a:lvl1pPr>
          </a:lstStyle>
          <a:p>
            <a:endParaRPr lang="en-US" dirty="0"/>
          </a:p>
        </p:txBody>
      </p:sp>
    </p:spTree>
    <p:extLst>
      <p:ext uri="{BB962C8B-B14F-4D97-AF65-F5344CB8AC3E}">
        <p14:creationId xmlns:p14="http://schemas.microsoft.com/office/powerpoint/2010/main" val="289753171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55762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DC_BackCover_USOC">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3961" y="5251525"/>
            <a:ext cx="1720800" cy="322531"/>
          </a:xfrm>
          <a:prstGeom prst="rect">
            <a:avLst/>
          </a:prstGeom>
        </p:spPr>
      </p:pic>
      <p:sp>
        <p:nvSpPr>
          <p:cNvPr id="4" name="Text Placeholder 3"/>
          <p:cNvSpPr txBox="1">
            <a:spLocks/>
          </p:cNvSpPr>
          <p:nvPr userDrawn="1"/>
        </p:nvSpPr>
        <p:spPr bwMode="gray">
          <a:xfrm>
            <a:off x="457200" y="5763169"/>
            <a:ext cx="8608423" cy="646331"/>
          </a:xfrm>
          <a:prstGeom prst="rect">
            <a:avLst/>
          </a:prstGeom>
        </p:spPr>
        <p:txBody>
          <a:bodyPr wrap="square" lIns="0" tIns="0" rIns="0" bIns="0" anchor="b" anchorCtr="0">
            <a:sp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700" dirty="0" smtClean="0">
                <a:solidFill>
                  <a:srgbClr val="8C8C8C"/>
                </a:solidFill>
                <a:cs typeface="Arial" panose="020B0604020202020204" pitchFamily="34" charset="0"/>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br>
              <a:rPr lang="en-US" sz="700" dirty="0" smtClean="0">
                <a:solidFill>
                  <a:srgbClr val="8C8C8C"/>
                </a:solidFill>
                <a:cs typeface="Arial" panose="020B0604020202020204" pitchFamily="34" charset="0"/>
              </a:rPr>
            </a:br>
            <a:r>
              <a:rPr lang="en-US" sz="700" dirty="0" smtClean="0">
                <a:solidFill>
                  <a:srgbClr val="8C8C8C"/>
                </a:solidFill>
              </a:rPr>
              <a:t/>
            </a:r>
            <a:br>
              <a:rPr lang="en-US" sz="700" dirty="0" smtClean="0">
                <a:solidFill>
                  <a:srgbClr val="8C8C8C"/>
                </a:solidFill>
              </a:rPr>
            </a:br>
            <a:r>
              <a:rPr lang="en-US" sz="700" dirty="0" smtClean="0">
                <a:solidFill>
                  <a:srgbClr val="8C8C8C"/>
                </a:solidFill>
              </a:rPr>
              <a:t>Copyright © 2014 Deloitte Development LLC. All rights reserved.</a:t>
            </a:r>
            <a:br>
              <a:rPr lang="en-US" sz="700" dirty="0" smtClean="0">
                <a:solidFill>
                  <a:srgbClr val="8C8C8C"/>
                </a:solidFill>
              </a:rPr>
            </a:br>
            <a:r>
              <a:rPr lang="en-US" sz="700" dirty="0" smtClean="0">
                <a:solidFill>
                  <a:srgbClr val="8C8C8C"/>
                </a:solidFill>
              </a:rPr>
              <a:t>36 USC 220506</a:t>
            </a:r>
            <a:br>
              <a:rPr lang="en-US" sz="700" dirty="0" smtClean="0">
                <a:solidFill>
                  <a:srgbClr val="8C8C8C"/>
                </a:solidFill>
              </a:rPr>
            </a:br>
            <a:r>
              <a:rPr lang="en-US" sz="700" dirty="0" smtClean="0">
                <a:solidFill>
                  <a:srgbClr val="8C8C8C"/>
                </a:solidFill>
              </a:rPr>
              <a:t>Member of Deloitte Touche Tohmatsu Limited</a:t>
            </a:r>
            <a:endParaRPr lang="en-US" sz="700" dirty="0">
              <a:solidFill>
                <a:srgbClr val="8C8C8C"/>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0" y="6057277"/>
            <a:ext cx="3749040" cy="704445"/>
          </a:xfrm>
          <a:prstGeom prst="rect">
            <a:avLst/>
          </a:prstGeom>
        </p:spPr>
      </p:pic>
    </p:spTree>
    <p:extLst>
      <p:ext uri="{BB962C8B-B14F-4D97-AF65-F5344CB8AC3E}">
        <p14:creationId xmlns:p14="http://schemas.microsoft.com/office/powerpoint/2010/main" val="3077442540"/>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109604117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6493511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575000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270215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40839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140197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170819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18386193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1324805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205889826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832114449"/>
      </p:ext>
    </p:extLst>
  </p:cSld>
  <p:clrMapOvr>
    <a:masterClrMapping/>
  </p:clrMapOvr>
  <p:transition spd="med">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2647508492"/>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60384579"/>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054898777"/>
      </p:ext>
    </p:extLst>
  </p:cSld>
  <p:clrMapOvr>
    <a:masterClrMapping/>
  </p:clrMapOvr>
  <p:transition spd="med">
    <p:wipe dir="d"/>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2343177772"/>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7471678"/>
      </p:ext>
    </p:extLst>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314715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13815779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61642646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71812883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474612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1512430098"/>
      </p:ext>
    </p:extLst>
  </p:cSld>
  <p:clrMapOvr>
    <a:masterClrMapping/>
  </p:clrMapOvr>
  <p:transition spd="med">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2673032345"/>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55389969"/>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207834949"/>
      </p:ext>
    </p:extLst>
  </p:cSld>
  <p:clrMapOvr>
    <a:masterClrMapping/>
  </p:clrMapOvr>
  <p:transition spd="med">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34208294"/>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5362404"/>
      </p:ext>
    </p:extLst>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91000" cy="4800600"/>
          </a:xfrm>
        </p:spPr>
        <p:txBody>
          <a:bodyPr/>
          <a:lstStyle>
            <a:lvl1pPr marL="228600" indent="-228600">
              <a:defRPr sz="1800"/>
            </a:lvl1pPr>
            <a:lvl2pPr marL="517525" indent="-228600">
              <a:defRPr sz="1600"/>
            </a:lvl2pPr>
            <a:lvl3pPr marL="746125" indent="-174625">
              <a:defRPr sz="1400"/>
            </a:lvl3pPr>
            <a:lvl4pPr marL="974725" indent="-174625">
              <a:defRPr sz="1200"/>
            </a:lvl4pPr>
            <a:lvl5pPr marL="1203325" indent="-174625">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191000" cy="4800600"/>
          </a:xfrm>
        </p:spPr>
        <p:txBody>
          <a:bodyPr/>
          <a:lstStyle>
            <a:lvl1pPr marL="228600" indent="-228600">
              <a:defRPr lang="en-US" sz="1800" dirty="0" smtClean="0">
                <a:solidFill>
                  <a:schemeClr val="tx1"/>
                </a:solidFill>
                <a:latin typeface="+mn-lt"/>
                <a:ea typeface="+mn-ea"/>
                <a:cs typeface="+mn-cs"/>
              </a:defRPr>
            </a:lvl1pPr>
            <a:lvl2pPr marL="517525" indent="-228600">
              <a:defRPr lang="en-US" sz="1600" dirty="0" smtClean="0">
                <a:solidFill>
                  <a:schemeClr val="tx1"/>
                </a:solidFill>
                <a:latin typeface="+mn-lt"/>
              </a:defRPr>
            </a:lvl2pPr>
            <a:lvl3pPr>
              <a:defRPr lang="en-US" sz="1400" dirty="0" smtClean="0">
                <a:solidFill>
                  <a:schemeClr val="tx1"/>
                </a:solidFill>
                <a:latin typeface="+mn-lt"/>
              </a:defRPr>
            </a:lvl3pPr>
            <a:lvl4pPr>
              <a:defRPr lang="en-US" sz="1200" dirty="0" smtClean="0">
                <a:solidFill>
                  <a:schemeClr val="tx1"/>
                </a:solidFill>
                <a:latin typeface="+mn-lt"/>
              </a:defRPr>
            </a:lvl4pPr>
            <a:lvl5pPr>
              <a:defRPr lang="en-US" sz="1000" dirty="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92958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8436398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900673969"/>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41172035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6378085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1418607059"/>
      </p:ext>
    </p:extLst>
  </p:cSld>
  <p:clrMapOvr>
    <a:masterClrMapping/>
  </p:clrMapOvr>
  <p:transition spd="med">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2559346712"/>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17879197"/>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827359118"/>
      </p:ext>
    </p:extLst>
  </p:cSld>
  <p:clrMapOvr>
    <a:masterClrMapping/>
  </p:clrMapOvr>
  <p:transition spd="med">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2041731733"/>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7220368"/>
      </p:ext>
    </p:extLst>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766083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24229698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92922519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38378084"/>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769905504"/>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37574355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395494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5207671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125284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28124387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50226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69018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414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25193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9298019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38524641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062379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314145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238560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10110128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778757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37486391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09123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91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191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03953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102660414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39178557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127681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509142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44251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24549345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448019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32458124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512103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1030967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noAutofit/>
          </a:bodyPr>
          <a:lstStyle>
            <a:lvl1pPr algn="l">
              <a:defRPr sz="1800">
                <a:solidFill>
                  <a:srgbClr val="1E2A7C"/>
                </a:solidFill>
              </a:defRPr>
            </a:lvl1pPr>
          </a:lstStyle>
          <a:p>
            <a:r>
              <a:rPr lang="en-US" dirty="0" smtClean="0"/>
              <a:t>Insert Key Line /Tag Line—No more than 2 lines. Should be in active voice and should express the idea on the slide</a:t>
            </a:r>
            <a:endParaRPr lang="en-US" dirty="0"/>
          </a:p>
        </p:txBody>
      </p:sp>
      <p:grpSp>
        <p:nvGrpSpPr>
          <p:cNvPr id="7" name="Group 11"/>
          <p:cNvGrpSpPr>
            <a:grpSpLocks/>
          </p:cNvGrpSpPr>
          <p:nvPr/>
        </p:nvGrpSpPr>
        <p:grpSpPr bwMode="auto">
          <a:xfrm>
            <a:off x="0" y="1108075"/>
            <a:ext cx="9144000" cy="34925"/>
            <a:chOff x="0" y="842"/>
            <a:chExt cx="5760" cy="22"/>
          </a:xfrm>
        </p:grpSpPr>
        <p:sp>
          <p:nvSpPr>
            <p:cNvPr id="8" name="Line 9"/>
            <p:cNvSpPr>
              <a:spLocks noChangeShapeType="1"/>
            </p:cNvSpPr>
            <p:nvPr/>
          </p:nvSpPr>
          <p:spPr bwMode="auto">
            <a:xfrm>
              <a:off x="0" y="864"/>
              <a:ext cx="5760" cy="0"/>
            </a:xfrm>
            <a:prstGeom prst="line">
              <a:avLst/>
            </a:prstGeom>
            <a:noFill/>
            <a:ln w="19050">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500" dirty="0">
                <a:solidFill>
                  <a:srgbClr val="002060"/>
                </a:solidFill>
              </a:endParaRPr>
            </a:p>
          </p:txBody>
        </p:sp>
        <p:sp>
          <p:nvSpPr>
            <p:cNvPr id="9" name="Line 10"/>
            <p:cNvSpPr>
              <a:spLocks noChangeShapeType="1"/>
            </p:cNvSpPr>
            <p:nvPr/>
          </p:nvSpPr>
          <p:spPr bwMode="auto">
            <a:xfrm>
              <a:off x="0" y="842"/>
              <a:ext cx="5760" cy="0"/>
            </a:xfrm>
            <a:prstGeom prst="line">
              <a:avLst/>
            </a:prstGeom>
            <a:noFill/>
            <a:ln w="19050">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500" dirty="0">
                <a:solidFill>
                  <a:srgbClr val="002060"/>
                </a:solidFill>
              </a:endParaRPr>
            </a:p>
          </p:txBody>
        </p:sp>
      </p:grpSp>
      <p:pic>
        <p:nvPicPr>
          <p:cNvPr id="10" name="Picture 2" descr="logo-biogenidec-color-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407150"/>
            <a:ext cx="990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sz="half" idx="2"/>
          </p:nvPr>
        </p:nvSpPr>
        <p:spPr>
          <a:xfrm>
            <a:off x="5943600" y="6356350"/>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spcBef>
                <a:spcPct val="0"/>
              </a:spcBef>
              <a:spcAft>
                <a:spcPct val="0"/>
              </a:spcAft>
            </a:pPr>
            <a:fld id="{7F9FB132-E0D9-4E10-BB4C-6E7861CA3A10}" type="datetime1">
              <a:rPr lang="en-US">
                <a:solidFill>
                  <a:srgbClr val="002060">
                    <a:tint val="75000"/>
                  </a:srgbClr>
                </a:solidFill>
              </a:rPr>
              <a:pPr fontAlgn="base">
                <a:spcBef>
                  <a:spcPct val="0"/>
                </a:spcBef>
                <a:spcAft>
                  <a:spcPct val="0"/>
                </a:spcAft>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50"/>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spcBef>
                <a:spcPct val="0"/>
              </a:spcBef>
              <a:spcAft>
                <a:spcPct val="0"/>
              </a:spcAft>
            </a:pPr>
            <a:endParaRPr>
              <a:solidFill>
                <a:srgbClr val="002060">
                  <a:tint val="75000"/>
                </a:srgbClr>
              </a:solidFill>
            </a:endParaRPr>
          </a:p>
        </p:txBody>
      </p:sp>
      <p:sp>
        <p:nvSpPr>
          <p:cNvPr id="13" name="Slide Number Placeholder 5"/>
          <p:cNvSpPr>
            <a:spLocks noGrp="1"/>
          </p:cNvSpPr>
          <p:nvPr>
            <p:ph type="sldNum" sz="quarter" idx="4"/>
          </p:nvPr>
        </p:nvSpPr>
        <p:spPr>
          <a:xfrm>
            <a:off x="457200" y="6356350"/>
            <a:ext cx="990600" cy="365125"/>
          </a:xfrm>
          <a:prstGeom prst="rect">
            <a:avLst/>
          </a:prstGeom>
        </p:spPr>
        <p:txBody>
          <a:bodyPr anchor="b"/>
          <a:lstStyle>
            <a:lvl1pPr algn="l">
              <a:defRPr lang="en-US" sz="1200" kern="1200" smtClean="0">
                <a:solidFill>
                  <a:schemeClr val="tx1"/>
                </a:solidFill>
                <a:latin typeface="+mn-lt"/>
                <a:ea typeface="+mn-ea"/>
                <a:cs typeface="+mn-cs"/>
              </a:defRPr>
            </a:lvl1pPr>
          </a:lstStyle>
          <a:p>
            <a:pPr fontAlgn="base">
              <a:spcBef>
                <a:spcPct val="0"/>
              </a:spcBef>
              <a:spcAft>
                <a:spcPct val="0"/>
              </a:spcAft>
              <a:defRPr/>
            </a:pPr>
            <a:fld id="{F2306AE8-9B3D-4E40-945D-CBD5BC858AE4}" type="slidenum">
              <a:rPr>
                <a:solidFill>
                  <a:srgbClr val="002060"/>
                </a:solidFill>
              </a:rPr>
              <a:pPr fontAlgn="base">
                <a:spcBef>
                  <a:spcPct val="0"/>
                </a:spcBef>
                <a:spcAft>
                  <a:spcPct val="0"/>
                </a:spcAft>
                <a:defRPr/>
              </a:pPr>
              <a:t>‹#›</a:t>
            </a:fld>
            <a:endParaRPr dirty="0">
              <a:solidFill>
                <a:srgbClr val="002060"/>
              </a:solidFill>
            </a:endParaRPr>
          </a:p>
        </p:txBody>
      </p:sp>
      <p:pic>
        <p:nvPicPr>
          <p:cNvPr id="1024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66817" y="0"/>
            <a:ext cx="137718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536824"/>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554301530"/>
      </p:ext>
    </p:extLst>
  </p:cSld>
  <p:clrMapOvr>
    <a:masterClrMapping/>
  </p:clrMapOvr>
  <p:transition spd="med">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278030302"/>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20061797"/>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525103588"/>
      </p:ext>
    </p:extLst>
  </p:cSld>
  <p:clrMapOvr>
    <a:masterClrMapping/>
  </p:clrMapOvr>
  <p:transition spd="med">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406752476"/>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0939702"/>
      </p:ext>
    </p:extLst>
  </p:cSld>
  <p:clrMapOvr>
    <a:masterClrMapping/>
  </p:clrMapOvr>
  <p:transition spd="med">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29478527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8937566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6761299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79155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285128903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2399990694"/>
      </p:ext>
    </p:extLst>
  </p:cSld>
  <p:clrMapOvr>
    <a:masterClrMapping/>
  </p:clrMapOvr>
  <p:transition spd="med">
    <p:wipe dir="d"/>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153635550"/>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80527279"/>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862185121"/>
      </p:ext>
    </p:extLst>
  </p:cSld>
  <p:clrMapOvr>
    <a:masterClrMapping/>
  </p:clrMapOvr>
  <p:transition spd="med">
    <p:wipe dir="d"/>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1402976249"/>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7015262"/>
      </p:ext>
    </p:extLst>
  </p:cSld>
  <p:clrMapOvr>
    <a:masterClrMapping/>
  </p:clrMapOvr>
  <p:transition spd="med">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689434607"/>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85465455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90431385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180319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0701468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a:prstGeom prst="rect">
            <a:avLst/>
          </a:prstGeo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3600" b="1">
                <a:solidFill>
                  <a:srgbClr val="2573BA"/>
                </a:solidFill>
              </a:defRPr>
            </a:lvl1pPr>
          </a:lstStyle>
          <a:p>
            <a:endParaRPr lang="en-US" dirty="0"/>
          </a:p>
        </p:txBody>
      </p:sp>
    </p:spTree>
    <p:extLst>
      <p:ext uri="{BB962C8B-B14F-4D97-AF65-F5344CB8AC3E}">
        <p14:creationId xmlns:p14="http://schemas.microsoft.com/office/powerpoint/2010/main" val="1484341018"/>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16525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DC_BackCover_USOC">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3961" y="5251525"/>
            <a:ext cx="1720800" cy="322531"/>
          </a:xfrm>
          <a:prstGeom prst="rect">
            <a:avLst/>
          </a:prstGeom>
        </p:spPr>
      </p:pic>
      <p:sp>
        <p:nvSpPr>
          <p:cNvPr id="4" name="Text Placeholder 3"/>
          <p:cNvSpPr txBox="1">
            <a:spLocks/>
          </p:cNvSpPr>
          <p:nvPr userDrawn="1"/>
        </p:nvSpPr>
        <p:spPr bwMode="gray">
          <a:xfrm>
            <a:off x="457200" y="5763169"/>
            <a:ext cx="8608423" cy="646331"/>
          </a:xfrm>
          <a:prstGeom prst="rect">
            <a:avLst/>
          </a:prstGeom>
        </p:spPr>
        <p:txBody>
          <a:bodyPr wrap="square" lIns="0" tIns="0" rIns="0" bIns="0" anchor="b" anchorCtr="0">
            <a:sp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700" dirty="0" smtClean="0">
                <a:solidFill>
                  <a:srgbClr val="8C8C8C"/>
                </a:solidFill>
                <a:cs typeface="Arial" panose="020B0604020202020204" pitchFamily="34" charset="0"/>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br>
              <a:rPr lang="en-US" sz="700" dirty="0" smtClean="0">
                <a:solidFill>
                  <a:srgbClr val="8C8C8C"/>
                </a:solidFill>
                <a:cs typeface="Arial" panose="020B0604020202020204" pitchFamily="34" charset="0"/>
              </a:rPr>
            </a:br>
            <a:r>
              <a:rPr lang="en-US" sz="700" dirty="0" smtClean="0">
                <a:solidFill>
                  <a:srgbClr val="8C8C8C"/>
                </a:solidFill>
              </a:rPr>
              <a:t/>
            </a:r>
            <a:br>
              <a:rPr lang="en-US" sz="700" dirty="0" smtClean="0">
                <a:solidFill>
                  <a:srgbClr val="8C8C8C"/>
                </a:solidFill>
              </a:rPr>
            </a:br>
            <a:r>
              <a:rPr lang="en-US" sz="700" dirty="0" smtClean="0">
                <a:solidFill>
                  <a:srgbClr val="8C8C8C"/>
                </a:solidFill>
              </a:rPr>
              <a:t>Copyright © 2014 Deloitte Development LLC. All rights reserved.</a:t>
            </a:r>
            <a:br>
              <a:rPr lang="en-US" sz="700" dirty="0" smtClean="0">
                <a:solidFill>
                  <a:srgbClr val="8C8C8C"/>
                </a:solidFill>
              </a:rPr>
            </a:br>
            <a:r>
              <a:rPr lang="en-US" sz="700" dirty="0" smtClean="0">
                <a:solidFill>
                  <a:srgbClr val="8C8C8C"/>
                </a:solidFill>
              </a:rPr>
              <a:t>36 USC 220506</a:t>
            </a:r>
            <a:br>
              <a:rPr lang="en-US" sz="700" dirty="0" smtClean="0">
                <a:solidFill>
                  <a:srgbClr val="8C8C8C"/>
                </a:solidFill>
              </a:rPr>
            </a:br>
            <a:r>
              <a:rPr lang="en-US" sz="700" dirty="0" smtClean="0">
                <a:solidFill>
                  <a:srgbClr val="8C8C8C"/>
                </a:solidFill>
              </a:rPr>
              <a:t>Member of Deloitte Touche Tohmatsu Limited</a:t>
            </a:r>
            <a:endParaRPr lang="en-US" sz="700" dirty="0">
              <a:solidFill>
                <a:srgbClr val="8C8C8C"/>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0" y="6057277"/>
            <a:ext cx="3749040" cy="704445"/>
          </a:xfrm>
          <a:prstGeom prst="rect">
            <a:avLst/>
          </a:prstGeom>
        </p:spPr>
      </p:pic>
    </p:spTree>
    <p:extLst>
      <p:ext uri="{BB962C8B-B14F-4D97-AF65-F5344CB8AC3E}">
        <p14:creationId xmlns:p14="http://schemas.microsoft.com/office/powerpoint/2010/main" val="2652967095"/>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2624111939"/>
      </p:ext>
    </p:extLst>
  </p:cSld>
  <p:clrMapOvr>
    <a:masterClrMapping/>
  </p:clrMapOvr>
  <p:transition spd="med">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3943644570"/>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98318023"/>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758680934"/>
      </p:ext>
    </p:extLst>
  </p:cSld>
  <p:clrMapOvr>
    <a:masterClrMapping/>
  </p:clrMapOvr>
  <p:transition spd="med">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1279380399"/>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6306603"/>
      </p:ext>
    </p:extLst>
  </p:cSld>
  <p:clrMapOvr>
    <a:masterClrMapping/>
  </p:clrMapOvr>
  <p:transition spd="med">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7564951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3156935"/>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02367213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10562202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15228276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userDrawn="1">
  <p:cSld name="DC_BackCover_USOC">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3961" y="5251525"/>
            <a:ext cx="1720800" cy="322531"/>
          </a:xfrm>
          <a:prstGeom prst="rect">
            <a:avLst/>
          </a:prstGeom>
        </p:spPr>
      </p:pic>
      <p:sp>
        <p:nvSpPr>
          <p:cNvPr id="4" name="Text Placeholder 3"/>
          <p:cNvSpPr txBox="1">
            <a:spLocks/>
          </p:cNvSpPr>
          <p:nvPr userDrawn="1"/>
        </p:nvSpPr>
        <p:spPr bwMode="gray">
          <a:xfrm>
            <a:off x="457200" y="5763169"/>
            <a:ext cx="8608423" cy="646331"/>
          </a:xfrm>
          <a:prstGeom prst="rect">
            <a:avLst/>
          </a:prstGeom>
        </p:spPr>
        <p:txBody>
          <a:bodyPr wrap="square" lIns="0" tIns="0" rIns="0" bIns="0" anchor="b" anchorCtr="0">
            <a:sp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700" dirty="0" smtClean="0">
                <a:solidFill>
                  <a:srgbClr val="8C8C8C"/>
                </a:solidFill>
                <a:cs typeface="Arial" panose="020B0604020202020204" pitchFamily="34" charset="0"/>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br>
              <a:rPr lang="en-US" sz="700" dirty="0" smtClean="0">
                <a:solidFill>
                  <a:srgbClr val="8C8C8C"/>
                </a:solidFill>
                <a:cs typeface="Arial" panose="020B0604020202020204" pitchFamily="34" charset="0"/>
              </a:rPr>
            </a:br>
            <a:r>
              <a:rPr lang="en-US" sz="700" dirty="0" smtClean="0">
                <a:solidFill>
                  <a:srgbClr val="8C8C8C"/>
                </a:solidFill>
              </a:rPr>
              <a:t/>
            </a:r>
            <a:br>
              <a:rPr lang="en-US" sz="700" dirty="0" smtClean="0">
                <a:solidFill>
                  <a:srgbClr val="8C8C8C"/>
                </a:solidFill>
              </a:rPr>
            </a:br>
            <a:r>
              <a:rPr lang="en-US" sz="700" dirty="0" smtClean="0">
                <a:solidFill>
                  <a:srgbClr val="8C8C8C"/>
                </a:solidFill>
              </a:rPr>
              <a:t>Copyright © 2014 Deloitte Development LLC. All rights reserved.</a:t>
            </a:r>
            <a:br>
              <a:rPr lang="en-US" sz="700" dirty="0" smtClean="0">
                <a:solidFill>
                  <a:srgbClr val="8C8C8C"/>
                </a:solidFill>
              </a:rPr>
            </a:br>
            <a:r>
              <a:rPr lang="en-US" sz="700" dirty="0" smtClean="0">
                <a:solidFill>
                  <a:srgbClr val="8C8C8C"/>
                </a:solidFill>
              </a:rPr>
              <a:t>36 USC 220506</a:t>
            </a:r>
            <a:br>
              <a:rPr lang="en-US" sz="700" dirty="0" smtClean="0">
                <a:solidFill>
                  <a:srgbClr val="8C8C8C"/>
                </a:solidFill>
              </a:rPr>
            </a:br>
            <a:r>
              <a:rPr lang="en-US" sz="700" dirty="0" smtClean="0">
                <a:solidFill>
                  <a:srgbClr val="8C8C8C"/>
                </a:solidFill>
              </a:rPr>
              <a:t>Member of Deloitte Touche Tohmatsu Limited</a:t>
            </a:r>
            <a:endParaRPr lang="en-US" sz="700" dirty="0">
              <a:solidFill>
                <a:srgbClr val="8C8C8C"/>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0" y="6057277"/>
            <a:ext cx="3749040" cy="704445"/>
          </a:xfrm>
          <a:prstGeom prst="rect">
            <a:avLst/>
          </a:prstGeom>
        </p:spPr>
      </p:pic>
    </p:spTree>
    <p:extLst>
      <p:ext uri="{BB962C8B-B14F-4D97-AF65-F5344CB8AC3E}">
        <p14:creationId xmlns:p14="http://schemas.microsoft.com/office/powerpoint/2010/main" val="2392681994"/>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488291694"/>
      </p:ext>
    </p:extLst>
  </p:cSld>
  <p:clrMapOvr>
    <a:masterClrMapping/>
  </p:clrMapOvr>
  <p:transition spd="med">
    <p:wipe dir="d"/>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2549409174"/>
      </p:ext>
    </p:extLst>
  </p:cSld>
  <p:clrMapOvr>
    <a:masterClrMapping/>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33462818"/>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416731074"/>
      </p:ext>
    </p:extLst>
  </p:cSld>
  <p:clrMapOvr>
    <a:masterClrMapping/>
  </p:clrMapOvr>
  <p:transition spd="med">
    <p:wipe dir="d"/>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1512556090"/>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1863341"/>
      </p:ext>
    </p:extLst>
  </p:cSld>
  <p:clrMapOvr>
    <a:masterClrMapping/>
  </p:clrMapOvr>
  <p:transition spd="med">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8751132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830781154"/>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824080292"/>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665137956"/>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42127353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DC_BackCover_USOC">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3961" y="5251525"/>
            <a:ext cx="1720800" cy="322531"/>
          </a:xfrm>
          <a:prstGeom prst="rect">
            <a:avLst/>
          </a:prstGeom>
        </p:spPr>
      </p:pic>
      <p:sp>
        <p:nvSpPr>
          <p:cNvPr id="4" name="Text Placeholder 3"/>
          <p:cNvSpPr txBox="1">
            <a:spLocks/>
          </p:cNvSpPr>
          <p:nvPr userDrawn="1"/>
        </p:nvSpPr>
        <p:spPr bwMode="gray">
          <a:xfrm>
            <a:off x="457200" y="5763169"/>
            <a:ext cx="8608423" cy="646331"/>
          </a:xfrm>
          <a:prstGeom prst="rect">
            <a:avLst/>
          </a:prstGeom>
        </p:spPr>
        <p:txBody>
          <a:bodyPr wrap="square" lIns="0" tIns="0" rIns="0" bIns="0" anchor="b" anchorCtr="0">
            <a:sp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700" dirty="0" smtClean="0">
                <a:solidFill>
                  <a:srgbClr val="8C8C8C"/>
                </a:solidFill>
                <a:cs typeface="Arial" panose="020B0604020202020204" pitchFamily="34" charset="0"/>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br>
              <a:rPr lang="en-US" sz="700" dirty="0" smtClean="0">
                <a:solidFill>
                  <a:srgbClr val="8C8C8C"/>
                </a:solidFill>
                <a:cs typeface="Arial" panose="020B0604020202020204" pitchFamily="34" charset="0"/>
              </a:rPr>
            </a:br>
            <a:r>
              <a:rPr lang="en-US" sz="700" dirty="0" smtClean="0">
                <a:solidFill>
                  <a:srgbClr val="8C8C8C"/>
                </a:solidFill>
              </a:rPr>
              <a:t/>
            </a:r>
            <a:br>
              <a:rPr lang="en-US" sz="700" dirty="0" smtClean="0">
                <a:solidFill>
                  <a:srgbClr val="8C8C8C"/>
                </a:solidFill>
              </a:rPr>
            </a:br>
            <a:r>
              <a:rPr lang="en-US" sz="700" dirty="0" smtClean="0">
                <a:solidFill>
                  <a:srgbClr val="8C8C8C"/>
                </a:solidFill>
              </a:rPr>
              <a:t>Copyright © 2014 Deloitte Development LLC. All rights reserved.</a:t>
            </a:r>
            <a:br>
              <a:rPr lang="en-US" sz="700" dirty="0" smtClean="0">
                <a:solidFill>
                  <a:srgbClr val="8C8C8C"/>
                </a:solidFill>
              </a:rPr>
            </a:br>
            <a:r>
              <a:rPr lang="en-US" sz="700" dirty="0" smtClean="0">
                <a:solidFill>
                  <a:srgbClr val="8C8C8C"/>
                </a:solidFill>
              </a:rPr>
              <a:t>36 USC 220506</a:t>
            </a:r>
            <a:br>
              <a:rPr lang="en-US" sz="700" dirty="0" smtClean="0">
                <a:solidFill>
                  <a:srgbClr val="8C8C8C"/>
                </a:solidFill>
              </a:rPr>
            </a:br>
            <a:r>
              <a:rPr lang="en-US" sz="700" dirty="0" smtClean="0">
                <a:solidFill>
                  <a:srgbClr val="8C8C8C"/>
                </a:solidFill>
              </a:rPr>
              <a:t>Member of Deloitte Touche Tohmatsu Limited</a:t>
            </a:r>
            <a:endParaRPr lang="en-US" sz="700" dirty="0">
              <a:solidFill>
                <a:srgbClr val="8C8C8C"/>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0" y="6057277"/>
            <a:ext cx="3749040" cy="704445"/>
          </a:xfrm>
          <a:prstGeom prst="rect">
            <a:avLst/>
          </a:prstGeom>
        </p:spPr>
      </p:pic>
    </p:spTree>
    <p:extLst>
      <p:ext uri="{BB962C8B-B14F-4D97-AF65-F5344CB8AC3E}">
        <p14:creationId xmlns:p14="http://schemas.microsoft.com/office/powerpoint/2010/main" val="2578969040"/>
      </p:ext>
    </p:extLst>
  </p:cSld>
  <p:clrMapOvr>
    <a:masterClrMapping/>
  </p:clrMapOvr>
  <p:transition>
    <p:fad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cxnSp>
        <p:nvCxnSpPr>
          <p:cNvPr id="4" name="Straight Connector 3"/>
          <p:cNvCxnSpPr/>
          <p:nvPr userDrawn="1"/>
        </p:nvCxnSpPr>
        <p:spPr bwMode="auto">
          <a:xfrm>
            <a:off x="398033" y="796066"/>
            <a:ext cx="8412480" cy="0"/>
          </a:xfrm>
          <a:prstGeom prst="line">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1003977"/>
      </p:ext>
    </p:extLst>
  </p:cSld>
  <p:clrMapOvr>
    <a:masterClrMapping/>
  </p:clrMapOvr>
  <p:transition>
    <p:fad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4203072319"/>
      </p:ext>
    </p:extLst>
  </p:cSld>
  <p:clrMapOvr>
    <a:masterClrMapping/>
  </p:clrMapOvr>
  <p:transition spd="med">
    <p:wipe dir="d"/>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3353499047"/>
      </p:ext>
    </p:extLst>
  </p:cSld>
  <p:clrMapOvr>
    <a:masterClrMapping/>
  </p:clrMapOvr>
  <p:transition>
    <p:fad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92731995"/>
      </p:ext>
    </p:extLst>
  </p:cSld>
  <p:clrMapOvr>
    <a:masterClrMapping/>
  </p:clrMapOvr>
  <p:transition>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339760817"/>
      </p:ext>
    </p:extLst>
  </p:cSld>
  <p:clrMapOvr>
    <a:masterClrMapping/>
  </p:clrMapOvr>
  <p:transition spd="med">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10042560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2449165808"/>
      </p:ext>
    </p:extLst>
  </p:cSld>
  <p:clrMapOvr>
    <a:masterClrMapping/>
  </p:clrMapOvr>
  <p:transition>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3796125"/>
      </p:ext>
    </p:extLst>
  </p:cSld>
  <p:clrMapOvr>
    <a:masterClrMapping/>
  </p:clrMapOvr>
  <p:transition spd="med">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840731474"/>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568655620"/>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992434535"/>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48828548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DC_BackCover_USOC">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3961" y="5251525"/>
            <a:ext cx="1720800" cy="322531"/>
          </a:xfrm>
          <a:prstGeom prst="rect">
            <a:avLst/>
          </a:prstGeom>
        </p:spPr>
      </p:pic>
      <p:sp>
        <p:nvSpPr>
          <p:cNvPr id="4" name="Text Placeholder 3"/>
          <p:cNvSpPr txBox="1">
            <a:spLocks/>
          </p:cNvSpPr>
          <p:nvPr userDrawn="1"/>
        </p:nvSpPr>
        <p:spPr bwMode="gray">
          <a:xfrm>
            <a:off x="457200" y="5763169"/>
            <a:ext cx="8608423" cy="646331"/>
          </a:xfrm>
          <a:prstGeom prst="rect">
            <a:avLst/>
          </a:prstGeom>
        </p:spPr>
        <p:txBody>
          <a:bodyPr wrap="square" lIns="0" tIns="0" rIns="0" bIns="0" anchor="b" anchorCtr="0">
            <a:sp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700" dirty="0" smtClean="0">
                <a:solidFill>
                  <a:srgbClr val="8C8C8C"/>
                </a:solidFill>
                <a:cs typeface="Arial" panose="020B0604020202020204" pitchFamily="34" charset="0"/>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br>
              <a:rPr lang="en-US" sz="700" dirty="0" smtClean="0">
                <a:solidFill>
                  <a:srgbClr val="8C8C8C"/>
                </a:solidFill>
                <a:cs typeface="Arial" panose="020B0604020202020204" pitchFamily="34" charset="0"/>
              </a:rPr>
            </a:br>
            <a:r>
              <a:rPr lang="en-US" sz="700" dirty="0" smtClean="0">
                <a:solidFill>
                  <a:srgbClr val="8C8C8C"/>
                </a:solidFill>
              </a:rPr>
              <a:t/>
            </a:r>
            <a:br>
              <a:rPr lang="en-US" sz="700" dirty="0" smtClean="0">
                <a:solidFill>
                  <a:srgbClr val="8C8C8C"/>
                </a:solidFill>
              </a:rPr>
            </a:br>
            <a:r>
              <a:rPr lang="en-US" sz="700" dirty="0" smtClean="0">
                <a:solidFill>
                  <a:srgbClr val="8C8C8C"/>
                </a:solidFill>
              </a:rPr>
              <a:t>Copyright © 2014 Deloitte Development LLC. All rights reserved.</a:t>
            </a:r>
            <a:br>
              <a:rPr lang="en-US" sz="700" dirty="0" smtClean="0">
                <a:solidFill>
                  <a:srgbClr val="8C8C8C"/>
                </a:solidFill>
              </a:rPr>
            </a:br>
            <a:r>
              <a:rPr lang="en-US" sz="700" dirty="0" smtClean="0">
                <a:solidFill>
                  <a:srgbClr val="8C8C8C"/>
                </a:solidFill>
              </a:rPr>
              <a:t>36 USC 220506</a:t>
            </a:r>
            <a:br>
              <a:rPr lang="en-US" sz="700" dirty="0" smtClean="0">
                <a:solidFill>
                  <a:srgbClr val="8C8C8C"/>
                </a:solidFill>
              </a:rPr>
            </a:br>
            <a:r>
              <a:rPr lang="en-US" sz="700" dirty="0" smtClean="0">
                <a:solidFill>
                  <a:srgbClr val="8C8C8C"/>
                </a:solidFill>
              </a:rPr>
              <a:t>Member of Deloitte Touche Tohmatsu Limited</a:t>
            </a:r>
            <a:endParaRPr lang="en-US" sz="700" dirty="0">
              <a:solidFill>
                <a:srgbClr val="8C8C8C"/>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0" y="6057277"/>
            <a:ext cx="3749040" cy="704445"/>
          </a:xfrm>
          <a:prstGeom prst="rect">
            <a:avLst/>
          </a:prstGeom>
        </p:spPr>
      </p:pic>
    </p:spTree>
    <p:extLst>
      <p:ext uri="{BB962C8B-B14F-4D97-AF65-F5344CB8AC3E}">
        <p14:creationId xmlns:p14="http://schemas.microsoft.com/office/powerpoint/2010/main" val="1699793980"/>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cxnSp>
        <p:nvCxnSpPr>
          <p:cNvPr id="4" name="Straight Connector 3"/>
          <p:cNvCxnSpPr/>
          <p:nvPr userDrawn="1"/>
        </p:nvCxnSpPr>
        <p:spPr bwMode="auto">
          <a:xfrm>
            <a:off x="398033" y="796066"/>
            <a:ext cx="8412480" cy="0"/>
          </a:xfrm>
          <a:prstGeom prst="line">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94354772"/>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5909209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431304169"/>
      </p:ext>
    </p:extLst>
  </p:cSld>
  <p:clrMapOvr>
    <a:masterClrMapping/>
  </p:clrMapOvr>
  <p:transition spd="med">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9339531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3852637961"/>
      </p:ext>
    </p:extLst>
  </p:cSld>
  <p:clrMapOvr>
    <a:masterClrMapping/>
  </p:clrMapOvr>
  <p:transition>
    <p:fade/>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92942354"/>
      </p:ext>
    </p:extLst>
  </p:cSld>
  <p:clrMapOvr>
    <a:masterClrMapping/>
  </p:clrMapOvr>
  <p:transition>
    <p:fade/>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957331305"/>
      </p:ext>
    </p:extLst>
  </p:cSld>
  <p:clrMapOvr>
    <a:masterClrMapping/>
  </p:clrMapOvr>
  <p:transition spd="med">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2449470814"/>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6435946"/>
      </p:ext>
    </p:extLst>
  </p:cSld>
  <p:clrMapOvr>
    <a:masterClrMapping/>
  </p:clrMapOvr>
  <p:transition spd="med">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750495137"/>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521739891"/>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2219060434"/>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24694765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a:prstGeom prst="rect">
            <a:avLst/>
          </a:prstGeo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3600" b="1">
                <a:solidFill>
                  <a:srgbClr val="2573BA"/>
                </a:solidFill>
              </a:defRPr>
            </a:lvl1pPr>
          </a:lstStyle>
          <a:p>
            <a:endParaRPr lang="en-US" dirty="0"/>
          </a:p>
        </p:txBody>
      </p:sp>
    </p:spTree>
    <p:extLst>
      <p:ext uri="{BB962C8B-B14F-4D97-AF65-F5344CB8AC3E}">
        <p14:creationId xmlns:p14="http://schemas.microsoft.com/office/powerpoint/2010/main" val="4263186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088332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129188593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0572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DC_BackCover_USOC">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3961" y="5251525"/>
            <a:ext cx="1720800" cy="322531"/>
          </a:xfrm>
          <a:prstGeom prst="rect">
            <a:avLst/>
          </a:prstGeom>
        </p:spPr>
      </p:pic>
      <p:sp>
        <p:nvSpPr>
          <p:cNvPr id="4" name="Text Placeholder 3"/>
          <p:cNvSpPr txBox="1">
            <a:spLocks/>
          </p:cNvSpPr>
          <p:nvPr userDrawn="1"/>
        </p:nvSpPr>
        <p:spPr bwMode="gray">
          <a:xfrm>
            <a:off x="457200" y="5763169"/>
            <a:ext cx="8608423" cy="646331"/>
          </a:xfrm>
          <a:prstGeom prst="rect">
            <a:avLst/>
          </a:prstGeom>
        </p:spPr>
        <p:txBody>
          <a:bodyPr wrap="square" lIns="0" tIns="0" rIns="0" bIns="0" anchor="b" anchorCtr="0">
            <a:sp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700" dirty="0" smtClean="0">
                <a:solidFill>
                  <a:srgbClr val="8C8C8C"/>
                </a:solidFill>
                <a:cs typeface="Arial" panose="020B0604020202020204" pitchFamily="34" charset="0"/>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br>
              <a:rPr lang="en-US" sz="700" dirty="0" smtClean="0">
                <a:solidFill>
                  <a:srgbClr val="8C8C8C"/>
                </a:solidFill>
                <a:cs typeface="Arial" panose="020B0604020202020204" pitchFamily="34" charset="0"/>
              </a:rPr>
            </a:br>
            <a:r>
              <a:rPr lang="en-US" sz="700" dirty="0" smtClean="0">
                <a:solidFill>
                  <a:srgbClr val="8C8C8C"/>
                </a:solidFill>
              </a:rPr>
              <a:t/>
            </a:r>
            <a:br>
              <a:rPr lang="en-US" sz="700" dirty="0" smtClean="0">
                <a:solidFill>
                  <a:srgbClr val="8C8C8C"/>
                </a:solidFill>
              </a:rPr>
            </a:br>
            <a:r>
              <a:rPr lang="en-US" sz="700" dirty="0" smtClean="0">
                <a:solidFill>
                  <a:srgbClr val="8C8C8C"/>
                </a:solidFill>
              </a:rPr>
              <a:t>Copyright © 2014 Deloitte Development LLC. All rights reserved.</a:t>
            </a:r>
            <a:br>
              <a:rPr lang="en-US" sz="700" dirty="0" smtClean="0">
                <a:solidFill>
                  <a:srgbClr val="8C8C8C"/>
                </a:solidFill>
              </a:rPr>
            </a:br>
            <a:r>
              <a:rPr lang="en-US" sz="700" dirty="0" smtClean="0">
                <a:solidFill>
                  <a:srgbClr val="8C8C8C"/>
                </a:solidFill>
              </a:rPr>
              <a:t>36 USC 220506</a:t>
            </a:r>
            <a:br>
              <a:rPr lang="en-US" sz="700" dirty="0" smtClean="0">
                <a:solidFill>
                  <a:srgbClr val="8C8C8C"/>
                </a:solidFill>
              </a:rPr>
            </a:br>
            <a:r>
              <a:rPr lang="en-US" sz="700" dirty="0" smtClean="0">
                <a:solidFill>
                  <a:srgbClr val="8C8C8C"/>
                </a:solidFill>
              </a:rPr>
              <a:t>Member of Deloitte Touche Tohmatsu Limited</a:t>
            </a:r>
            <a:endParaRPr lang="en-US" sz="700" dirty="0">
              <a:solidFill>
                <a:srgbClr val="8C8C8C"/>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0" y="6057277"/>
            <a:ext cx="3749040" cy="704445"/>
          </a:xfrm>
          <a:prstGeom prst="rect">
            <a:avLst/>
          </a:prstGeom>
        </p:spPr>
      </p:pic>
    </p:spTree>
    <p:extLst>
      <p:ext uri="{BB962C8B-B14F-4D97-AF65-F5344CB8AC3E}">
        <p14:creationId xmlns:p14="http://schemas.microsoft.com/office/powerpoint/2010/main" val="3011401156"/>
      </p:ext>
    </p:extLst>
  </p:cSld>
  <p:clrMapOvr>
    <a:masterClrMapping/>
  </p:clrMapOvr>
  <p:transition>
    <p:fade/>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1982761154"/>
      </p:ext>
    </p:extLst>
  </p:cSld>
  <p:clrMapOvr>
    <a:masterClrMapping/>
  </p:clrMapOvr>
  <p:transition spd="med">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2407649600"/>
      </p:ext>
    </p:extLst>
  </p:cSld>
  <p:clrMapOvr>
    <a:masterClrMapping/>
  </p:clrMapOvr>
  <p:transition>
    <p:fade/>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322336813"/>
      </p:ext>
    </p:extLst>
  </p:cSld>
  <p:clrMapOvr>
    <a:masterClrMapping/>
  </p:clrMapOvr>
  <p:transition>
    <p:fade/>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754159647"/>
      </p:ext>
    </p:extLst>
  </p:cSld>
  <p:clrMapOvr>
    <a:masterClrMapping/>
  </p:clrMapOvr>
  <p:transition spd="med">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1843207798"/>
      </p:ext>
    </p:extLst>
  </p:cSld>
  <p:clrMapOvr>
    <a:masterClrMapping/>
  </p:clrMapOvr>
  <p:transition>
    <p:fade/>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0509801"/>
      </p:ext>
    </p:extLst>
  </p:cSld>
  <p:clrMapOvr>
    <a:masterClrMapping/>
  </p:clrMapOvr>
  <p:transition spd="med">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039350381"/>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3551701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1905247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90369407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Tree>
    <p:extLst>
      <p:ext uri="{BB962C8B-B14F-4D97-AF65-F5344CB8AC3E}">
        <p14:creationId xmlns:p14="http://schemas.microsoft.com/office/powerpoint/2010/main" val="3965204636"/>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a:prstGeom prst="rect">
            <a:avLst/>
          </a:prstGeo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3600" b="1">
                <a:solidFill>
                  <a:srgbClr val="2573BA"/>
                </a:solidFill>
              </a:defRPr>
            </a:lvl1pPr>
          </a:lstStyle>
          <a:p>
            <a:endParaRPr lang="en-US" dirty="0"/>
          </a:p>
        </p:txBody>
      </p:sp>
    </p:spTree>
    <p:extLst>
      <p:ext uri="{BB962C8B-B14F-4D97-AF65-F5344CB8AC3E}">
        <p14:creationId xmlns:p14="http://schemas.microsoft.com/office/powerpoint/2010/main" val="2380484577"/>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75379336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1569473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8678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57200" y="1604572"/>
            <a:ext cx="8229600" cy="4643891"/>
          </a:xfrm>
          <a:prstGeom prst="rect">
            <a:avLst/>
          </a:prstGeom>
        </p:spPr>
        <p:txBody>
          <a:bodyPr/>
          <a:lstStyle>
            <a:lvl1pPr marL="3175" indent="0" algn="l">
              <a:lnSpc>
                <a:spcPct val="140000"/>
              </a:lnSpc>
              <a:buFont typeface="Arial"/>
              <a:buNone/>
              <a:defRPr/>
            </a:lvl1pPr>
            <a:lvl2pPr marL="3175" indent="0" algn="l">
              <a:lnSpc>
                <a:spcPct val="140000"/>
              </a:lnSpc>
              <a:buFont typeface="Arial"/>
              <a:buNone/>
              <a:defRPr/>
            </a:lvl2pPr>
            <a:lvl3pPr marL="3175" indent="0" algn="l">
              <a:lnSpc>
                <a:spcPct val="140000"/>
              </a:lnSpc>
              <a:buFont typeface="Arial"/>
              <a:buNone/>
              <a:defRPr/>
            </a:lvl3pPr>
            <a:lvl4pPr marL="3175" indent="0" algn="l">
              <a:lnSpc>
                <a:spcPct val="140000"/>
              </a:lnSpc>
              <a:buFont typeface="Arial"/>
              <a:buNone/>
              <a:defRPr/>
            </a:lvl4pPr>
            <a:lvl5pPr marL="3175" indent="0" algn="l">
              <a:lnSpc>
                <a:spcPct val="140000"/>
              </a:lnSpc>
              <a:buNone/>
              <a:defRPr/>
            </a:lvl5pPr>
          </a:lstStyle>
          <a:p>
            <a:pPr lvl="0"/>
            <a:r>
              <a:rPr lang="en-US" dirty="0" smtClean="0"/>
              <a:t>Click to edit Master text styles</a:t>
            </a:r>
          </a:p>
        </p:txBody>
      </p:sp>
      <p:sp>
        <p:nvSpPr>
          <p:cNvPr id="3" name="Title 2"/>
          <p:cNvSpPr>
            <a:spLocks noGrp="1"/>
          </p:cNvSpPr>
          <p:nvPr>
            <p:ph type="title"/>
          </p:nvPr>
        </p:nvSpPr>
        <p:spPr>
          <a:xfrm>
            <a:off x="457200" y="240771"/>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976624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114809889"/>
      </p:ext>
    </p:extLst>
  </p:cSld>
  <p:clrMapOvr>
    <a:masterClrMapping/>
  </p:clrMapOvr>
  <p:transition spd="med">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14486170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1447814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649097124"/>
      </p:ext>
    </p:extLst>
  </p:cSld>
  <p:clrMapOvr>
    <a:masterClrMapping/>
  </p:clrMapOvr>
  <p:transition spd="med">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00A1DE"/>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425683792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71059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4787962"/>
      </p:ext>
    </p:extLst>
  </p:cSld>
  <p:clrMapOvr>
    <a:masterClrMapping/>
  </p:clrMapOvr>
  <p:transition spd="med">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087436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20894924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95429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a:prstGeom prst="rect">
            <a:avLst/>
          </a:prstGeo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3600" b="1">
                <a:solidFill>
                  <a:srgbClr val="2573BA"/>
                </a:solidFill>
              </a:defRPr>
            </a:lvl1pPr>
          </a:lstStyle>
          <a:p>
            <a:endParaRPr lang="en-US" dirty="0"/>
          </a:p>
        </p:txBody>
      </p:sp>
    </p:spTree>
    <p:extLst>
      <p:ext uri="{BB962C8B-B14F-4D97-AF65-F5344CB8AC3E}">
        <p14:creationId xmlns:p14="http://schemas.microsoft.com/office/powerpoint/2010/main" val="153495081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0072101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2866802168"/>
      </p:ext>
    </p:extLst>
  </p:cSld>
  <p:clrMapOvr>
    <a:masterClrMapping/>
  </p:clrMapOvr>
  <p:transition spd="med">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37855507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2467282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972296535"/>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20165591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326223575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2862598"/>
      </p:ext>
    </p:extLst>
  </p:cSld>
  <p:clrMapOvr>
    <a:masterClrMapping/>
  </p:clrMapOvr>
  <p:transition spd="med">
    <p:wipe dir="d"/>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418173680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07185256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930950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Tree>
    <p:extLst>
      <p:ext uri="{BB962C8B-B14F-4D97-AF65-F5344CB8AC3E}">
        <p14:creationId xmlns:p14="http://schemas.microsoft.com/office/powerpoint/2010/main" val="138745071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41242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369674569"/>
      </p:ext>
    </p:extLst>
  </p:cSld>
  <p:clrMapOvr>
    <a:masterClrMapping/>
  </p:clrMapOvr>
  <p:transition spd="med">
    <p:wipe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367027481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67875803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735598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349659803"/>
      </p:ext>
    </p:extLst>
  </p:cSld>
  <p:clrMapOvr>
    <a:masterClrMapping/>
  </p:clrMapOvr>
  <p:transition spd="med">
    <p:wipe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47575667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5245075"/>
      </p:ext>
    </p:extLst>
  </p:cSld>
  <p:clrMapOvr>
    <a:masterClrMapping/>
  </p:clrMapOvr>
  <p:transition spd="med">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90795044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556801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96104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a:prstGeom prst="rect">
            <a:avLst/>
          </a:prstGeo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smtClean="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3600" b="1">
                <a:solidFill>
                  <a:srgbClr val="2573BA"/>
                </a:solidFill>
              </a:defRPr>
            </a:lvl1pPr>
          </a:lstStyle>
          <a:p>
            <a:endParaRPr lang="en-US" dirty="0"/>
          </a:p>
        </p:txBody>
      </p:sp>
    </p:spTree>
    <p:extLst>
      <p:ext uri="{BB962C8B-B14F-4D97-AF65-F5344CB8AC3E}">
        <p14:creationId xmlns:p14="http://schemas.microsoft.com/office/powerpoint/2010/main" val="250923272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2053947457"/>
      </p:ext>
    </p:extLst>
  </p:cSld>
  <p:clrMapOvr>
    <a:masterClrMapping/>
  </p:clrMapOvr>
  <p:transition spd="med">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148572949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933241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125964051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641468039"/>
      </p:ext>
    </p:extLst>
  </p:cSld>
  <p:clrMapOvr>
    <a:masterClrMapping/>
  </p:clrMapOvr>
  <p:transition spd="med">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168859350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9331236"/>
      </p:ext>
    </p:extLst>
  </p:cSld>
  <p:clrMapOvr>
    <a:masterClrMapping/>
  </p:clrMapOvr>
  <p:transition spd="med">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67098270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91648106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826349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54681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392" y="2"/>
            <a:ext cx="9162392" cy="6871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6510" y="6423982"/>
            <a:ext cx="760290" cy="252643"/>
          </a:xfrm>
          <a:prstGeom prst="rect">
            <a:avLst/>
          </a:prstGeom>
        </p:spPr>
      </p:pic>
    </p:spTree>
    <p:extLst>
      <p:ext uri="{BB962C8B-B14F-4D97-AF65-F5344CB8AC3E}">
        <p14:creationId xmlns:p14="http://schemas.microsoft.com/office/powerpoint/2010/main" val="4225015641"/>
      </p:ext>
    </p:extLst>
  </p:cSld>
  <p:clrMapOvr>
    <a:masterClrMapping/>
  </p:clrMapOvr>
  <p:transition spd="med">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ndard Slide Layout with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p:nvPr userDrawn="1"/>
        </p:nvSpPr>
        <p:spPr bwMode="auto">
          <a:xfrm>
            <a:off x="365760" y="5943600"/>
            <a:ext cx="8412480" cy="4572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i="1" dirty="0">
                <a:solidFill>
                  <a:srgbClr val="FFFFFF"/>
                </a:solidFill>
              </a:rPr>
              <a:t>&lt;Insert Kicker Here&gt;</a:t>
            </a:r>
          </a:p>
        </p:txBody>
      </p:sp>
    </p:spTree>
    <p:extLst>
      <p:ext uri="{BB962C8B-B14F-4D97-AF65-F5344CB8AC3E}">
        <p14:creationId xmlns:p14="http://schemas.microsoft.com/office/powerpoint/2010/main" val="410840211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ndard Slide Layout without Kicker">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5"/>
            <a:ext cx="8412480" cy="4179887"/>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4316512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6941412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72900106"/>
      </p:ext>
    </p:extLst>
  </p:cSld>
  <p:clrMapOvr>
    <a:masterClrMapping/>
  </p:clrMapOvr>
  <p:transition spd="med">
    <p:wipe dir="d"/>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pSp>
        <p:nvGrpSpPr>
          <p:cNvPr id="6" name="Group 5"/>
          <p:cNvGrpSpPr/>
          <p:nvPr userDrawn="1"/>
        </p:nvGrpSpPr>
        <p:grpSpPr>
          <a:xfrm>
            <a:off x="457201" y="3733800"/>
            <a:ext cx="349659" cy="343096"/>
            <a:chOff x="457201" y="3733800"/>
            <a:chExt cx="349658" cy="343096"/>
          </a:xfrm>
        </p:grpSpPr>
        <p:grpSp>
          <p:nvGrpSpPr>
            <p:cNvPr id="7" name="Group 6"/>
            <p:cNvGrpSpPr/>
            <p:nvPr userDrawn="1"/>
          </p:nvGrpSpPr>
          <p:grpSpPr>
            <a:xfrm rot="16200000">
              <a:off x="547897" y="3817933"/>
              <a:ext cx="343096" cy="174829"/>
              <a:chOff x="-419101" y="884238"/>
              <a:chExt cx="3236913" cy="1649412"/>
            </a:xfrm>
            <a:solidFill>
              <a:sysClr val="window" lastClr="FFFFFF"/>
            </a:solidFill>
          </p:grpSpPr>
          <p:sp>
            <p:nvSpPr>
              <p:cNvPr id="14"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5"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6"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7"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8"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nvGrpSpPr>
            <p:cNvPr id="8" name="Group 7"/>
            <p:cNvGrpSpPr/>
            <p:nvPr userDrawn="1"/>
          </p:nvGrpSpPr>
          <p:grpSpPr>
            <a:xfrm rot="16200000">
              <a:off x="373068" y="3817933"/>
              <a:ext cx="343096" cy="174829"/>
              <a:chOff x="-419101" y="884238"/>
              <a:chExt cx="3236913" cy="1649412"/>
            </a:xfrm>
            <a:solidFill>
              <a:sysClr val="window" lastClr="FFFFFF"/>
            </a:solidFill>
          </p:grpSpPr>
          <p:sp>
            <p:nvSpPr>
              <p:cNvPr id="9" name="Freeform 7"/>
              <p:cNvSpPr>
                <a:spLocks/>
              </p:cNvSpPr>
              <p:nvPr userDrawn="1"/>
            </p:nvSpPr>
            <p:spPr bwMode="auto">
              <a:xfrm>
                <a:off x="-419101" y="884238"/>
                <a:ext cx="482600" cy="482600"/>
              </a:xfrm>
              <a:custGeom>
                <a:avLst/>
                <a:gdLst>
                  <a:gd name="T0" fmla="*/ 198 w 397"/>
                  <a:gd name="T1" fmla="*/ 0 h 397"/>
                  <a:gd name="T2" fmla="*/ 58 w 397"/>
                  <a:gd name="T3" fmla="*/ 58 h 397"/>
                  <a:gd name="T4" fmla="*/ 0 w 397"/>
                  <a:gd name="T5" fmla="*/ 199 h 397"/>
                  <a:gd name="T6" fmla="*/ 58 w 397"/>
                  <a:gd name="T7" fmla="*/ 339 h 397"/>
                  <a:gd name="T8" fmla="*/ 198 w 397"/>
                  <a:gd name="T9" fmla="*/ 397 h 397"/>
                  <a:gd name="T10" fmla="*/ 338 w 397"/>
                  <a:gd name="T11" fmla="*/ 339 h 397"/>
                  <a:gd name="T12" fmla="*/ 397 w 397"/>
                  <a:gd name="T13" fmla="*/ 199 h 397"/>
                  <a:gd name="T14" fmla="*/ 338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9"/>
                    </a:cubicBezTo>
                    <a:cubicBezTo>
                      <a:pt x="0" y="251"/>
                      <a:pt x="21" y="302"/>
                      <a:pt x="58" y="339"/>
                    </a:cubicBezTo>
                    <a:cubicBezTo>
                      <a:pt x="95" y="376"/>
                      <a:pt x="146" y="397"/>
                      <a:pt x="198" y="397"/>
                    </a:cubicBezTo>
                    <a:cubicBezTo>
                      <a:pt x="250" y="397"/>
                      <a:pt x="301" y="376"/>
                      <a:pt x="338" y="339"/>
                    </a:cubicBezTo>
                    <a:cubicBezTo>
                      <a:pt x="375" y="302"/>
                      <a:pt x="397" y="251"/>
                      <a:pt x="397" y="199"/>
                    </a:cubicBezTo>
                    <a:cubicBezTo>
                      <a:pt x="397" y="146"/>
                      <a:pt x="375" y="95"/>
                      <a:pt x="338"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0" name="Freeform 8"/>
              <p:cNvSpPr>
                <a:spLocks/>
              </p:cNvSpPr>
              <p:nvPr userDrawn="1"/>
            </p:nvSpPr>
            <p:spPr bwMode="auto">
              <a:xfrm>
                <a:off x="241300" y="1438275"/>
                <a:ext cx="539750" cy="512763"/>
              </a:xfrm>
              <a:custGeom>
                <a:avLst/>
                <a:gdLst>
                  <a:gd name="T0" fmla="*/ 71 w 444"/>
                  <a:gd name="T1" fmla="*/ 94 h 421"/>
                  <a:gd name="T2" fmla="*/ 94 w 444"/>
                  <a:gd name="T3" fmla="*/ 374 h 421"/>
                  <a:gd name="T4" fmla="*/ 222 w 444"/>
                  <a:gd name="T5" fmla="*/ 421 h 421"/>
                  <a:gd name="T6" fmla="*/ 373 w 444"/>
                  <a:gd name="T7" fmla="*/ 351 h 421"/>
                  <a:gd name="T8" fmla="*/ 350 w 444"/>
                  <a:gd name="T9" fmla="*/ 71 h 421"/>
                  <a:gd name="T10" fmla="*/ 71 w 444"/>
                  <a:gd name="T11" fmla="*/ 94 h 421"/>
                </a:gdLst>
                <a:ahLst/>
                <a:cxnLst>
                  <a:cxn ang="0">
                    <a:pos x="T0" y="T1"/>
                  </a:cxn>
                  <a:cxn ang="0">
                    <a:pos x="T2" y="T3"/>
                  </a:cxn>
                  <a:cxn ang="0">
                    <a:pos x="T4" y="T5"/>
                  </a:cxn>
                  <a:cxn ang="0">
                    <a:pos x="T6" y="T7"/>
                  </a:cxn>
                  <a:cxn ang="0">
                    <a:pos x="T8" y="T9"/>
                  </a:cxn>
                  <a:cxn ang="0">
                    <a:pos x="T10" y="T11"/>
                  </a:cxn>
                </a:cxnLst>
                <a:rect l="0" t="0" r="r" b="b"/>
                <a:pathLst>
                  <a:path w="444" h="421">
                    <a:moveTo>
                      <a:pt x="71" y="94"/>
                    </a:moveTo>
                    <a:cubicBezTo>
                      <a:pt x="0" y="178"/>
                      <a:pt x="10" y="303"/>
                      <a:pt x="94" y="374"/>
                    </a:cubicBezTo>
                    <a:cubicBezTo>
                      <a:pt x="131" y="405"/>
                      <a:pt x="177" y="421"/>
                      <a:pt x="222" y="421"/>
                    </a:cubicBezTo>
                    <a:cubicBezTo>
                      <a:pt x="278" y="421"/>
                      <a:pt x="334" y="397"/>
                      <a:pt x="373" y="351"/>
                    </a:cubicBezTo>
                    <a:cubicBezTo>
                      <a:pt x="444" y="267"/>
                      <a:pt x="434" y="142"/>
                      <a:pt x="350" y="71"/>
                    </a:cubicBezTo>
                    <a:cubicBezTo>
                      <a:pt x="267" y="0"/>
                      <a:pt x="141" y="11"/>
                      <a:pt x="71"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1" name="Freeform 9"/>
              <p:cNvSpPr>
                <a:spLocks/>
              </p:cNvSpPr>
              <p:nvPr userDrawn="1"/>
            </p:nvSpPr>
            <p:spPr bwMode="auto">
              <a:xfrm>
                <a:off x="2335212" y="884238"/>
                <a:ext cx="482600" cy="482600"/>
              </a:xfrm>
              <a:custGeom>
                <a:avLst/>
                <a:gdLst>
                  <a:gd name="T0" fmla="*/ 339 w 397"/>
                  <a:gd name="T1" fmla="*/ 58 h 397"/>
                  <a:gd name="T2" fmla="*/ 198 w 397"/>
                  <a:gd name="T3" fmla="*/ 0 h 397"/>
                  <a:gd name="T4" fmla="*/ 58 w 397"/>
                  <a:gd name="T5" fmla="*/ 58 h 397"/>
                  <a:gd name="T6" fmla="*/ 0 w 397"/>
                  <a:gd name="T7" fmla="*/ 199 h 397"/>
                  <a:gd name="T8" fmla="*/ 58 w 397"/>
                  <a:gd name="T9" fmla="*/ 339 h 397"/>
                  <a:gd name="T10" fmla="*/ 198 w 397"/>
                  <a:gd name="T11" fmla="*/ 397 h 397"/>
                  <a:gd name="T12" fmla="*/ 339 w 397"/>
                  <a:gd name="T13" fmla="*/ 339 h 397"/>
                  <a:gd name="T14" fmla="*/ 397 w 397"/>
                  <a:gd name="T15" fmla="*/ 199 h 397"/>
                  <a:gd name="T16" fmla="*/ 339 w 397"/>
                  <a:gd name="T17" fmla="*/ 5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339" y="58"/>
                    </a:moveTo>
                    <a:cubicBezTo>
                      <a:pt x="302" y="21"/>
                      <a:pt x="251" y="0"/>
                      <a:pt x="198" y="0"/>
                    </a:cubicBezTo>
                    <a:cubicBezTo>
                      <a:pt x="146" y="0"/>
                      <a:pt x="95" y="21"/>
                      <a:pt x="58" y="58"/>
                    </a:cubicBezTo>
                    <a:cubicBezTo>
                      <a:pt x="21" y="95"/>
                      <a:pt x="0" y="146"/>
                      <a:pt x="0" y="199"/>
                    </a:cubicBezTo>
                    <a:cubicBezTo>
                      <a:pt x="0" y="251"/>
                      <a:pt x="21" y="302"/>
                      <a:pt x="58" y="339"/>
                    </a:cubicBezTo>
                    <a:cubicBezTo>
                      <a:pt x="95" y="376"/>
                      <a:pt x="146" y="397"/>
                      <a:pt x="198" y="397"/>
                    </a:cubicBezTo>
                    <a:cubicBezTo>
                      <a:pt x="251" y="397"/>
                      <a:pt x="302" y="376"/>
                      <a:pt x="339" y="339"/>
                    </a:cubicBezTo>
                    <a:cubicBezTo>
                      <a:pt x="376" y="302"/>
                      <a:pt x="397" y="251"/>
                      <a:pt x="397" y="199"/>
                    </a:cubicBezTo>
                    <a:cubicBezTo>
                      <a:pt x="397" y="146"/>
                      <a:pt x="376" y="95"/>
                      <a:pt x="33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2" name="Freeform 10"/>
              <p:cNvSpPr>
                <a:spLocks/>
              </p:cNvSpPr>
              <p:nvPr userDrawn="1"/>
            </p:nvSpPr>
            <p:spPr bwMode="auto">
              <a:xfrm>
                <a:off x="1617662" y="1438275"/>
                <a:ext cx="539750" cy="512763"/>
              </a:xfrm>
              <a:custGeom>
                <a:avLst/>
                <a:gdLst>
                  <a:gd name="T0" fmla="*/ 94 w 444"/>
                  <a:gd name="T1" fmla="*/ 71 h 421"/>
                  <a:gd name="T2" fmla="*/ 71 w 444"/>
                  <a:gd name="T3" fmla="*/ 351 h 421"/>
                  <a:gd name="T4" fmla="*/ 222 w 444"/>
                  <a:gd name="T5" fmla="*/ 421 h 421"/>
                  <a:gd name="T6" fmla="*/ 351 w 444"/>
                  <a:gd name="T7" fmla="*/ 374 h 421"/>
                  <a:gd name="T8" fmla="*/ 374 w 444"/>
                  <a:gd name="T9" fmla="*/ 94 h 421"/>
                  <a:gd name="T10" fmla="*/ 94 w 444"/>
                  <a:gd name="T11" fmla="*/ 71 h 421"/>
                </a:gdLst>
                <a:ahLst/>
                <a:cxnLst>
                  <a:cxn ang="0">
                    <a:pos x="T0" y="T1"/>
                  </a:cxn>
                  <a:cxn ang="0">
                    <a:pos x="T2" y="T3"/>
                  </a:cxn>
                  <a:cxn ang="0">
                    <a:pos x="T4" y="T5"/>
                  </a:cxn>
                  <a:cxn ang="0">
                    <a:pos x="T6" y="T7"/>
                  </a:cxn>
                  <a:cxn ang="0">
                    <a:pos x="T8" y="T9"/>
                  </a:cxn>
                  <a:cxn ang="0">
                    <a:pos x="T10" y="T11"/>
                  </a:cxn>
                </a:cxnLst>
                <a:rect l="0" t="0" r="r" b="b"/>
                <a:pathLst>
                  <a:path w="444" h="421">
                    <a:moveTo>
                      <a:pt x="94" y="71"/>
                    </a:moveTo>
                    <a:cubicBezTo>
                      <a:pt x="10" y="142"/>
                      <a:pt x="0" y="267"/>
                      <a:pt x="71" y="351"/>
                    </a:cubicBezTo>
                    <a:cubicBezTo>
                      <a:pt x="110" y="397"/>
                      <a:pt x="166" y="421"/>
                      <a:pt x="222" y="421"/>
                    </a:cubicBezTo>
                    <a:cubicBezTo>
                      <a:pt x="268" y="421"/>
                      <a:pt x="313" y="405"/>
                      <a:pt x="351" y="374"/>
                    </a:cubicBezTo>
                    <a:cubicBezTo>
                      <a:pt x="434" y="303"/>
                      <a:pt x="444" y="178"/>
                      <a:pt x="374" y="94"/>
                    </a:cubicBezTo>
                    <a:cubicBezTo>
                      <a:pt x="303" y="11"/>
                      <a:pt x="177" y="0"/>
                      <a:pt x="9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sp>
            <p:nvSpPr>
              <p:cNvPr id="13" name="Freeform 11"/>
              <p:cNvSpPr>
                <a:spLocks/>
              </p:cNvSpPr>
              <p:nvPr userDrawn="1"/>
            </p:nvSpPr>
            <p:spPr bwMode="auto">
              <a:xfrm>
                <a:off x="958850" y="2051050"/>
                <a:ext cx="482600" cy="482600"/>
              </a:xfrm>
              <a:custGeom>
                <a:avLst/>
                <a:gdLst>
                  <a:gd name="T0" fmla="*/ 198 w 397"/>
                  <a:gd name="T1" fmla="*/ 0 h 397"/>
                  <a:gd name="T2" fmla="*/ 58 w 397"/>
                  <a:gd name="T3" fmla="*/ 58 h 397"/>
                  <a:gd name="T4" fmla="*/ 0 w 397"/>
                  <a:gd name="T5" fmla="*/ 198 h 397"/>
                  <a:gd name="T6" fmla="*/ 58 w 397"/>
                  <a:gd name="T7" fmla="*/ 339 h 397"/>
                  <a:gd name="T8" fmla="*/ 198 w 397"/>
                  <a:gd name="T9" fmla="*/ 397 h 397"/>
                  <a:gd name="T10" fmla="*/ 339 w 397"/>
                  <a:gd name="T11" fmla="*/ 339 h 397"/>
                  <a:gd name="T12" fmla="*/ 397 w 397"/>
                  <a:gd name="T13" fmla="*/ 198 h 397"/>
                  <a:gd name="T14" fmla="*/ 339 w 397"/>
                  <a:gd name="T15" fmla="*/ 58 h 397"/>
                  <a:gd name="T16" fmla="*/ 198 w 397"/>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7">
                    <a:moveTo>
                      <a:pt x="198" y="0"/>
                    </a:moveTo>
                    <a:cubicBezTo>
                      <a:pt x="146" y="0"/>
                      <a:pt x="95" y="21"/>
                      <a:pt x="58" y="58"/>
                    </a:cubicBezTo>
                    <a:cubicBezTo>
                      <a:pt x="21" y="95"/>
                      <a:pt x="0" y="146"/>
                      <a:pt x="0" y="198"/>
                    </a:cubicBezTo>
                    <a:cubicBezTo>
                      <a:pt x="0" y="250"/>
                      <a:pt x="21" y="301"/>
                      <a:pt x="58" y="339"/>
                    </a:cubicBezTo>
                    <a:cubicBezTo>
                      <a:pt x="95" y="375"/>
                      <a:pt x="146" y="397"/>
                      <a:pt x="198" y="397"/>
                    </a:cubicBezTo>
                    <a:cubicBezTo>
                      <a:pt x="250" y="397"/>
                      <a:pt x="301" y="375"/>
                      <a:pt x="339" y="339"/>
                    </a:cubicBezTo>
                    <a:cubicBezTo>
                      <a:pt x="375" y="301"/>
                      <a:pt x="397" y="250"/>
                      <a:pt x="397" y="198"/>
                    </a:cubicBezTo>
                    <a:cubicBezTo>
                      <a:pt x="397" y="146"/>
                      <a:pt x="375" y="95"/>
                      <a:pt x="339" y="58"/>
                    </a:cubicBezTo>
                    <a:cubicBezTo>
                      <a:pt x="301" y="21"/>
                      <a:pt x="250" y="0"/>
                      <a:pt x="1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72797E"/>
                  </a:solidFill>
                </a:endParaRPr>
              </a:p>
            </p:txBody>
          </p:sp>
        </p:grpSp>
      </p:grpSp>
    </p:spTree>
    <p:extLst>
      <p:ext uri="{BB962C8B-B14F-4D97-AF65-F5344CB8AC3E}">
        <p14:creationId xmlns:p14="http://schemas.microsoft.com/office/powerpoint/2010/main" val="79749249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124200" y="3194256"/>
            <a:ext cx="2895600" cy="469492"/>
          </a:xfrm>
          <a:prstGeom prst="rect">
            <a:avLst/>
          </a:prstGeom>
        </p:spPr>
        <p:txBody>
          <a:bodyPr vert="horz" lIns="0" tIns="0" rIns="0" bIns="0" rtlCol="0" anchor="ctr" anchorCtr="0">
            <a:noAutofit/>
          </a:bodyPr>
          <a:lstStyle>
            <a:lvl1pPr algn="ctr">
              <a:defRPr sz="1600"/>
            </a:lvl1pPr>
          </a:lstStyle>
          <a:p>
            <a:r>
              <a:rPr lang="en-US" dirty="0" smtClean="0"/>
              <a:t>&lt;Insert Section Divider Title&gt;</a:t>
            </a:r>
            <a:endParaRPr lang="en-US" dirty="0"/>
          </a:p>
        </p:txBody>
      </p:sp>
      <p:cxnSp>
        <p:nvCxnSpPr>
          <p:cNvPr id="5" name="Straight Connector 4"/>
          <p:cNvCxnSpPr/>
          <p:nvPr userDrawn="1"/>
        </p:nvCxnSpPr>
        <p:spPr bwMode="auto">
          <a:xfrm>
            <a:off x="16764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bwMode="auto">
          <a:xfrm>
            <a:off x="6019800" y="3431788"/>
            <a:ext cx="1447800" cy="0"/>
          </a:xfrm>
          <a:prstGeom prst="line">
            <a:avLst/>
          </a:prstGeom>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7799923"/>
      </p:ext>
    </p:extLst>
  </p:cSld>
  <p:clrMapOvr>
    <a:masterClrMapping/>
  </p:clrMapOvr>
  <p:transition spd="med">
    <p:wipe dir="d"/>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111026656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5943600" y="6356381"/>
            <a:ext cx="2133600" cy="365125"/>
          </a:xfrm>
          <a:prstGeom prst="rect">
            <a:avLst/>
          </a:prstGeom>
        </p:spPr>
        <p:txBody>
          <a:bodyPr/>
          <a:lstStyle>
            <a:lvl1pPr marL="0" algn="r" defTabSz="914400" rtl="0" eaLnBrk="1" latinLnBrk="0" hangingPunct="1">
              <a:defRPr lang="en-US" sz="1200" kern="120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fld id="{7F9FB132-E0D9-4E10-BB4C-6E7861CA3A10}" type="datetime1">
              <a:rPr lang="en-US">
                <a:solidFill>
                  <a:srgbClr val="002060">
                    <a:tint val="75000"/>
                  </a:srgbClr>
                </a:solidFill>
              </a:rPr>
              <a:pPr fontAlgn="base">
                <a:lnSpc>
                  <a:spcPct val="110000"/>
                </a:lnSpc>
                <a:spcBef>
                  <a:spcPct val="20000"/>
                </a:spcBef>
                <a:spcAft>
                  <a:spcPct val="0"/>
                </a:spcAft>
                <a:buClr>
                  <a:srgbClr val="3367CD"/>
                </a:buClr>
              </a:pPr>
              <a:t>3/25/2016</a:t>
            </a:fld>
            <a:endParaRPr dirty="0">
              <a:solidFill>
                <a:srgbClr val="002060">
                  <a:tint val="75000"/>
                </a:srgbClr>
              </a:solidFill>
            </a:endParaRPr>
          </a:p>
        </p:txBody>
      </p:sp>
      <p:sp>
        <p:nvSpPr>
          <p:cNvPr id="12" name="Footer Placeholder 4"/>
          <p:cNvSpPr>
            <a:spLocks noGrp="1"/>
          </p:cNvSpPr>
          <p:nvPr>
            <p:ph type="ftr" sz="quarter" idx="3"/>
          </p:nvPr>
        </p:nvSpPr>
        <p:spPr>
          <a:xfrm>
            <a:off x="1981200" y="6356381"/>
            <a:ext cx="3657600" cy="365125"/>
          </a:xfrm>
          <a:prstGeom prst="rect">
            <a:avLst/>
          </a:prstGeom>
        </p:spPr>
        <p:txBody>
          <a:bodyPr/>
          <a:lstStyle>
            <a:lvl1pPr algn="ctr">
              <a:defRPr lang="en-US" sz="1200" kern="1200" dirty="0" smtClean="0">
                <a:solidFill>
                  <a:schemeClr val="tx1">
                    <a:tint val="75000"/>
                  </a:schemeClr>
                </a:solidFill>
                <a:latin typeface="+mn-lt"/>
                <a:ea typeface="+mn-ea"/>
                <a:cs typeface="+mn-cs"/>
              </a:defRPr>
            </a:lvl1pPr>
          </a:lstStyle>
          <a:p>
            <a:pPr fontAlgn="base">
              <a:lnSpc>
                <a:spcPct val="110000"/>
              </a:lnSpc>
              <a:spcBef>
                <a:spcPct val="20000"/>
              </a:spcBef>
              <a:spcAft>
                <a:spcPct val="0"/>
              </a:spcAft>
              <a:buClr>
                <a:srgbClr val="3367CD"/>
              </a:buClr>
            </a:pPr>
            <a:endParaRPr>
              <a:solidFill>
                <a:srgbClr val="002060">
                  <a:tint val="75000"/>
                </a:srgbClr>
              </a:solidFill>
            </a:endParaRPr>
          </a:p>
        </p:txBody>
      </p:sp>
    </p:spTree>
    <p:extLst>
      <p:ext uri="{BB962C8B-B14F-4D97-AF65-F5344CB8AC3E}">
        <p14:creationId xmlns:p14="http://schemas.microsoft.com/office/powerpoint/2010/main" val="355277597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8598" y="2748997"/>
            <a:ext cx="7369602" cy="1159617"/>
          </a:xfrm>
        </p:spPr>
        <p:txBody>
          <a:bodyPr anchor="b">
            <a:normAutofit/>
          </a:bodyPr>
          <a:lstStyle>
            <a:lvl1pPr algn="l">
              <a:defRPr sz="3600" b="1" baseline="0">
                <a:solidFill>
                  <a:srgbClr val="2573BA"/>
                </a:solidFill>
                <a:latin typeface="Arial"/>
                <a:cs typeface="Arial"/>
              </a:defRPr>
            </a:lvl1pPr>
          </a:lstStyle>
          <a:p>
            <a:r>
              <a:rPr lang="es-ES_tradnl" dirty="0" err="1" smtClean="0"/>
              <a:t>Presentation</a:t>
            </a:r>
            <a:r>
              <a:rPr lang="es-ES_tradnl" dirty="0" smtClean="0"/>
              <a:t> </a:t>
            </a:r>
            <a:r>
              <a:rPr lang="es-ES_tradnl" dirty="0" err="1" smtClean="0"/>
              <a:t>title</a:t>
            </a:r>
            <a:endParaRPr lang="en-US" dirty="0"/>
          </a:p>
        </p:txBody>
      </p:sp>
      <p:sp>
        <p:nvSpPr>
          <p:cNvPr id="3" name="Subtitle 2"/>
          <p:cNvSpPr>
            <a:spLocks noGrp="1"/>
          </p:cNvSpPr>
          <p:nvPr>
            <p:ph type="subTitle" idx="1" hasCustomPrompt="1"/>
          </p:nvPr>
        </p:nvSpPr>
        <p:spPr>
          <a:xfrm>
            <a:off x="1088598" y="4288052"/>
            <a:ext cx="3634214" cy="382669"/>
          </a:xfrm>
          <a:prstGeom prst="rect">
            <a:avLst/>
          </a:prstGeom>
        </p:spPr>
        <p:txBody>
          <a:bodyPr>
            <a:noAutofit/>
          </a:bodyPr>
          <a:lstStyle>
            <a:lvl1pPr marL="0" indent="0" algn="l">
              <a:buNone/>
              <a:defRPr sz="1200" baseline="0">
                <a:solidFill>
                  <a:srgbClr val="2573B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Date</a:t>
            </a:r>
            <a:endParaRPr lang="en-US" dirty="0"/>
          </a:p>
        </p:txBody>
      </p:sp>
      <p:sp>
        <p:nvSpPr>
          <p:cNvPr id="17" name="Text Placeholder 16"/>
          <p:cNvSpPr>
            <a:spLocks noGrp="1"/>
          </p:cNvSpPr>
          <p:nvPr>
            <p:ph type="body" sz="quarter" idx="10" hasCustomPrompt="1"/>
          </p:nvPr>
        </p:nvSpPr>
        <p:spPr>
          <a:xfrm>
            <a:off x="1088598" y="3841857"/>
            <a:ext cx="3634214" cy="377152"/>
          </a:xfrm>
          <a:prstGeom prst="rect">
            <a:avLst/>
          </a:prstGeom>
        </p:spPr>
        <p:txBody>
          <a:bodyPr>
            <a:noAutofit/>
          </a:bodyPr>
          <a:lstStyle>
            <a:lvl1pPr marL="0" indent="0" algn="l">
              <a:buNone/>
              <a:defRPr sz="1800" b="1" baseline="0">
                <a:solidFill>
                  <a:srgbClr val="2573BA"/>
                </a:solidFill>
              </a:defRPr>
            </a:lvl1pPr>
          </a:lstStyle>
          <a:p>
            <a:pPr lvl="0"/>
            <a:r>
              <a:rPr lang="en-US" dirty="0" smtClean="0"/>
              <a:t>Presentation subtitle</a:t>
            </a:r>
            <a:endParaRPr lang="en-US" dirty="0"/>
          </a:p>
        </p:txBody>
      </p:sp>
      <p:pic>
        <p:nvPicPr>
          <p:cNvPr id="8" name="Picture 7" descr="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349" y="1216541"/>
            <a:ext cx="2436818" cy="809750"/>
          </a:xfrm>
          <a:prstGeom prst="rect">
            <a:avLst/>
          </a:prstGeom>
        </p:spPr>
      </p:pic>
      <p:sp>
        <p:nvSpPr>
          <p:cNvPr id="4" name="Rectangle 3"/>
          <p:cNvSpPr/>
          <p:nvPr userDrawn="1"/>
        </p:nvSpPr>
        <p:spPr>
          <a:xfrm>
            <a:off x="283491" y="5806194"/>
            <a:ext cx="805107" cy="340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994961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85800" y="1371600"/>
            <a:ext cx="8229600" cy="4664149"/>
          </a:xfrm>
          <a:prstGeom prst="rect">
            <a:avLst/>
          </a:prstGeom>
        </p:spPr>
        <p:txBody>
          <a:bodyPr>
            <a:normAutofit/>
          </a:bodyPr>
          <a:lstStyle>
            <a:lvl1pPr marL="342900" indent="-342900">
              <a:spcBef>
                <a:spcPts val="1800"/>
              </a:spcBef>
              <a:spcAft>
                <a:spcPts val="600"/>
              </a:spcAft>
              <a:buClr>
                <a:srgbClr val="FD8204"/>
              </a:buClr>
              <a:buFont typeface="Wingdings" pitchFamily="2" charset="2"/>
              <a:buChar char="§"/>
              <a:defRPr sz="1800" baseline="0">
                <a:solidFill>
                  <a:schemeClr val="tx1"/>
                </a:solidFill>
                <a:latin typeface="Arial" pitchFamily="34" charset="0"/>
                <a:cs typeface="Arial" pitchFamily="34" charset="0"/>
              </a:defRPr>
            </a:lvl1pPr>
            <a:lvl2pPr>
              <a:spcBef>
                <a:spcPts val="0"/>
              </a:spcBef>
              <a:spcAft>
                <a:spcPts val="600"/>
              </a:spcAft>
              <a:buClr>
                <a:srgbClr val="FD8204"/>
              </a:buClr>
              <a:defRPr sz="1800">
                <a:solidFill>
                  <a:schemeClr val="tx1"/>
                </a:solidFill>
                <a:latin typeface="Arial" pitchFamily="34" charset="0"/>
                <a:cs typeface="Arial" pitchFamily="34" charset="0"/>
              </a:defRPr>
            </a:lvl2pPr>
            <a:lvl3pPr>
              <a:defRPr sz="18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Bullet copy goes here</a:t>
            </a:r>
          </a:p>
          <a:p>
            <a:pPr lvl="1"/>
            <a:r>
              <a:rPr lang="en-US" dirty="0" smtClean="0"/>
              <a:t>Sub-bullet </a:t>
            </a:r>
          </a:p>
          <a:p>
            <a:pPr lvl="1"/>
            <a:r>
              <a:rPr lang="en-US" dirty="0" smtClean="0"/>
              <a:t>Sub-bullet</a:t>
            </a:r>
          </a:p>
          <a:p>
            <a:pPr lvl="1"/>
            <a:r>
              <a:rPr lang="en-US" dirty="0" smtClean="0"/>
              <a:t>Sub-bullet</a:t>
            </a:r>
          </a:p>
          <a:p>
            <a:pPr lvl="0"/>
            <a:r>
              <a:rPr lang="en-US" dirty="0" smtClean="0"/>
              <a:t>Bullet copy goes here</a:t>
            </a:r>
          </a:p>
          <a:p>
            <a:pPr lvl="1"/>
            <a:endParaRPr lang="en-US" dirty="0" smtClean="0"/>
          </a:p>
        </p:txBody>
      </p:sp>
    </p:spTree>
    <p:extLst>
      <p:ext uri="{BB962C8B-B14F-4D97-AF65-F5344CB8AC3E}">
        <p14:creationId xmlns:p14="http://schemas.microsoft.com/office/powerpoint/2010/main" val="71778087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a:prstGeom prst="rect">
            <a:avLst/>
          </a:prstGeo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50056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32296376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917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293156909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6"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3"/>
          <p:cNvSpPr>
            <a:spLocks noGrp="1"/>
          </p:cNvSpPr>
          <p:nvPr>
            <p:ph type="body" idx="15"/>
          </p:nvPr>
        </p:nvSpPr>
        <p:spPr>
          <a:xfrm>
            <a:off x="4795666"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001935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s and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4795668" y="1299882"/>
            <a:ext cx="3982274" cy="4751294"/>
          </a:xfrm>
          <a:prstGeom prst="rect">
            <a:avLst/>
          </a:prstGeom>
        </p:spPr>
        <p:txBody>
          <a:bodyPr vert="horz"/>
          <a:lstStyle>
            <a:lvl1pPr marL="0" marR="0" indent="-274320" algn="l" defTabSz="457200" rtl="0" eaLnBrk="1" fontAlgn="auto" latinLnBrk="0" hangingPunct="1">
              <a:lnSpc>
                <a:spcPct val="100000"/>
              </a:lnSpc>
              <a:spcBef>
                <a:spcPct val="20000"/>
              </a:spcBef>
              <a:spcAft>
                <a:spcPts val="0"/>
              </a:spcAft>
              <a:buClrTx/>
              <a:buSzTx/>
              <a:buFont typeface="Arial"/>
              <a:buChar char="•"/>
              <a:tabLst/>
              <a:defRPr sz="3000">
                <a:solidFill>
                  <a:srgbClr val="36A2E1"/>
                </a:solidFill>
                <a:latin typeface="Arial"/>
                <a:cs typeface="Arial"/>
              </a:defRPr>
            </a:lvl1pPr>
          </a:lstStyle>
          <a:p>
            <a:r>
              <a:rPr lang="en-US" dirty="0" smtClean="0"/>
              <a:t>To Insert Chart or Graph Click Icon Below</a:t>
            </a:r>
            <a:endParaRPr lang="en-US" dirty="0"/>
          </a:p>
        </p:txBody>
      </p:sp>
      <p:sp>
        <p:nvSpPr>
          <p:cNvPr id="17"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27357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Page 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0" name="Chart Placeholder 9"/>
          <p:cNvSpPr>
            <a:spLocks noGrp="1"/>
          </p:cNvSpPr>
          <p:nvPr>
            <p:ph type="chart" sz="quarter" idx="10" hasCustomPrompt="1"/>
          </p:nvPr>
        </p:nvSpPr>
        <p:spPr>
          <a:xfrm>
            <a:off x="366060" y="1299882"/>
            <a:ext cx="8411882" cy="4751294"/>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Chart or Graph Click Icon Below</a:t>
            </a:r>
            <a:endParaRPr lang="en-US" dirty="0"/>
          </a:p>
        </p:txBody>
      </p:sp>
    </p:spTree>
    <p:extLst>
      <p:ext uri="{BB962C8B-B14F-4D97-AF65-F5344CB8AC3E}">
        <p14:creationId xmlns:p14="http://schemas.microsoft.com/office/powerpoint/2010/main" val="8101329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s and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8" name="Table Placeholder 3"/>
          <p:cNvSpPr>
            <a:spLocks noGrp="1"/>
          </p:cNvSpPr>
          <p:nvPr>
            <p:ph type="tbl" sz="quarter" idx="13" hasCustomPrompt="1"/>
          </p:nvPr>
        </p:nvSpPr>
        <p:spPr>
          <a:xfrm>
            <a:off x="4795668" y="1300163"/>
            <a:ext cx="3981620" cy="4751387"/>
          </a:xfrm>
          <a:prstGeom prst="rect">
            <a:avLst/>
          </a:prstGeom>
        </p:spPr>
        <p:txBody>
          <a:bodyPr vert="horz"/>
          <a:lstStyle>
            <a:lvl1pPr marL="0" indent="-274320">
              <a:defRPr sz="3000">
                <a:solidFill>
                  <a:srgbClr val="36A2E1"/>
                </a:solidFill>
                <a:latin typeface="Arial"/>
                <a:cs typeface="Arial"/>
              </a:defRPr>
            </a:lvl1pPr>
          </a:lstStyle>
          <a:p>
            <a:r>
              <a:rPr lang="en-US" dirty="0" smtClean="0"/>
              <a:t>To Insert Table Click Icon Below</a:t>
            </a:r>
            <a:endParaRPr lang="en-US" dirty="0"/>
          </a:p>
        </p:txBody>
      </p:sp>
      <p:sp>
        <p:nvSpPr>
          <p:cNvPr id="11"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74381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Table Placeholder 3"/>
          <p:cNvSpPr>
            <a:spLocks noGrp="1"/>
          </p:cNvSpPr>
          <p:nvPr>
            <p:ph type="tbl" sz="quarter" idx="13"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Table Click Icon Below</a:t>
            </a:r>
            <a:endParaRPr lang="en-US" dirty="0"/>
          </a:p>
        </p:txBody>
      </p:sp>
    </p:spTree>
    <p:extLst>
      <p:ext uri="{BB962C8B-B14F-4D97-AF65-F5344CB8AC3E}">
        <p14:creationId xmlns:p14="http://schemas.microsoft.com/office/powerpoint/2010/main" val="4182620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s and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2" name="Picture Placeholder 5"/>
          <p:cNvSpPr>
            <a:spLocks noGrp="1"/>
          </p:cNvSpPr>
          <p:nvPr>
            <p:ph type="pic" sz="quarter" idx="15" hasCustomPrompt="1"/>
          </p:nvPr>
        </p:nvSpPr>
        <p:spPr>
          <a:xfrm>
            <a:off x="4795668" y="1300163"/>
            <a:ext cx="3981620"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
        <p:nvSpPr>
          <p:cNvPr id="14" name="Text Placeholder 3"/>
          <p:cNvSpPr>
            <a:spLocks noGrp="1"/>
          </p:cNvSpPr>
          <p:nvPr>
            <p:ph type="body" idx="11"/>
          </p:nvPr>
        </p:nvSpPr>
        <p:spPr>
          <a:xfrm>
            <a:off x="365590" y="1300437"/>
            <a:ext cx="3982293"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545862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9" name="Picture Placeholder 5"/>
          <p:cNvSpPr>
            <a:spLocks noGrp="1"/>
          </p:cNvSpPr>
          <p:nvPr>
            <p:ph type="pic" sz="quarter" idx="15" hasCustomPrompt="1"/>
          </p:nvPr>
        </p:nvSpPr>
        <p:spPr>
          <a:xfrm>
            <a:off x="365125" y="1300163"/>
            <a:ext cx="8412163" cy="4751387"/>
          </a:xfrm>
          <a:prstGeom prst="rect">
            <a:avLst/>
          </a:prstGeom>
        </p:spPr>
        <p:txBody>
          <a:bodyPr vert="horz"/>
          <a:lstStyle>
            <a:lvl1pPr marL="0" indent="-274320">
              <a:defRPr sz="3000" baseline="0">
                <a:solidFill>
                  <a:srgbClr val="36A2E1"/>
                </a:solidFill>
                <a:latin typeface="Arial"/>
                <a:cs typeface="Arial"/>
              </a:defRPr>
            </a:lvl1pPr>
          </a:lstStyle>
          <a:p>
            <a:r>
              <a:rPr lang="en-US" dirty="0" smtClean="0"/>
              <a:t>To Insert Image Click Icon Below</a:t>
            </a:r>
            <a:endParaRPr lang="en-US" dirty="0"/>
          </a:p>
        </p:txBody>
      </p:sp>
    </p:spTree>
    <p:extLst>
      <p:ext uri="{BB962C8B-B14F-4D97-AF65-F5344CB8AC3E}">
        <p14:creationId xmlns:p14="http://schemas.microsoft.com/office/powerpoint/2010/main" val="2660430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6279" y="2261208"/>
            <a:ext cx="4120958" cy="1940663"/>
          </a:xfrm>
          <a:prstGeom prst="rect">
            <a:avLst/>
          </a:prstGeom>
        </p:spPr>
        <p:txBody>
          <a:bodyPr anchor="b">
            <a:normAutofit/>
          </a:bodyPr>
          <a:lstStyle>
            <a:lvl1pPr algn="l">
              <a:lnSpc>
                <a:spcPct val="90000"/>
              </a:lnSpc>
              <a:defRPr sz="4000" b="1" baseline="0">
                <a:solidFill>
                  <a:schemeClr val="bg1"/>
                </a:solidFill>
                <a:latin typeface="Arial"/>
                <a:cs typeface="Arial"/>
              </a:defRPr>
            </a:lvl1pPr>
          </a:lstStyle>
          <a:p>
            <a:r>
              <a:rPr lang="en-US" dirty="0" smtClean="0"/>
              <a:t>Click to Edit Cover Title Slide </a:t>
            </a:r>
            <a:endParaRPr lang="en-US" dirty="0"/>
          </a:p>
        </p:txBody>
      </p:sp>
    </p:spTree>
    <p:extLst>
      <p:ext uri="{BB962C8B-B14F-4D97-AF65-F5344CB8AC3E}">
        <p14:creationId xmlns:p14="http://schemas.microsoft.com/office/powerpoint/2010/main" val="412157232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10"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Tree>
    <p:extLst>
      <p:ext uri="{BB962C8B-B14F-4D97-AF65-F5344CB8AC3E}">
        <p14:creationId xmlns:p14="http://schemas.microsoft.com/office/powerpoint/2010/main" val="342181272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007453" y="149412"/>
            <a:ext cx="5964723" cy="679823"/>
          </a:xfrm>
          <a:prstGeom prst="rect">
            <a:avLst/>
          </a:prstGeom>
        </p:spPr>
        <p:txBody>
          <a:bodyPr anchor="ctr">
            <a:normAutofit/>
          </a:bodyPr>
          <a:lstStyle>
            <a:lvl1pPr algn="l">
              <a:defRPr sz="2000" b="1">
                <a:solidFill>
                  <a:schemeClr val="bg1"/>
                </a:solidFill>
                <a:latin typeface="Arial"/>
                <a:cs typeface="Arial"/>
              </a:defRPr>
            </a:lvl1pPr>
          </a:lstStyle>
          <a:p>
            <a:r>
              <a:rPr lang="en-US" dirty="0" smtClean="0"/>
              <a:t>Click to Edit Title</a:t>
            </a:r>
            <a:endParaRPr lang="en-US" dirty="0"/>
          </a:p>
        </p:txBody>
      </p:sp>
      <p:sp>
        <p:nvSpPr>
          <p:cNvPr id="3"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fld id="{F7D02584-2E21-804E-ADAB-1EE8FCE22D41}" type="slidenum">
              <a:rPr lang="en-US" smtClean="0"/>
              <a:pPr/>
              <a:t>‹#›</a:t>
            </a:fld>
            <a:endParaRPr lang="en-US" dirty="0"/>
          </a:p>
        </p:txBody>
      </p:sp>
      <p:sp>
        <p:nvSpPr>
          <p:cNvPr id="11" name="Text Placeholder 3"/>
          <p:cNvSpPr>
            <a:spLocks noGrp="1"/>
          </p:cNvSpPr>
          <p:nvPr>
            <p:ph type="body" idx="11"/>
          </p:nvPr>
        </p:nvSpPr>
        <p:spPr>
          <a:xfrm>
            <a:off x="365590" y="1300437"/>
            <a:ext cx="8412367" cy="4750739"/>
          </a:xfrm>
          <a:prstGeom prst="rect">
            <a:avLst/>
          </a:prstGeom>
        </p:spPr>
        <p:txBody>
          <a:bodyPr vert="horz"/>
          <a:lstStyle>
            <a:lvl1pPr marL="0" indent="-274320">
              <a:lnSpc>
                <a:spcPct val="100000"/>
              </a:lnSpc>
              <a:defRPr sz="3000">
                <a:solidFill>
                  <a:srgbClr val="36A2E1"/>
                </a:solidFill>
                <a:latin typeface="Arial"/>
                <a:cs typeface="Arial"/>
              </a:defRPr>
            </a:lvl1pPr>
            <a:lvl2pPr marL="731520" indent="-274320">
              <a:lnSpc>
                <a:spcPct val="100000"/>
              </a:lnSpc>
              <a:buFont typeface="Arial"/>
              <a:buChar char="›"/>
              <a:defRPr sz="2800">
                <a:solidFill>
                  <a:srgbClr val="328FC6"/>
                </a:solidFill>
                <a:latin typeface="Arial"/>
                <a:cs typeface="Arial"/>
              </a:defRPr>
            </a:lvl2pPr>
            <a:lvl3pPr marL="1097280" indent="-274320">
              <a:lnSpc>
                <a:spcPct val="120000"/>
              </a:lnSpc>
              <a:buFont typeface="Lucida Grande"/>
              <a:buChar char="»"/>
              <a:defRPr sz="2500">
                <a:solidFill>
                  <a:srgbClr val="3970AC"/>
                </a:solidFill>
                <a:latin typeface="Arial"/>
                <a:cs typeface="Arial"/>
              </a:defRPr>
            </a:lvl3pPr>
            <a:lvl4pPr marL="1463040" indent="-274320">
              <a:lnSpc>
                <a:spcPct val="120000"/>
              </a:lnSpc>
              <a:buSzPct val="90000"/>
              <a:buFont typeface="Lucida Grande"/>
              <a:buChar char="+"/>
              <a:defRPr sz="2200">
                <a:solidFill>
                  <a:srgbClr val="444686"/>
                </a:solidFill>
                <a:latin typeface="Arial"/>
                <a:cs typeface="Arial"/>
              </a:defRPr>
            </a:lvl4pPr>
            <a:lvl5pPr marL="0" indent="-457200">
              <a:defRPr>
                <a:solidFill>
                  <a:srgbClr val="36A2E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7509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0.xml"/><Relationship Id="rId1"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2.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image" Target="../media/image1.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theme" Target="../theme/theme11.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image" Target="../media/image9.emf"/><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oleObject" Target="../embeddings/oleObject6.bin"/><Relationship Id="rId2" Type="http://schemas.openxmlformats.org/officeDocument/2006/relationships/slideLayout" Target="../slideLayouts/slideLayout109.xml"/><Relationship Id="rId16" Type="http://schemas.openxmlformats.org/officeDocument/2006/relationships/tags" Target="../tags/tag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vmlDrawing" Target="../drawings/vmlDrawing6.vml"/><Relationship Id="rId10" Type="http://schemas.openxmlformats.org/officeDocument/2006/relationships/slideLayout" Target="../slideLayouts/slideLayout117.xml"/><Relationship Id="rId19" Type="http://schemas.openxmlformats.org/officeDocument/2006/relationships/image" Target="../media/image10.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ags" Target="../tags/tag7.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vmlDrawing" Target="../drawings/vmlDrawing7.vml"/><Relationship Id="rId2" Type="http://schemas.openxmlformats.org/officeDocument/2006/relationships/slideLayout" Target="../slideLayouts/slideLayout122.xml"/><Relationship Id="rId16" Type="http://schemas.openxmlformats.org/officeDocument/2006/relationships/image" Target="../media/image10.pn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heme" Target="../theme/theme13.xml"/><Relationship Id="rId5" Type="http://schemas.openxmlformats.org/officeDocument/2006/relationships/slideLayout" Target="../slideLayouts/slideLayout125.xml"/><Relationship Id="rId15" Type="http://schemas.openxmlformats.org/officeDocument/2006/relationships/image" Target="../media/image9.emf"/><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oleObject" Target="../embeddings/oleObject7.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ags" Target="../tags/tag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vmlDrawing" Target="../drawings/vmlDrawing8.vml"/><Relationship Id="rId2" Type="http://schemas.openxmlformats.org/officeDocument/2006/relationships/slideLayout" Target="../slideLayouts/slideLayout132.xml"/><Relationship Id="rId16" Type="http://schemas.openxmlformats.org/officeDocument/2006/relationships/image" Target="../media/image10.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heme" Target="../theme/theme14.xml"/><Relationship Id="rId5" Type="http://schemas.openxmlformats.org/officeDocument/2006/relationships/slideLayout" Target="../slideLayouts/slideLayout135.xml"/><Relationship Id="rId15" Type="http://schemas.openxmlformats.org/officeDocument/2006/relationships/image" Target="../media/image9.emf"/><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oleObject" Target="../embeddings/oleObject8.bin"/></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vmlDrawing" Target="../drawings/vmlDrawing9.v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17" Type="http://schemas.openxmlformats.org/officeDocument/2006/relationships/image" Target="../media/image10.png"/><Relationship Id="rId2" Type="http://schemas.openxmlformats.org/officeDocument/2006/relationships/slideLayout" Target="../slideLayouts/slideLayout142.xml"/><Relationship Id="rId16" Type="http://schemas.openxmlformats.org/officeDocument/2006/relationships/image" Target="../media/image9.emf"/><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oleObject" Target="../embeddings/oleObject9.bin"/><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ags" Target="../tags/tag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image" Target="../media/image9.emf"/><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oleObject" Target="../embeddings/oleObject10.bin"/><Relationship Id="rId2" Type="http://schemas.openxmlformats.org/officeDocument/2006/relationships/slideLayout" Target="../slideLayouts/slideLayout153.xml"/><Relationship Id="rId16" Type="http://schemas.openxmlformats.org/officeDocument/2006/relationships/tags" Target="../tags/tag1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vmlDrawing" Target="../drawings/vmlDrawing10.vml"/><Relationship Id="rId10" Type="http://schemas.openxmlformats.org/officeDocument/2006/relationships/slideLayout" Target="../slideLayouts/slideLayout161.xml"/><Relationship Id="rId19" Type="http://schemas.openxmlformats.org/officeDocument/2006/relationships/image" Target="../media/image10.pn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image" Target="../media/image2.png"/><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image" Target="../media/image1.png"/><Relationship Id="rId5" Type="http://schemas.openxmlformats.org/officeDocument/2006/relationships/slideLayout" Target="../slideLayouts/slideLayout169.xml"/><Relationship Id="rId10" Type="http://schemas.openxmlformats.org/officeDocument/2006/relationships/theme" Target="../theme/theme17.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ags" Target="../tags/tag1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vmlDrawing" Target="../drawings/vmlDrawing11.vml"/><Relationship Id="rId2" Type="http://schemas.openxmlformats.org/officeDocument/2006/relationships/slideLayout" Target="../slideLayouts/slideLayout175.xml"/><Relationship Id="rId16" Type="http://schemas.openxmlformats.org/officeDocument/2006/relationships/image" Target="../media/image10.pn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theme" Target="../theme/theme18.xml"/><Relationship Id="rId5" Type="http://schemas.openxmlformats.org/officeDocument/2006/relationships/slideLayout" Target="../slideLayouts/slideLayout178.xml"/><Relationship Id="rId15" Type="http://schemas.openxmlformats.org/officeDocument/2006/relationships/image" Target="../media/image9.emf"/><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oleObject" Target="../embeddings/oleObject11.bin"/></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ags" Target="../tags/tag12.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vmlDrawing" Target="../drawings/vmlDrawing12.vml"/><Relationship Id="rId2" Type="http://schemas.openxmlformats.org/officeDocument/2006/relationships/slideLayout" Target="../slideLayouts/slideLayout185.xml"/><Relationship Id="rId16" Type="http://schemas.openxmlformats.org/officeDocument/2006/relationships/image" Target="../media/image10.png"/><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theme" Target="../theme/theme19.xml"/><Relationship Id="rId5" Type="http://schemas.openxmlformats.org/officeDocument/2006/relationships/slideLayout" Target="../slideLayouts/slideLayout188.xml"/><Relationship Id="rId15" Type="http://schemas.openxmlformats.org/officeDocument/2006/relationships/image" Target="../media/image9.emf"/><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oleObject" Target="../embeddings/oleObject12.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jpe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oleObject" Target="../embeddings/oleObject13.bin"/><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ags" Target="../tags/tag13.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vmlDrawing" Target="../drawings/vmlDrawing13.vml"/><Relationship Id="rId5" Type="http://schemas.openxmlformats.org/officeDocument/2006/relationships/slideLayout" Target="../slideLayouts/slideLayout198.xml"/><Relationship Id="rId15" Type="http://schemas.openxmlformats.org/officeDocument/2006/relationships/image" Target="../media/image10.png"/><Relationship Id="rId10" Type="http://schemas.openxmlformats.org/officeDocument/2006/relationships/theme" Target="../theme/theme20.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9.em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image" Target="../media/image2.png"/><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image" Target="../media/image1.png"/><Relationship Id="rId5" Type="http://schemas.openxmlformats.org/officeDocument/2006/relationships/slideLayout" Target="../slideLayouts/slideLayout207.xml"/><Relationship Id="rId10" Type="http://schemas.openxmlformats.org/officeDocument/2006/relationships/theme" Target="../theme/theme21.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image" Target="../media/image2.png"/><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image" Target="../media/image1.png"/><Relationship Id="rId5" Type="http://schemas.openxmlformats.org/officeDocument/2006/relationships/slideLayout" Target="../slideLayouts/slideLayout216.xml"/><Relationship Id="rId10" Type="http://schemas.openxmlformats.org/officeDocument/2006/relationships/theme" Target="../theme/theme22.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image" Target="../media/image2.png"/><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image" Target="../media/image1.png"/><Relationship Id="rId5" Type="http://schemas.openxmlformats.org/officeDocument/2006/relationships/slideLayout" Target="../slideLayouts/slideLayout225.xml"/><Relationship Id="rId10" Type="http://schemas.openxmlformats.org/officeDocument/2006/relationships/theme" Target="../theme/theme23.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ags" Target="../tags/tag14.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vmlDrawing" Target="../drawings/vmlDrawing14.vml"/><Relationship Id="rId2" Type="http://schemas.openxmlformats.org/officeDocument/2006/relationships/slideLayout" Target="../slideLayouts/slideLayout231.xml"/><Relationship Id="rId16" Type="http://schemas.openxmlformats.org/officeDocument/2006/relationships/image" Target="../media/image10.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theme" Target="../theme/theme24.xml"/><Relationship Id="rId5" Type="http://schemas.openxmlformats.org/officeDocument/2006/relationships/slideLayout" Target="../slideLayouts/slideLayout234.xml"/><Relationship Id="rId15" Type="http://schemas.openxmlformats.org/officeDocument/2006/relationships/image" Target="../media/image9.emf"/><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oleObject" Target="../embeddings/oleObject14.bin"/></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image" Target="../media/image9.emf"/><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oleObject" Target="../embeddings/oleObject15.bin"/><Relationship Id="rId2" Type="http://schemas.openxmlformats.org/officeDocument/2006/relationships/slideLayout" Target="../slideLayouts/slideLayout241.xml"/><Relationship Id="rId16" Type="http://schemas.openxmlformats.org/officeDocument/2006/relationships/tags" Target="../tags/tag15.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vmlDrawing" Target="../drawings/vmlDrawing15.vml"/><Relationship Id="rId10" Type="http://schemas.openxmlformats.org/officeDocument/2006/relationships/slideLayout" Target="../slideLayouts/slideLayout249.xml"/><Relationship Id="rId19" Type="http://schemas.openxmlformats.org/officeDocument/2006/relationships/image" Target="../media/image10.png"/><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vmlDrawing" Target="../drawings/vmlDrawing16.v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6.xml"/><Relationship Id="rId17" Type="http://schemas.openxmlformats.org/officeDocument/2006/relationships/image" Target="../media/image10.png"/><Relationship Id="rId2" Type="http://schemas.openxmlformats.org/officeDocument/2006/relationships/slideLayout" Target="../slideLayouts/slideLayout254.xml"/><Relationship Id="rId16" Type="http://schemas.openxmlformats.org/officeDocument/2006/relationships/image" Target="../media/image9.emf"/><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oleObject" Target="../embeddings/oleObject16.bin"/><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tags" Target="../tags/tag1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7.xml"/><Relationship Id="rId18" Type="http://schemas.openxmlformats.org/officeDocument/2006/relationships/image" Target="../media/image10.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image" Target="../media/image9.emf"/><Relationship Id="rId2" Type="http://schemas.openxmlformats.org/officeDocument/2006/relationships/slideLayout" Target="../slideLayouts/slideLayout265.xml"/><Relationship Id="rId16" Type="http://schemas.openxmlformats.org/officeDocument/2006/relationships/oleObject" Target="../embeddings/oleObject17.bin"/><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tags" Target="../tags/tag17.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vmlDrawing" Target="../drawings/vmlDrawing17.v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18" Type="http://schemas.openxmlformats.org/officeDocument/2006/relationships/image" Target="../media/image9.emf"/><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17" Type="http://schemas.openxmlformats.org/officeDocument/2006/relationships/oleObject" Target="../embeddings/oleObject18.bin"/><Relationship Id="rId2" Type="http://schemas.openxmlformats.org/officeDocument/2006/relationships/slideLayout" Target="../slideLayouts/slideLayout277.xml"/><Relationship Id="rId16" Type="http://schemas.openxmlformats.org/officeDocument/2006/relationships/tags" Target="../tags/tag18.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vmlDrawing" Target="../drawings/vmlDrawing18.vml"/><Relationship Id="rId10" Type="http://schemas.openxmlformats.org/officeDocument/2006/relationships/slideLayout" Target="../slideLayouts/slideLayout285.xml"/><Relationship Id="rId19" Type="http://schemas.openxmlformats.org/officeDocument/2006/relationships/image" Target="../media/image10.png"/><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image" Target="../media/image9.emf"/><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oleObject" Target="../embeddings/oleObject19.bin"/><Relationship Id="rId2" Type="http://schemas.openxmlformats.org/officeDocument/2006/relationships/slideLayout" Target="../slideLayouts/slideLayout290.xml"/><Relationship Id="rId16" Type="http://schemas.openxmlformats.org/officeDocument/2006/relationships/tags" Target="../tags/tag19.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vmlDrawing" Target="../drawings/vmlDrawing19.vml"/><Relationship Id="rId10" Type="http://schemas.openxmlformats.org/officeDocument/2006/relationships/slideLayout" Target="../slideLayouts/slideLayout298.xml"/><Relationship Id="rId19" Type="http://schemas.openxmlformats.org/officeDocument/2006/relationships/image" Target="../media/image10.png"/><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theme" Target="../theme/theme30.xml"/><Relationship Id="rId18" Type="http://schemas.openxmlformats.org/officeDocument/2006/relationships/image" Target="../media/image10.pn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image" Target="../media/image9.emf"/><Relationship Id="rId2" Type="http://schemas.openxmlformats.org/officeDocument/2006/relationships/slideLayout" Target="../slideLayouts/slideLayout303.xml"/><Relationship Id="rId16" Type="http://schemas.openxmlformats.org/officeDocument/2006/relationships/oleObject" Target="../embeddings/oleObject20.bin"/><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tags" Target="../tags/tag20.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vmlDrawing" Target="../drawings/vmlDrawing20.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1.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0.png"/><Relationship Id="rId2" Type="http://schemas.openxmlformats.org/officeDocument/2006/relationships/slideLayout" Target="../slideLayouts/slideLayout36.xml"/><Relationship Id="rId16" Type="http://schemas.openxmlformats.org/officeDocument/2006/relationships/image" Target="../media/image9.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oleObject" Target="../embeddings/oleObject1.bin"/><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2.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0.png"/><Relationship Id="rId2" Type="http://schemas.openxmlformats.org/officeDocument/2006/relationships/slideLayout" Target="../slideLayouts/slideLayout47.xml"/><Relationship Id="rId16" Type="http://schemas.openxmlformats.org/officeDocument/2006/relationships/image" Target="../media/image9.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oleObject" Target="../embeddings/oleObject2.bin"/><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ags" Target="../tags/tag3.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vmlDrawing" Target="../drawings/vmlDrawing3.vml"/><Relationship Id="rId2" Type="http://schemas.openxmlformats.org/officeDocument/2006/relationships/slideLayout" Target="../slideLayouts/slideLayout58.xml"/><Relationship Id="rId16" Type="http://schemas.openxmlformats.org/officeDocument/2006/relationships/image" Target="../media/image10.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5" Type="http://schemas.openxmlformats.org/officeDocument/2006/relationships/image" Target="../media/image9.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oleObject" Target="../embeddings/oleObject3.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vmlDrawing" Target="../drawings/vmlDrawing4.vml"/><Relationship Id="rId2" Type="http://schemas.openxmlformats.org/officeDocument/2006/relationships/slideLayout" Target="../slideLayouts/slideLayout68.xml"/><Relationship Id="rId16" Type="http://schemas.openxmlformats.org/officeDocument/2006/relationships/image" Target="../media/image10.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5" Type="http://schemas.openxmlformats.org/officeDocument/2006/relationships/image" Target="../media/image9.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4.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vmlDrawing" Target="../drawings/vmlDrawing5.v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17" Type="http://schemas.openxmlformats.org/officeDocument/2006/relationships/image" Target="../media/image10.png"/><Relationship Id="rId2" Type="http://schemas.openxmlformats.org/officeDocument/2006/relationships/slideLayout" Target="../slideLayouts/slideLayout78.xml"/><Relationship Id="rId16" Type="http://schemas.openxmlformats.org/officeDocument/2006/relationships/image" Target="../media/image9.emf"/><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oleObject" Target="../embeddings/oleObject5.bin"/><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ags" Target="../tags/tag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2.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1.png"/><Relationship Id="rId5" Type="http://schemas.openxmlformats.org/officeDocument/2006/relationships/slideLayout" Target="../slideLayouts/slideLayout92.xml"/><Relationship Id="rId10"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3190491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5" r:id="rId10"/>
    <p:sldLayoutId id="2147483676" r:id="rId11"/>
    <p:sldLayoutId id="2147483966" r:id="rId12"/>
    <p:sldLayoutId id="2147483967" r:id="rId13"/>
    <p:sldLayoutId id="2147484073"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iQC_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 y="-12995"/>
            <a:ext cx="9144000" cy="6857464"/>
          </a:xfrm>
          <a:prstGeom prst="rect">
            <a:avLst/>
          </a:prstGeom>
        </p:spPr>
      </p:pic>
    </p:spTree>
    <p:extLst>
      <p:ext uri="{BB962C8B-B14F-4D97-AF65-F5344CB8AC3E}">
        <p14:creationId xmlns:p14="http://schemas.microsoft.com/office/powerpoint/2010/main" val="2630786754"/>
      </p:ext>
    </p:extLst>
  </p:cSld>
  <p:clrMap bg1="lt1" tx1="dk1" bg2="lt2" tx2="dk2" accent1="accent1" accent2="accent2" accent3="accent3" accent4="accent4" accent5="accent5" accent6="accent6" hlink="hlink" folHlink="folHlink"/>
  <p:sldLayoutIdLst>
    <p:sldLayoutId id="2147483808" r:id="rId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26869118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968" r:id="rId10"/>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9"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65760" y="182880"/>
            <a:ext cx="8412480" cy="46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122284776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963" r:id="rId13"/>
  </p:sldLayoutIdLst>
  <p:transition spd="med">
    <p:wipe dir="d"/>
  </p:transition>
  <p:timing>
    <p:tnLst>
      <p:par>
        <p:cTn id="1" dur="indefinite" restart="never" nodeType="tmRoot"/>
      </p:par>
    </p:tnLst>
  </p:timing>
  <p:txStyles>
    <p:titleStyle>
      <a:lvl1pPr algn="l" rtl="0" eaLnBrk="1" fontAlgn="base" hangingPunct="1">
        <a:lnSpc>
          <a:spcPct val="100000"/>
        </a:lnSpc>
        <a:spcBef>
          <a:spcPct val="0"/>
        </a:spcBef>
        <a:spcAft>
          <a:spcPct val="0"/>
        </a:spcAft>
        <a:defRPr sz="20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3308792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3"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253293293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7513131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7"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319948226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76" name="think-cell Slide" r:id="rId15" imgW="493" imgH="493" progId="TCLayout.ActiveDocument.1">
                  <p:embed/>
                </p:oleObj>
              </mc:Choice>
              <mc:Fallback>
                <p:oleObj name="think-cell Slide" r:id="rId15" imgW="493" imgH="493"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65760" y="182880"/>
            <a:ext cx="8412480" cy="46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116972911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4" r:id="rId11"/>
  </p:sldLayoutIdLst>
  <p:transition spd="med">
    <p:wipe dir="d"/>
  </p:transition>
  <p:timing>
    <p:tnLst>
      <p:par>
        <p:cTn id="1" dur="indefinite" restart="never" nodeType="tmRoot"/>
      </p:par>
    </p:tnLst>
  </p:timing>
  <p:txStyles>
    <p:titleStyle>
      <a:lvl1pPr algn="l" rtl="0" eaLnBrk="1" fontAlgn="base" hangingPunct="1">
        <a:lnSpc>
          <a:spcPct val="100000"/>
        </a:lnSpc>
        <a:spcBef>
          <a:spcPct val="0"/>
        </a:spcBef>
        <a:spcAft>
          <a:spcPct val="0"/>
        </a:spcAft>
        <a:defRPr sz="20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6"/>
            </p:custDataLst>
            <p:extLst>
              <p:ext uri="{D42A27DB-BD31-4B8C-83A1-F6EECF244321}">
                <p14:modId xmlns:p14="http://schemas.microsoft.com/office/powerpoint/2010/main" val="5248602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00"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422494833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77370248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17032020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12"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2911369165"/>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1449394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37"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13295143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ogo-biogenidec-color-s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3188" y="624840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048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Mastertitelformat bearbeiten</a:t>
            </a:r>
          </a:p>
        </p:txBody>
      </p:sp>
      <p:sp>
        <p:nvSpPr>
          <p:cNvPr id="1028" name="Rectangle 4"/>
          <p:cNvSpPr>
            <a:spLocks noGrp="1" noChangeArrowheads="1"/>
          </p:cNvSpPr>
          <p:nvPr>
            <p:ph type="body" idx="1"/>
          </p:nvPr>
        </p:nvSpPr>
        <p:spPr bwMode="auto">
          <a:xfrm>
            <a:off x="304800" y="13716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9" name="Rectangle 6"/>
          <p:cNvSpPr>
            <a:spLocks noChangeArrowheads="1"/>
          </p:cNvSpPr>
          <p:nvPr/>
        </p:nvSpPr>
        <p:spPr bwMode="auto">
          <a:xfrm>
            <a:off x="0" y="1143000"/>
            <a:ext cx="9144000" cy="55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20000"/>
              </a:spcBef>
              <a:spcAft>
                <a:spcPct val="0"/>
              </a:spcAft>
              <a:buFontTx/>
              <a:buChar char="•"/>
            </a:pPr>
            <a:endParaRPr lang="en-US" sz="1200">
              <a:solidFill>
                <a:srgbClr val="000000"/>
              </a:solidFill>
            </a:endParaRPr>
          </a:p>
        </p:txBody>
      </p:sp>
      <p:sp>
        <p:nvSpPr>
          <p:cNvPr id="1030" name="Rectangle 15"/>
          <p:cNvSpPr>
            <a:spLocks noChangeArrowheads="1"/>
          </p:cNvSpPr>
          <p:nvPr/>
        </p:nvSpPr>
        <p:spPr bwMode="auto">
          <a:xfrm>
            <a:off x="457200" y="6423025"/>
            <a:ext cx="719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82845" bIns="0" anchor="ctr"/>
          <a:lstStyle/>
          <a:p>
            <a:pPr algn="ctr" fontAlgn="base">
              <a:spcBef>
                <a:spcPct val="20000"/>
              </a:spcBef>
              <a:spcAft>
                <a:spcPct val="0"/>
              </a:spcAft>
            </a:pPr>
            <a:r>
              <a:rPr lang="en-US" sz="1200">
                <a:solidFill>
                  <a:srgbClr val="3A372F"/>
                </a:solidFill>
                <a:ea typeface="ＭＳ Ｐゴシック"/>
                <a:cs typeface="ＭＳ Ｐゴシック"/>
              </a:rPr>
              <a:t>							              </a:t>
            </a:r>
            <a:fld id="{7B3FEA9B-112D-4864-B66F-4224E2F6998C}" type="slidenum">
              <a:rPr lang="en-US" sz="1200">
                <a:solidFill>
                  <a:srgbClr val="3A372F"/>
                </a:solidFill>
                <a:ea typeface="ＭＳ Ｐゴシック"/>
                <a:cs typeface="ＭＳ Ｐゴシック"/>
              </a:rPr>
              <a:pPr algn="ctr" fontAlgn="base">
                <a:spcBef>
                  <a:spcPct val="20000"/>
                </a:spcBef>
                <a:spcAft>
                  <a:spcPct val="0"/>
                </a:spcAft>
              </a:pPr>
              <a:t>‹#›</a:t>
            </a:fld>
            <a:endParaRPr lang="en-US" sz="1200">
              <a:solidFill>
                <a:srgbClr val="3A372F"/>
              </a:solidFill>
              <a:ea typeface="ＭＳ Ｐゴシック"/>
              <a:cs typeface="ＭＳ Ｐゴシック"/>
            </a:endParaRPr>
          </a:p>
        </p:txBody>
      </p:sp>
    </p:spTree>
    <p:extLst>
      <p:ext uri="{BB962C8B-B14F-4D97-AF65-F5344CB8AC3E}">
        <p14:creationId xmlns:p14="http://schemas.microsoft.com/office/powerpoint/2010/main" val="41466528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a:solidFill>
            <a:schemeClr val="tx1"/>
          </a:solidFill>
          <a:latin typeface="+mn-lt"/>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defRPr>
      </a:lvl4pPr>
      <a:lvl5pPr marL="2057400" indent="-228600" algn="l" rtl="0" eaLnBrk="0" fontAlgn="base" hangingPunct="0">
        <a:spcBef>
          <a:spcPct val="20000"/>
        </a:spcBef>
        <a:spcAft>
          <a:spcPct val="0"/>
        </a:spcAft>
        <a:buClr>
          <a:schemeClr val="tx2"/>
        </a:buClr>
        <a:buChar char="»"/>
        <a:defRPr sz="12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2"/>
            </p:custDataLst>
            <p:extLst>
              <p:ext uri="{D42A27DB-BD31-4B8C-83A1-F6EECF244321}">
                <p14:modId xmlns:p14="http://schemas.microsoft.com/office/powerpoint/2010/main" val="831460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78" name="think-cell Slide" r:id="rId13" imgW="493" imgH="493" progId="TCLayout.ActiveDocument.1">
                  <p:embed/>
                </p:oleObj>
              </mc:Choice>
              <mc:Fallback>
                <p:oleObj name="think-cell Slide" r:id="rId13" imgW="493" imgH="493"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266564886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3328415178"/>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120621735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243059993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3"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35272124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3671867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30"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183712278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1300793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5" name="think-cell Slide" r:id="rId15" imgW="493" imgH="493" progId="TCLayout.ActiveDocument.1">
                  <p:embed/>
                </p:oleObj>
              </mc:Choice>
              <mc:Fallback>
                <p:oleObj name="think-cell Slide" r:id="rId15" imgW="493" imgH="493"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166307305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66515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69" name="think-cell Slide" r:id="rId16" imgW="493" imgH="493" progId="TCLayout.ActiveDocument.1">
                  <p:embed/>
                </p:oleObj>
              </mc:Choice>
              <mc:Fallback>
                <p:oleObj name="think-cell Slide" r:id="rId16" imgW="493" imgH="493"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2081994586"/>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2776900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93"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411341067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74" r:id="rId13"/>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13683286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5"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78451391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19198430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5" r:id="rId10"/>
    <p:sldLayoutId id="2147483736"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8" name="think-cell Slide" r:id="rId16" imgW="493" imgH="493" progId="TCLayout.ActiveDocument.1">
                  <p:embed/>
                </p:oleObj>
              </mc:Choice>
              <mc:Fallback>
                <p:oleObj name="think-cell Slide" r:id="rId16" imgW="493" imgH="493"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65760" y="182880"/>
            <a:ext cx="8412480" cy="46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Tree>
    <p:extLst>
      <p:ext uri="{BB962C8B-B14F-4D97-AF65-F5344CB8AC3E}">
        <p14:creationId xmlns:p14="http://schemas.microsoft.com/office/powerpoint/2010/main" val="575750488"/>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ransition spd="med">
    <p:wipe dir="d"/>
  </p:transition>
  <p:timing>
    <p:tnLst>
      <p:par>
        <p:cTn id="1" dur="indefinite" restart="never" nodeType="tmRoot"/>
      </p:par>
    </p:tnLst>
  </p:timing>
  <p:txStyles>
    <p:titleStyle>
      <a:lvl1pPr algn="l" rtl="0" eaLnBrk="1" fontAlgn="base" hangingPunct="1">
        <a:lnSpc>
          <a:spcPct val="100000"/>
        </a:lnSpc>
        <a:spcBef>
          <a:spcPct val="0"/>
        </a:spcBef>
        <a:spcAft>
          <a:spcPct val="0"/>
        </a:spcAft>
        <a:defRPr sz="20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52" name="think-cell Slide" r:id="rId15" imgW="493" imgH="493" progId="TCLayout.ActiveDocument.1">
                  <p:embed/>
                </p:oleObj>
              </mc:Choice>
              <mc:Fallback>
                <p:oleObj name="think-cell Slide" r:id="rId15" imgW="493" imgH="493"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
        <p:nvSpPr>
          <p:cNvPr id="6" name="TextBox 5"/>
          <p:cNvSpPr txBox="1"/>
          <p:nvPr userDrawn="1"/>
        </p:nvSpPr>
        <p:spPr>
          <a:xfrm>
            <a:off x="8416166" y="0"/>
            <a:ext cx="724147" cy="246221"/>
          </a:xfrm>
          <a:prstGeom prst="rect">
            <a:avLst/>
          </a:prstGeom>
          <a:solidFill>
            <a:srgbClr val="FFFF00"/>
          </a:solidFill>
        </p:spPr>
        <p:txBody>
          <a:bodyPr wrap="square" rtlCol="0">
            <a:spAutoFit/>
          </a:bodyPr>
          <a:lstStyle/>
          <a:p>
            <a:r>
              <a:rPr lang="en-US" sz="1000" dirty="0" smtClean="0">
                <a:solidFill>
                  <a:prstClr val="black"/>
                </a:solidFill>
              </a:rPr>
              <a:t>DRAFT</a:t>
            </a:r>
            <a:endParaRPr lang="en-US" sz="1000" dirty="0">
              <a:solidFill>
                <a:prstClr val="black"/>
              </a:solidFill>
            </a:endParaRPr>
          </a:p>
        </p:txBody>
      </p:sp>
    </p:spTree>
    <p:extLst>
      <p:ext uri="{BB962C8B-B14F-4D97-AF65-F5344CB8AC3E}">
        <p14:creationId xmlns:p14="http://schemas.microsoft.com/office/powerpoint/2010/main" val="29271656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00" name="think-cell Slide" r:id="rId15" imgW="493" imgH="493" progId="TCLayout.ActiveDocument.1">
                  <p:embed/>
                </p:oleObj>
              </mc:Choice>
              <mc:Fallback>
                <p:oleObj name="think-cell Slide" r:id="rId15" imgW="493" imgH="493"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
        <p:nvSpPr>
          <p:cNvPr id="6" name="TextBox 5"/>
          <p:cNvSpPr txBox="1"/>
          <p:nvPr userDrawn="1"/>
        </p:nvSpPr>
        <p:spPr>
          <a:xfrm>
            <a:off x="8416166" y="0"/>
            <a:ext cx="724147" cy="246221"/>
          </a:xfrm>
          <a:prstGeom prst="rect">
            <a:avLst/>
          </a:prstGeom>
          <a:solidFill>
            <a:srgbClr val="FFFF00"/>
          </a:solidFill>
        </p:spPr>
        <p:txBody>
          <a:bodyPr wrap="square" rtlCol="0">
            <a:spAutoFit/>
          </a:bodyPr>
          <a:lstStyle/>
          <a:p>
            <a:r>
              <a:rPr lang="en-US" sz="1000" dirty="0" smtClean="0">
                <a:solidFill>
                  <a:prstClr val="black"/>
                </a:solidFill>
              </a:rPr>
              <a:t>DRAFT</a:t>
            </a:r>
            <a:endParaRPr lang="en-US" sz="1000" dirty="0">
              <a:solidFill>
                <a:prstClr val="black"/>
              </a:solidFill>
            </a:endParaRPr>
          </a:p>
        </p:txBody>
      </p:sp>
    </p:spTree>
    <p:extLst>
      <p:ext uri="{BB962C8B-B14F-4D97-AF65-F5344CB8AC3E}">
        <p14:creationId xmlns:p14="http://schemas.microsoft.com/office/powerpoint/2010/main" val="417985175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47"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
        <p:nvSpPr>
          <p:cNvPr id="6" name="TextBox 5"/>
          <p:cNvSpPr txBox="1"/>
          <p:nvPr userDrawn="1"/>
        </p:nvSpPr>
        <p:spPr>
          <a:xfrm>
            <a:off x="8416166" y="0"/>
            <a:ext cx="724147" cy="246221"/>
          </a:xfrm>
          <a:prstGeom prst="rect">
            <a:avLst/>
          </a:prstGeom>
          <a:solidFill>
            <a:srgbClr val="FFFF00"/>
          </a:solidFill>
        </p:spPr>
        <p:txBody>
          <a:bodyPr wrap="square" rtlCol="0">
            <a:spAutoFit/>
          </a:bodyPr>
          <a:lstStyle/>
          <a:p>
            <a:r>
              <a:rPr lang="en-US" sz="1000" dirty="0" smtClean="0">
                <a:solidFill>
                  <a:prstClr val="black"/>
                </a:solidFill>
              </a:rPr>
              <a:t>DRAFT</a:t>
            </a:r>
            <a:endParaRPr lang="en-US" sz="1000" dirty="0">
              <a:solidFill>
                <a:prstClr val="black"/>
              </a:solidFill>
            </a:endParaRPr>
          </a:p>
        </p:txBody>
      </p:sp>
    </p:spTree>
    <p:extLst>
      <p:ext uri="{BB962C8B-B14F-4D97-AF65-F5344CB8AC3E}">
        <p14:creationId xmlns:p14="http://schemas.microsoft.com/office/powerpoint/2010/main" val="10983160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71" name="think-cell Slide" r:id="rId14" imgW="493" imgH="493" progId="TCLayout.ActiveDocument.1">
                  <p:embed/>
                </p:oleObj>
              </mc:Choice>
              <mc:Fallback>
                <p:oleObj name="think-cell Slide" r:id="rId14" imgW="493" imgH="493"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
        <p:nvSpPr>
          <p:cNvPr id="6" name="TextBox 5"/>
          <p:cNvSpPr txBox="1"/>
          <p:nvPr userDrawn="1"/>
        </p:nvSpPr>
        <p:spPr>
          <a:xfrm>
            <a:off x="8416166" y="0"/>
            <a:ext cx="724147" cy="246221"/>
          </a:xfrm>
          <a:prstGeom prst="rect">
            <a:avLst/>
          </a:prstGeom>
          <a:solidFill>
            <a:srgbClr val="FFFF00"/>
          </a:solidFill>
        </p:spPr>
        <p:txBody>
          <a:bodyPr wrap="square" rtlCol="0">
            <a:spAutoFit/>
          </a:bodyPr>
          <a:lstStyle/>
          <a:p>
            <a:r>
              <a:rPr lang="en-US" sz="1000" dirty="0" smtClean="0">
                <a:solidFill>
                  <a:prstClr val="black"/>
                </a:solidFill>
              </a:rPr>
              <a:t>DRAFT</a:t>
            </a:r>
            <a:endParaRPr lang="en-US" sz="1000" dirty="0">
              <a:solidFill>
                <a:prstClr val="black"/>
              </a:solidFill>
            </a:endParaRPr>
          </a:p>
        </p:txBody>
      </p:sp>
    </p:spTree>
    <p:extLst>
      <p:ext uri="{BB962C8B-B14F-4D97-AF65-F5344CB8AC3E}">
        <p14:creationId xmlns:p14="http://schemas.microsoft.com/office/powerpoint/2010/main" val="41485395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4" r:id="rId10"/>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95" name="think-cell Slide" r:id="rId15" imgW="493" imgH="493" progId="TCLayout.ActiveDocument.1">
                  <p:embed/>
                </p:oleObj>
              </mc:Choice>
              <mc:Fallback>
                <p:oleObj name="think-cell Slide" r:id="rId15" imgW="493" imgH="493"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8" name="Rectangle 4"/>
          <p:cNvSpPr>
            <a:spLocks noGrp="1" noChangeArrowheads="1"/>
          </p:cNvSpPr>
          <p:nvPr>
            <p:ph type="title"/>
          </p:nvPr>
        </p:nvSpPr>
        <p:spPr bwMode="auto">
          <a:xfrm>
            <a:off x="350520" y="381000"/>
            <a:ext cx="8458200"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a:t>
            </a:r>
          </a:p>
        </p:txBody>
      </p:sp>
      <p:sp>
        <p:nvSpPr>
          <p:cNvPr id="1029" name="Rectangle 35"/>
          <p:cNvSpPr>
            <a:spLocks noChangeArrowheads="1"/>
          </p:cNvSpPr>
          <p:nvPr/>
        </p:nvSpPr>
        <p:spPr bwMode="auto">
          <a:xfrm>
            <a:off x="4267200" y="6556896"/>
            <a:ext cx="457200" cy="1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fld id="{F2EDFA5E-6E13-4CE2-8CF2-BB501FBD0637}" type="slidenum">
              <a:rPr lang="en-US" sz="900">
                <a:solidFill>
                  <a:srgbClr val="000000"/>
                </a:solidFill>
              </a:rPr>
              <a:pPr algn="ctr" fontAlgn="base">
                <a:spcBef>
                  <a:spcPct val="0"/>
                </a:spcBef>
                <a:spcAft>
                  <a:spcPct val="0"/>
                </a:spcAft>
              </a:pPr>
              <a:t>‹#›</a:t>
            </a:fld>
            <a:endParaRPr lang="en-US" sz="900" dirty="0">
              <a:solidFill>
                <a:srgbClr val="000000"/>
              </a:solidFill>
            </a:endParaRPr>
          </a:p>
        </p:txBody>
      </p:sp>
      <p:pic>
        <p:nvPicPr>
          <p:cNvPr id="9" name="Picture 8" descr="logo-02.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78910" y="6423982"/>
            <a:ext cx="760290" cy="252643"/>
          </a:xfrm>
          <a:prstGeom prst="rect">
            <a:avLst/>
          </a:prstGeom>
        </p:spPr>
      </p:pic>
      <p:sp>
        <p:nvSpPr>
          <p:cNvPr id="6" name="TextBox 5"/>
          <p:cNvSpPr txBox="1"/>
          <p:nvPr userDrawn="1"/>
        </p:nvSpPr>
        <p:spPr>
          <a:xfrm>
            <a:off x="8416166" y="0"/>
            <a:ext cx="724147" cy="246221"/>
          </a:xfrm>
          <a:prstGeom prst="rect">
            <a:avLst/>
          </a:prstGeom>
          <a:solidFill>
            <a:srgbClr val="FFFF00"/>
          </a:solidFill>
        </p:spPr>
        <p:txBody>
          <a:bodyPr wrap="square" rtlCol="0">
            <a:spAutoFit/>
          </a:bodyPr>
          <a:lstStyle/>
          <a:p>
            <a:r>
              <a:rPr lang="en-US" sz="1000" dirty="0" smtClean="0">
                <a:solidFill>
                  <a:prstClr val="black"/>
                </a:solidFill>
              </a:rPr>
              <a:t>DRAFT</a:t>
            </a:r>
            <a:endParaRPr lang="en-US" sz="1000" dirty="0">
              <a:solidFill>
                <a:prstClr val="black"/>
              </a:solidFill>
            </a:endParaRPr>
          </a:p>
        </p:txBody>
      </p:sp>
    </p:spTree>
    <p:extLst>
      <p:ext uri="{BB962C8B-B14F-4D97-AF65-F5344CB8AC3E}">
        <p14:creationId xmlns:p14="http://schemas.microsoft.com/office/powerpoint/2010/main" val="17761316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wipe dir="d"/>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0067C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QC_Powerpoint-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cxnSp>
        <p:nvCxnSpPr>
          <p:cNvPr id="10" name="Straight Connector 9"/>
          <p:cNvCxnSpPr/>
          <p:nvPr/>
        </p:nvCxnSpPr>
        <p:spPr>
          <a:xfrm flipH="1">
            <a:off x="201706" y="6417248"/>
            <a:ext cx="8806347" cy="0"/>
          </a:xfrm>
          <a:prstGeom prst="line">
            <a:avLst/>
          </a:prstGeom>
          <a:ln w="12700" cmpd="sng">
            <a:gradFill flip="none" rotWithShape="1">
              <a:gsLst>
                <a:gs pos="100000">
                  <a:srgbClr val="36A2E1"/>
                </a:gs>
                <a:gs pos="0">
                  <a:srgbClr val="444686"/>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4"/>
          </p:nvPr>
        </p:nvSpPr>
        <p:spPr>
          <a:xfrm>
            <a:off x="6934221" y="6416118"/>
            <a:ext cx="2133600" cy="365125"/>
          </a:xfrm>
          <a:prstGeom prst="rect">
            <a:avLst/>
          </a:prstGeom>
        </p:spPr>
        <p:txBody>
          <a:bodyPr vert="horz" lIns="91440" tIns="45720" rIns="91440" bIns="45720" rtlCol="0" anchor="ctr"/>
          <a:lstStyle>
            <a:lvl1pPr algn="r">
              <a:defRPr sz="1200">
                <a:solidFill>
                  <a:srgbClr val="36A2E1"/>
                </a:solidFill>
                <a:latin typeface="Arial"/>
                <a:cs typeface="Arial"/>
              </a:defRPr>
            </a:lvl1pPr>
          </a:lstStyle>
          <a:p>
            <a:pPr defTabSz="457200"/>
            <a:fld id="{F7D02584-2E21-804E-ADAB-1EE8FCE22D41}" type="slidenum">
              <a:rPr lang="en-US" smtClean="0"/>
              <a:pPr defTabSz="457200"/>
              <a:t>‹#›</a:t>
            </a:fld>
            <a:endParaRPr lang="en-US" dirty="0"/>
          </a:p>
        </p:txBody>
      </p:sp>
      <p:pic>
        <p:nvPicPr>
          <p:cNvPr id="5" name="Picture 4" descr="Biogen_Logo_Standard-rgb-0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707" y="6492168"/>
            <a:ext cx="710888" cy="236963"/>
          </a:xfrm>
          <a:prstGeom prst="rect">
            <a:avLst/>
          </a:prstGeom>
        </p:spPr>
      </p:pic>
    </p:spTree>
    <p:extLst>
      <p:ext uri="{BB962C8B-B14F-4D97-AF65-F5344CB8AC3E}">
        <p14:creationId xmlns:p14="http://schemas.microsoft.com/office/powerpoint/2010/main" val="207993461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image" Target="../media/image9.emf"/><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17.emf"/><Relationship Id="rId5" Type="http://schemas.openxmlformats.org/officeDocument/2006/relationships/oleObject" Target="../embeddings/oleObject24.bin"/><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rtpsnsp01.biogenidec.com/p.jsp?i=207"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05.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75.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0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3.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9.emf"/><Relationship Id="rId5" Type="http://schemas.openxmlformats.org/officeDocument/2006/relationships/oleObject" Target="../embeddings/oleObject25.bin"/><Relationship Id="rId4"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7.emf"/><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slideLayout" Target="../slideLayouts/slideLayout1.xml"/><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9.emf"/><Relationship Id="rId11" Type="http://schemas.openxmlformats.org/officeDocument/2006/relationships/image" Target="../media/image22.png"/><Relationship Id="rId5" Type="http://schemas.openxmlformats.org/officeDocument/2006/relationships/oleObject" Target="../embeddings/oleObject22.bin"/><Relationship Id="rId10"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iQC Lab of the Future Program</a:t>
            </a:r>
            <a:endParaRPr lang="en-US" dirty="0"/>
          </a:p>
        </p:txBody>
      </p:sp>
      <p:sp>
        <p:nvSpPr>
          <p:cNvPr id="3" name="TextBox 2"/>
          <p:cNvSpPr txBox="1"/>
          <p:nvPr/>
        </p:nvSpPr>
        <p:spPr>
          <a:xfrm>
            <a:off x="4572000" y="4419600"/>
            <a:ext cx="2667000" cy="400110"/>
          </a:xfrm>
          <a:prstGeom prst="rect">
            <a:avLst/>
          </a:prstGeom>
          <a:noFill/>
        </p:spPr>
        <p:txBody>
          <a:bodyPr wrap="square" rtlCol="0">
            <a:spAutoFit/>
          </a:bodyPr>
          <a:lstStyle/>
          <a:p>
            <a:r>
              <a:rPr lang="en-US" sz="2000" dirty="0" smtClean="0">
                <a:solidFill>
                  <a:schemeClr val="bg1"/>
                </a:solidFill>
              </a:rPr>
              <a:t>March 2016</a:t>
            </a:r>
            <a:endParaRPr lang="en-US" sz="2000" dirty="0">
              <a:solidFill>
                <a:schemeClr val="bg1"/>
              </a:solidFill>
            </a:endParaRPr>
          </a:p>
        </p:txBody>
      </p:sp>
    </p:spTree>
    <p:extLst>
      <p:ext uri="{BB962C8B-B14F-4D97-AF65-F5344CB8AC3E}">
        <p14:creationId xmlns:p14="http://schemas.microsoft.com/office/powerpoint/2010/main" val="86704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of the Future Impact</a:t>
            </a:r>
            <a:endParaRPr lang="en-US" dirty="0"/>
          </a:p>
        </p:txBody>
      </p:sp>
      <p:sp>
        <p:nvSpPr>
          <p:cNvPr id="24" name="Rectangle 136"/>
          <p:cNvSpPr>
            <a:spLocks noChangeArrowheads="1"/>
          </p:cNvSpPr>
          <p:nvPr/>
        </p:nvSpPr>
        <p:spPr bwMode="auto">
          <a:xfrm>
            <a:off x="4655068" y="5121255"/>
            <a:ext cx="4070456" cy="914400"/>
          </a:xfrm>
          <a:prstGeom prst="rect">
            <a:avLst/>
          </a:prstGeom>
          <a:solidFill>
            <a:srgbClr val="666666"/>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88"/>
          <p:cNvSpPr>
            <a:spLocks noChangeArrowheads="1"/>
          </p:cNvSpPr>
          <p:nvPr/>
        </p:nvSpPr>
        <p:spPr bwMode="auto">
          <a:xfrm>
            <a:off x="533400" y="5118580"/>
            <a:ext cx="4069407" cy="914400"/>
          </a:xfrm>
          <a:prstGeom prst="rect">
            <a:avLst/>
          </a:prstGeom>
          <a:solidFill>
            <a:schemeClr val="tx2"/>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41"/>
          <p:cNvSpPr>
            <a:spLocks noChangeArrowheads="1"/>
          </p:cNvSpPr>
          <p:nvPr/>
        </p:nvSpPr>
        <p:spPr bwMode="auto">
          <a:xfrm>
            <a:off x="2633643" y="4105564"/>
            <a:ext cx="4420549" cy="914400"/>
          </a:xfrm>
          <a:prstGeom prst="rect">
            <a:avLst/>
          </a:prstGeom>
          <a:solidFill>
            <a:srgbClr val="0070C0"/>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36"/>
          <p:cNvSpPr/>
          <p:nvPr/>
        </p:nvSpPr>
        <p:spPr>
          <a:xfrm>
            <a:off x="5244386" y="5167485"/>
            <a:ext cx="3502176" cy="892552"/>
          </a:xfrm>
          <a:prstGeom prst="rect">
            <a:avLst/>
          </a:prstGeom>
          <a:effectLst/>
        </p:spPr>
        <p:txBody>
          <a:bodyPr wrap="square">
            <a:spAutoFit/>
          </a:bodyPr>
          <a:lstStyle/>
          <a:p>
            <a:r>
              <a:rPr lang="en-US" sz="1600" b="1" dirty="0" smtClean="0">
                <a:solidFill>
                  <a:schemeClr val="bg1"/>
                </a:solidFill>
                <a:latin typeface="+mj-lt"/>
              </a:rPr>
              <a:t>Reliability</a:t>
            </a:r>
          </a:p>
          <a:p>
            <a:pPr marL="0" lvl="1" fontAlgn="ctr">
              <a:defRPr/>
            </a:pPr>
            <a:r>
              <a:rPr lang="en-US" sz="1200" dirty="0">
                <a:solidFill>
                  <a:schemeClr val="bg1"/>
                </a:solidFill>
                <a:latin typeface="+mj-lt"/>
              </a:rPr>
              <a:t>Improve </a:t>
            </a:r>
            <a:r>
              <a:rPr lang="en-US" sz="1200" dirty="0" smtClean="0">
                <a:solidFill>
                  <a:schemeClr val="bg1"/>
                </a:solidFill>
                <a:latin typeface="+mj-lt"/>
              </a:rPr>
              <a:t>data integrity with systems and instrument integration </a:t>
            </a:r>
            <a:endParaRPr lang="en-US" sz="1200" dirty="0">
              <a:solidFill>
                <a:schemeClr val="bg1"/>
              </a:solidFill>
              <a:latin typeface="+mj-lt"/>
            </a:endParaRPr>
          </a:p>
          <a:p>
            <a:pPr marL="0" lvl="1" fontAlgn="ctr">
              <a:defRPr/>
            </a:pPr>
            <a:r>
              <a:rPr lang="en-US" sz="1200" dirty="0" smtClean="0">
                <a:solidFill>
                  <a:schemeClr val="bg1"/>
                </a:solidFill>
                <a:latin typeface="+mj-lt"/>
              </a:rPr>
              <a:t>Provide a clean and transparent chain of custody</a:t>
            </a:r>
            <a:endParaRPr lang="en-US" sz="1200" dirty="0">
              <a:solidFill>
                <a:schemeClr val="bg1"/>
              </a:solidFill>
              <a:latin typeface="+mj-lt"/>
            </a:endParaRPr>
          </a:p>
        </p:txBody>
      </p:sp>
      <p:sp>
        <p:nvSpPr>
          <p:cNvPr id="38" name="Rectangle 37"/>
          <p:cNvSpPr/>
          <p:nvPr/>
        </p:nvSpPr>
        <p:spPr>
          <a:xfrm>
            <a:off x="3487767" y="4208821"/>
            <a:ext cx="3489538" cy="707886"/>
          </a:xfrm>
          <a:prstGeom prst="rect">
            <a:avLst/>
          </a:prstGeom>
          <a:effectLst/>
        </p:spPr>
        <p:txBody>
          <a:bodyPr wrap="square">
            <a:spAutoFit/>
          </a:bodyPr>
          <a:lstStyle/>
          <a:p>
            <a:r>
              <a:rPr lang="en-US" sz="1600" b="1" dirty="0" smtClean="0">
                <a:solidFill>
                  <a:schemeClr val="bg1"/>
                </a:solidFill>
                <a:latin typeface="+mj-lt"/>
              </a:rPr>
              <a:t>Scalability</a:t>
            </a:r>
          </a:p>
          <a:p>
            <a:pPr marL="0" lvl="1" fontAlgn="ctr">
              <a:defRPr/>
            </a:pPr>
            <a:r>
              <a:rPr lang="en-US" sz="1200" dirty="0" smtClean="0">
                <a:solidFill>
                  <a:schemeClr val="bg1"/>
                </a:solidFill>
                <a:latin typeface="+mj-lt"/>
              </a:rPr>
              <a:t>Increase the number of testing with the same amount of resources</a:t>
            </a:r>
            <a:endParaRPr lang="en-US" sz="1200" dirty="0">
              <a:solidFill>
                <a:schemeClr val="bg1"/>
              </a:solidFill>
              <a:latin typeface="+mj-lt"/>
            </a:endParaRPr>
          </a:p>
        </p:txBody>
      </p:sp>
      <p:sp>
        <p:nvSpPr>
          <p:cNvPr id="40" name="Rectangle 39"/>
          <p:cNvSpPr/>
          <p:nvPr/>
        </p:nvSpPr>
        <p:spPr>
          <a:xfrm>
            <a:off x="1147208" y="5221837"/>
            <a:ext cx="3577504" cy="707886"/>
          </a:xfrm>
          <a:prstGeom prst="rect">
            <a:avLst/>
          </a:prstGeom>
          <a:effectLst/>
        </p:spPr>
        <p:txBody>
          <a:bodyPr wrap="square">
            <a:spAutoFit/>
          </a:bodyPr>
          <a:lstStyle/>
          <a:p>
            <a:r>
              <a:rPr lang="en-US" sz="1600" b="1" dirty="0" smtClean="0">
                <a:solidFill>
                  <a:schemeClr val="bg1"/>
                </a:solidFill>
                <a:latin typeface="+mj-lt"/>
              </a:rPr>
              <a:t>Operational Efficiency</a:t>
            </a:r>
          </a:p>
          <a:p>
            <a:pPr marL="0" lvl="1" fontAlgn="ctr">
              <a:defRPr/>
            </a:pPr>
            <a:r>
              <a:rPr lang="en-US" sz="1200" dirty="0" smtClean="0">
                <a:solidFill>
                  <a:schemeClr val="bg1"/>
                </a:solidFill>
                <a:latin typeface="+mj-lt"/>
              </a:rPr>
              <a:t>Reduce non-value added work associated </a:t>
            </a:r>
            <a:r>
              <a:rPr lang="en-US" sz="1200" dirty="0">
                <a:solidFill>
                  <a:schemeClr val="bg1"/>
                </a:solidFill>
                <a:latin typeface="+mj-lt"/>
              </a:rPr>
              <a:t>with </a:t>
            </a:r>
            <a:r>
              <a:rPr lang="en-US" sz="1200" dirty="0" smtClean="0">
                <a:solidFill>
                  <a:schemeClr val="bg1"/>
                </a:solidFill>
                <a:latin typeface="+mj-lt"/>
              </a:rPr>
              <a:t>testing, verification and manual operations</a:t>
            </a:r>
            <a:endParaRPr lang="en-US" sz="1200" dirty="0">
              <a:solidFill>
                <a:schemeClr val="bg1"/>
              </a:solidFill>
              <a:latin typeface="+mj-lt"/>
            </a:endParaRPr>
          </a:p>
        </p:txBody>
      </p:sp>
      <p:sp>
        <p:nvSpPr>
          <p:cNvPr id="35" name="Rectangle 34"/>
          <p:cNvSpPr/>
          <p:nvPr/>
        </p:nvSpPr>
        <p:spPr>
          <a:xfrm>
            <a:off x="2855983" y="3657600"/>
            <a:ext cx="3598169" cy="400110"/>
          </a:xfrm>
          <a:prstGeom prst="rect">
            <a:avLst/>
          </a:prstGeom>
        </p:spPr>
        <p:txBody>
          <a:bodyPr wrap="square">
            <a:spAutoFit/>
          </a:bodyPr>
          <a:lstStyle/>
          <a:p>
            <a:pPr algn="ctr"/>
            <a:r>
              <a:rPr lang="en-US" sz="2000" b="1" noProof="1" smtClean="0">
                <a:latin typeface="+mj-lt"/>
              </a:rPr>
              <a:t>Lab of the Future Benefits</a:t>
            </a:r>
            <a:endParaRPr lang="en-US" sz="2000" dirty="0">
              <a:latin typeface="+mj-lt"/>
            </a:endParaRPr>
          </a:p>
        </p:txBody>
      </p:sp>
      <p:sp>
        <p:nvSpPr>
          <p:cNvPr id="60" name="Isosceles Triangle 59"/>
          <p:cNvSpPr/>
          <p:nvPr/>
        </p:nvSpPr>
        <p:spPr bwMode="gray">
          <a:xfrm rot="10800000" flipH="1">
            <a:off x="1332737" y="2713253"/>
            <a:ext cx="6397973" cy="944346"/>
          </a:xfrm>
          <a:prstGeom prst="triangle">
            <a:avLst/>
          </a:prstGeom>
          <a:gradFill flip="none" rotWithShape="1">
            <a:gsLst>
              <a:gs pos="0">
                <a:schemeClr val="bg1">
                  <a:alpha val="70000"/>
                </a:schemeClr>
              </a:gs>
              <a:gs pos="100000">
                <a:schemeClr val="bg1">
                  <a:lumMod val="75000"/>
                </a:schemeClr>
              </a:gs>
            </a:gsLst>
            <a:lin ang="5400000" scaled="0"/>
            <a:tileRect/>
          </a:gradFill>
          <a:ln w="19050" algn="ctr">
            <a:noFill/>
            <a:miter lim="800000"/>
            <a:headEnd/>
            <a:tailEnd/>
          </a:ln>
        </p:spPr>
        <p:txBody>
          <a:bodyPr rtlCol="0" anchor="ctr"/>
          <a:lstStyle/>
          <a:p>
            <a:pPr algn="ctr"/>
            <a:endParaRPr lang="en-US" sz="1200" dirty="0">
              <a:solidFill>
                <a:srgbClr val="000000"/>
              </a:solidFill>
            </a:endParaRPr>
          </a:p>
        </p:txBody>
      </p:sp>
      <p:sp>
        <p:nvSpPr>
          <p:cNvPr id="61" name="Rounded Rectangle 60"/>
          <p:cNvSpPr/>
          <p:nvPr/>
        </p:nvSpPr>
        <p:spPr>
          <a:xfrm>
            <a:off x="5799019"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100" b="1" dirty="0" smtClean="0">
                <a:solidFill>
                  <a:schemeClr val="bg1"/>
                </a:solidFill>
                <a:cs typeface="Arial" panose="020B0604020202020204" pitchFamily="34" charset="0"/>
              </a:rPr>
              <a:t>Test Method Development</a:t>
            </a:r>
            <a:endParaRPr lang="en-US" sz="1100" b="1" dirty="0">
              <a:solidFill>
                <a:schemeClr val="bg1"/>
              </a:solidFill>
              <a:cs typeface="Arial" panose="020B0604020202020204" pitchFamily="34" charset="0"/>
            </a:endParaRPr>
          </a:p>
        </p:txBody>
      </p:sp>
      <p:sp>
        <p:nvSpPr>
          <p:cNvPr id="62" name="Rounded Rectangle 61"/>
          <p:cNvSpPr/>
          <p:nvPr/>
        </p:nvSpPr>
        <p:spPr>
          <a:xfrm>
            <a:off x="3557843"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100" b="1" dirty="0" smtClean="0">
                <a:solidFill>
                  <a:schemeClr val="bg1"/>
                </a:solidFill>
                <a:cs typeface="Arial" panose="020B0604020202020204" pitchFamily="34" charset="0"/>
              </a:rPr>
              <a:t>Manufacturing Excellence</a:t>
            </a:r>
            <a:endParaRPr lang="en-US" sz="1100" b="1" dirty="0">
              <a:solidFill>
                <a:schemeClr val="bg1"/>
              </a:solidFill>
              <a:cs typeface="Arial" panose="020B0604020202020204" pitchFamily="34" charset="0"/>
            </a:endParaRPr>
          </a:p>
        </p:txBody>
      </p:sp>
      <p:sp>
        <p:nvSpPr>
          <p:cNvPr id="63" name="Rounded Rectangle 62"/>
          <p:cNvSpPr/>
          <p:nvPr/>
        </p:nvSpPr>
        <p:spPr>
          <a:xfrm>
            <a:off x="186993"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100" b="1" dirty="0" smtClean="0">
                <a:solidFill>
                  <a:schemeClr val="bg1"/>
                </a:solidFill>
              </a:rPr>
              <a:t>Laboratory Execution System</a:t>
            </a:r>
            <a:endParaRPr lang="en-US" sz="1100" b="1" dirty="0">
              <a:solidFill>
                <a:schemeClr val="bg1"/>
              </a:solidFill>
            </a:endParaRPr>
          </a:p>
        </p:txBody>
      </p:sp>
      <p:sp>
        <p:nvSpPr>
          <p:cNvPr id="64" name="Rounded Rectangle 63"/>
          <p:cNvSpPr/>
          <p:nvPr/>
        </p:nvSpPr>
        <p:spPr>
          <a:xfrm>
            <a:off x="4682030"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0" tIns="45718" rIns="0" rtlCol="0" anchor="ctr"/>
          <a:lstStyle/>
          <a:p>
            <a:pPr algn="ctr"/>
            <a:r>
              <a:rPr lang="en-US" sz="1100" b="1" dirty="0" smtClean="0">
                <a:solidFill>
                  <a:schemeClr val="bg1"/>
                </a:solidFill>
              </a:rPr>
              <a:t>Resource Management</a:t>
            </a:r>
            <a:endParaRPr lang="en-US" sz="1100" b="1" dirty="0">
              <a:solidFill>
                <a:schemeClr val="bg1"/>
              </a:solidFill>
            </a:endParaRPr>
          </a:p>
        </p:txBody>
      </p:sp>
      <p:sp>
        <p:nvSpPr>
          <p:cNvPr id="65" name="Rectangle 64"/>
          <p:cNvSpPr/>
          <p:nvPr/>
        </p:nvSpPr>
        <p:spPr>
          <a:xfrm>
            <a:off x="2438400" y="1219200"/>
            <a:ext cx="4626845" cy="400110"/>
          </a:xfrm>
          <a:prstGeom prst="rect">
            <a:avLst/>
          </a:prstGeom>
        </p:spPr>
        <p:txBody>
          <a:bodyPr wrap="square">
            <a:spAutoFit/>
          </a:bodyPr>
          <a:lstStyle/>
          <a:p>
            <a:pPr algn="ctr"/>
            <a:r>
              <a:rPr lang="en-US" sz="2000" b="1" noProof="1" smtClean="0">
                <a:latin typeface="+mj-lt"/>
              </a:rPr>
              <a:t>Lab of the Future Capabilities</a:t>
            </a:r>
            <a:endParaRPr lang="en-US" sz="2000" dirty="0">
              <a:latin typeface="+mj-lt"/>
            </a:endParaRPr>
          </a:p>
        </p:txBody>
      </p:sp>
      <p:sp>
        <p:nvSpPr>
          <p:cNvPr id="71" name="Rounded Rectangle 70"/>
          <p:cNvSpPr/>
          <p:nvPr/>
        </p:nvSpPr>
        <p:spPr>
          <a:xfrm>
            <a:off x="1310325"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000" b="1" dirty="0" smtClean="0">
                <a:solidFill>
                  <a:schemeClr val="bg1"/>
                </a:solidFill>
              </a:rPr>
              <a:t>Comprehensive Sample Management</a:t>
            </a:r>
            <a:endParaRPr lang="en-US" sz="1000" b="1" dirty="0">
              <a:solidFill>
                <a:schemeClr val="bg1"/>
              </a:solidFill>
            </a:endParaRPr>
          </a:p>
        </p:txBody>
      </p:sp>
      <p:sp>
        <p:nvSpPr>
          <p:cNvPr id="72" name="Rounded Rectangle 71"/>
          <p:cNvSpPr/>
          <p:nvPr/>
        </p:nvSpPr>
        <p:spPr>
          <a:xfrm>
            <a:off x="2434512"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100" b="1" dirty="0" smtClean="0">
                <a:solidFill>
                  <a:schemeClr val="bg1"/>
                </a:solidFill>
              </a:rPr>
              <a:t>Specification Management</a:t>
            </a:r>
            <a:endParaRPr lang="en-US" sz="1100" b="1" dirty="0">
              <a:solidFill>
                <a:schemeClr val="bg1"/>
              </a:solidFill>
            </a:endParaRPr>
          </a:p>
        </p:txBody>
      </p:sp>
      <p:sp>
        <p:nvSpPr>
          <p:cNvPr id="73" name="Rounded Rectangle 72"/>
          <p:cNvSpPr/>
          <p:nvPr/>
        </p:nvSpPr>
        <p:spPr>
          <a:xfrm>
            <a:off x="6910643"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100" b="1" dirty="0" smtClean="0">
                <a:solidFill>
                  <a:schemeClr val="bg1"/>
                </a:solidFill>
              </a:rPr>
              <a:t>Lab Operation Planning</a:t>
            </a:r>
            <a:endParaRPr lang="en-US" sz="1100" b="1" dirty="0">
              <a:solidFill>
                <a:schemeClr val="bg1"/>
              </a:solidFill>
            </a:endParaRPr>
          </a:p>
        </p:txBody>
      </p:sp>
      <p:grpSp>
        <p:nvGrpSpPr>
          <p:cNvPr id="77" name="Group 76"/>
          <p:cNvGrpSpPr/>
          <p:nvPr/>
        </p:nvGrpSpPr>
        <p:grpSpPr>
          <a:xfrm>
            <a:off x="618487" y="5248564"/>
            <a:ext cx="567527" cy="526909"/>
            <a:chOff x="5890680" y="3595687"/>
            <a:chExt cx="928688" cy="1081088"/>
          </a:xfrm>
          <a:solidFill>
            <a:schemeClr val="bg1"/>
          </a:solidFill>
        </p:grpSpPr>
        <p:sp>
          <p:nvSpPr>
            <p:cNvPr id="78" name="Freeform 117"/>
            <p:cNvSpPr>
              <a:spLocks/>
            </p:cNvSpPr>
            <p:nvPr/>
          </p:nvSpPr>
          <p:spPr bwMode="auto">
            <a:xfrm>
              <a:off x="5890680" y="3595687"/>
              <a:ext cx="928688" cy="1081088"/>
            </a:xfrm>
            <a:custGeom>
              <a:avLst/>
              <a:gdLst>
                <a:gd name="T0" fmla="*/ 140 w 406"/>
                <a:gd name="T1" fmla="*/ 342 h 472"/>
                <a:gd name="T2" fmla="*/ 87 w 406"/>
                <a:gd name="T3" fmla="*/ 266 h 472"/>
                <a:gd name="T4" fmla="*/ 178 w 406"/>
                <a:gd name="T5" fmla="*/ 127 h 472"/>
                <a:gd name="T6" fmla="*/ 202 w 406"/>
                <a:gd name="T7" fmla="*/ 124 h 472"/>
                <a:gd name="T8" fmla="*/ 318 w 406"/>
                <a:gd name="T9" fmla="*/ 218 h 472"/>
                <a:gd name="T10" fmla="*/ 251 w 406"/>
                <a:gd name="T11" fmla="*/ 349 h 472"/>
                <a:gd name="T12" fmla="*/ 249 w 406"/>
                <a:gd name="T13" fmla="*/ 339 h 472"/>
                <a:gd name="T14" fmla="*/ 247 w 406"/>
                <a:gd name="T15" fmla="*/ 328 h 472"/>
                <a:gd name="T16" fmla="*/ 242 w 406"/>
                <a:gd name="T17" fmla="*/ 307 h 472"/>
                <a:gd name="T18" fmla="*/ 236 w 406"/>
                <a:gd name="T19" fmla="*/ 305 h 472"/>
                <a:gd name="T20" fmla="*/ 157 w 406"/>
                <a:gd name="T21" fmla="*/ 377 h 472"/>
                <a:gd name="T22" fmla="*/ 152 w 406"/>
                <a:gd name="T23" fmla="*/ 380 h 472"/>
                <a:gd name="T24" fmla="*/ 129 w 406"/>
                <a:gd name="T25" fmla="*/ 402 h 472"/>
                <a:gd name="T26" fmla="*/ 113 w 406"/>
                <a:gd name="T27" fmla="*/ 417 h 472"/>
                <a:gd name="T28" fmla="*/ 116 w 406"/>
                <a:gd name="T29" fmla="*/ 420 h 472"/>
                <a:gd name="T30" fmla="*/ 119 w 406"/>
                <a:gd name="T31" fmla="*/ 421 h 472"/>
                <a:gd name="T32" fmla="*/ 129 w 406"/>
                <a:gd name="T33" fmla="*/ 425 h 472"/>
                <a:gd name="T34" fmla="*/ 271 w 406"/>
                <a:gd name="T35" fmla="*/ 471 h 472"/>
                <a:gd name="T36" fmla="*/ 276 w 406"/>
                <a:gd name="T37" fmla="*/ 467 h 472"/>
                <a:gd name="T38" fmla="*/ 270 w 406"/>
                <a:gd name="T39" fmla="*/ 440 h 472"/>
                <a:gd name="T40" fmla="*/ 268 w 406"/>
                <a:gd name="T41" fmla="*/ 430 h 472"/>
                <a:gd name="T42" fmla="*/ 266 w 406"/>
                <a:gd name="T43" fmla="*/ 420 h 472"/>
                <a:gd name="T44" fmla="*/ 387 w 406"/>
                <a:gd name="T45" fmla="*/ 203 h 472"/>
                <a:gd name="T46" fmla="*/ 231 w 406"/>
                <a:gd name="T47" fmla="*/ 56 h 472"/>
                <a:gd name="T48" fmla="*/ 231 w 406"/>
                <a:gd name="T49" fmla="*/ 45 h 472"/>
                <a:gd name="T50" fmla="*/ 231 w 406"/>
                <a:gd name="T51" fmla="*/ 39 h 472"/>
                <a:gd name="T52" fmla="*/ 242 w 406"/>
                <a:gd name="T53" fmla="*/ 39 h 472"/>
                <a:gd name="T54" fmla="*/ 245 w 406"/>
                <a:gd name="T55" fmla="*/ 37 h 472"/>
                <a:gd name="T56" fmla="*/ 246 w 406"/>
                <a:gd name="T57" fmla="*/ 34 h 472"/>
                <a:gd name="T58" fmla="*/ 246 w 406"/>
                <a:gd name="T59" fmla="*/ 4 h 472"/>
                <a:gd name="T60" fmla="*/ 242 w 406"/>
                <a:gd name="T61" fmla="*/ 0 h 472"/>
                <a:gd name="T62" fmla="*/ 170 w 406"/>
                <a:gd name="T63" fmla="*/ 0 h 472"/>
                <a:gd name="T64" fmla="*/ 166 w 406"/>
                <a:gd name="T65" fmla="*/ 4 h 472"/>
                <a:gd name="T66" fmla="*/ 166 w 406"/>
                <a:gd name="T67" fmla="*/ 34 h 472"/>
                <a:gd name="T68" fmla="*/ 166 w 406"/>
                <a:gd name="T69" fmla="*/ 36 h 472"/>
                <a:gd name="T70" fmla="*/ 170 w 406"/>
                <a:gd name="T71" fmla="*/ 39 h 472"/>
                <a:gd name="T72" fmla="*/ 182 w 406"/>
                <a:gd name="T73" fmla="*/ 39 h 472"/>
                <a:gd name="T74" fmla="*/ 182 w 406"/>
                <a:gd name="T75" fmla="*/ 44 h 472"/>
                <a:gd name="T76" fmla="*/ 182 w 406"/>
                <a:gd name="T77" fmla="*/ 55 h 472"/>
                <a:gd name="T78" fmla="*/ 164 w 406"/>
                <a:gd name="T79" fmla="*/ 57 h 472"/>
                <a:gd name="T80" fmla="*/ 66 w 406"/>
                <a:gd name="T81" fmla="*/ 112 h 472"/>
                <a:gd name="T82" fmla="*/ 57 w 406"/>
                <a:gd name="T83" fmla="*/ 106 h 472"/>
                <a:gd name="T84" fmla="*/ 52 w 406"/>
                <a:gd name="T85" fmla="*/ 103 h 472"/>
                <a:gd name="T86" fmla="*/ 48 w 406"/>
                <a:gd name="T87" fmla="*/ 101 h 472"/>
                <a:gd name="T88" fmla="*/ 32 w 406"/>
                <a:gd name="T89" fmla="*/ 107 h 472"/>
                <a:gd name="T90" fmla="*/ 4 w 406"/>
                <a:gd name="T91" fmla="*/ 145 h 472"/>
                <a:gd name="T92" fmla="*/ 8 w 406"/>
                <a:gd name="T93" fmla="*/ 165 h 472"/>
                <a:gd name="T94" fmla="*/ 8 w 406"/>
                <a:gd name="T95" fmla="*/ 165 h 472"/>
                <a:gd name="T96" fmla="*/ 16 w 406"/>
                <a:gd name="T97" fmla="*/ 171 h 472"/>
                <a:gd name="T98" fmla="*/ 25 w 406"/>
                <a:gd name="T99" fmla="*/ 177 h 472"/>
                <a:gd name="T100" fmla="*/ 18 w 406"/>
                <a:gd name="T101" fmla="*/ 281 h 472"/>
                <a:gd name="T102" fmla="*/ 87 w 406"/>
                <a:gd name="T103" fmla="*/ 391 h 472"/>
                <a:gd name="T104" fmla="*/ 140 w 406"/>
                <a:gd name="T105" fmla="*/ 34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6" h="472">
                  <a:moveTo>
                    <a:pt x="140" y="342"/>
                  </a:moveTo>
                  <a:cubicBezTo>
                    <a:pt x="113" y="325"/>
                    <a:pt x="94" y="298"/>
                    <a:pt x="87" y="266"/>
                  </a:cubicBezTo>
                  <a:cubicBezTo>
                    <a:pt x="74" y="203"/>
                    <a:pt x="115" y="140"/>
                    <a:pt x="178" y="127"/>
                  </a:cubicBezTo>
                  <a:cubicBezTo>
                    <a:pt x="186" y="125"/>
                    <a:pt x="194" y="124"/>
                    <a:pt x="202" y="124"/>
                  </a:cubicBezTo>
                  <a:cubicBezTo>
                    <a:pt x="257" y="124"/>
                    <a:pt x="306" y="162"/>
                    <a:pt x="318" y="218"/>
                  </a:cubicBezTo>
                  <a:cubicBezTo>
                    <a:pt x="329" y="273"/>
                    <a:pt x="300" y="327"/>
                    <a:pt x="251" y="349"/>
                  </a:cubicBezTo>
                  <a:cubicBezTo>
                    <a:pt x="249" y="339"/>
                    <a:pt x="249" y="339"/>
                    <a:pt x="249" y="339"/>
                  </a:cubicBezTo>
                  <a:cubicBezTo>
                    <a:pt x="247" y="328"/>
                    <a:pt x="247" y="328"/>
                    <a:pt x="247" y="328"/>
                  </a:cubicBezTo>
                  <a:cubicBezTo>
                    <a:pt x="242" y="307"/>
                    <a:pt x="242" y="307"/>
                    <a:pt x="242" y="307"/>
                  </a:cubicBezTo>
                  <a:cubicBezTo>
                    <a:pt x="242" y="304"/>
                    <a:pt x="238" y="303"/>
                    <a:pt x="236" y="305"/>
                  </a:cubicBezTo>
                  <a:cubicBezTo>
                    <a:pt x="157" y="377"/>
                    <a:pt x="157" y="377"/>
                    <a:pt x="157" y="377"/>
                  </a:cubicBezTo>
                  <a:cubicBezTo>
                    <a:pt x="152" y="380"/>
                    <a:pt x="152" y="380"/>
                    <a:pt x="152" y="380"/>
                  </a:cubicBezTo>
                  <a:cubicBezTo>
                    <a:pt x="129" y="402"/>
                    <a:pt x="129" y="402"/>
                    <a:pt x="129" y="402"/>
                  </a:cubicBezTo>
                  <a:cubicBezTo>
                    <a:pt x="113" y="417"/>
                    <a:pt x="113" y="417"/>
                    <a:pt x="113" y="417"/>
                  </a:cubicBezTo>
                  <a:cubicBezTo>
                    <a:pt x="113" y="418"/>
                    <a:pt x="114" y="420"/>
                    <a:pt x="116" y="420"/>
                  </a:cubicBezTo>
                  <a:cubicBezTo>
                    <a:pt x="119" y="421"/>
                    <a:pt x="119" y="421"/>
                    <a:pt x="119" y="421"/>
                  </a:cubicBezTo>
                  <a:cubicBezTo>
                    <a:pt x="129" y="425"/>
                    <a:pt x="129" y="425"/>
                    <a:pt x="129" y="425"/>
                  </a:cubicBezTo>
                  <a:cubicBezTo>
                    <a:pt x="271" y="471"/>
                    <a:pt x="271" y="471"/>
                    <a:pt x="271" y="471"/>
                  </a:cubicBezTo>
                  <a:cubicBezTo>
                    <a:pt x="274" y="472"/>
                    <a:pt x="276" y="470"/>
                    <a:pt x="276" y="467"/>
                  </a:cubicBezTo>
                  <a:cubicBezTo>
                    <a:pt x="270" y="440"/>
                    <a:pt x="270" y="440"/>
                    <a:pt x="270" y="440"/>
                  </a:cubicBezTo>
                  <a:cubicBezTo>
                    <a:pt x="268" y="430"/>
                    <a:pt x="268" y="430"/>
                    <a:pt x="268" y="430"/>
                  </a:cubicBezTo>
                  <a:cubicBezTo>
                    <a:pt x="266" y="420"/>
                    <a:pt x="266" y="420"/>
                    <a:pt x="266" y="420"/>
                  </a:cubicBezTo>
                  <a:cubicBezTo>
                    <a:pt x="353" y="388"/>
                    <a:pt x="406" y="297"/>
                    <a:pt x="387" y="203"/>
                  </a:cubicBezTo>
                  <a:cubicBezTo>
                    <a:pt x="370" y="124"/>
                    <a:pt x="306" y="67"/>
                    <a:pt x="231" y="56"/>
                  </a:cubicBezTo>
                  <a:cubicBezTo>
                    <a:pt x="231" y="45"/>
                    <a:pt x="231" y="45"/>
                    <a:pt x="231" y="45"/>
                  </a:cubicBezTo>
                  <a:cubicBezTo>
                    <a:pt x="231" y="39"/>
                    <a:pt x="231" y="39"/>
                    <a:pt x="231" y="39"/>
                  </a:cubicBezTo>
                  <a:cubicBezTo>
                    <a:pt x="242" y="39"/>
                    <a:pt x="242" y="39"/>
                    <a:pt x="242" y="39"/>
                  </a:cubicBezTo>
                  <a:cubicBezTo>
                    <a:pt x="243" y="39"/>
                    <a:pt x="245" y="38"/>
                    <a:pt x="245" y="37"/>
                  </a:cubicBezTo>
                  <a:cubicBezTo>
                    <a:pt x="246" y="36"/>
                    <a:pt x="246" y="35"/>
                    <a:pt x="246" y="34"/>
                  </a:cubicBezTo>
                  <a:cubicBezTo>
                    <a:pt x="246" y="4"/>
                    <a:pt x="246" y="4"/>
                    <a:pt x="246" y="4"/>
                  </a:cubicBezTo>
                  <a:cubicBezTo>
                    <a:pt x="246" y="2"/>
                    <a:pt x="244" y="0"/>
                    <a:pt x="242" y="0"/>
                  </a:cubicBezTo>
                  <a:cubicBezTo>
                    <a:pt x="170" y="0"/>
                    <a:pt x="170" y="0"/>
                    <a:pt x="170" y="0"/>
                  </a:cubicBezTo>
                  <a:cubicBezTo>
                    <a:pt x="168" y="0"/>
                    <a:pt x="166" y="2"/>
                    <a:pt x="166" y="4"/>
                  </a:cubicBezTo>
                  <a:cubicBezTo>
                    <a:pt x="166" y="34"/>
                    <a:pt x="166" y="34"/>
                    <a:pt x="166" y="34"/>
                  </a:cubicBezTo>
                  <a:cubicBezTo>
                    <a:pt x="166" y="35"/>
                    <a:pt x="166" y="35"/>
                    <a:pt x="166" y="36"/>
                  </a:cubicBezTo>
                  <a:cubicBezTo>
                    <a:pt x="167" y="37"/>
                    <a:pt x="168" y="39"/>
                    <a:pt x="170" y="39"/>
                  </a:cubicBezTo>
                  <a:cubicBezTo>
                    <a:pt x="182" y="39"/>
                    <a:pt x="182" y="39"/>
                    <a:pt x="182" y="39"/>
                  </a:cubicBezTo>
                  <a:cubicBezTo>
                    <a:pt x="182" y="44"/>
                    <a:pt x="182" y="44"/>
                    <a:pt x="182" y="44"/>
                  </a:cubicBezTo>
                  <a:cubicBezTo>
                    <a:pt x="182" y="55"/>
                    <a:pt x="182" y="55"/>
                    <a:pt x="182" y="55"/>
                  </a:cubicBezTo>
                  <a:cubicBezTo>
                    <a:pt x="176" y="55"/>
                    <a:pt x="170" y="56"/>
                    <a:pt x="164" y="57"/>
                  </a:cubicBezTo>
                  <a:cubicBezTo>
                    <a:pt x="125" y="66"/>
                    <a:pt x="91" y="85"/>
                    <a:pt x="66" y="112"/>
                  </a:cubicBezTo>
                  <a:cubicBezTo>
                    <a:pt x="57" y="106"/>
                    <a:pt x="57" y="106"/>
                    <a:pt x="57" y="106"/>
                  </a:cubicBezTo>
                  <a:cubicBezTo>
                    <a:pt x="52" y="103"/>
                    <a:pt x="52" y="103"/>
                    <a:pt x="52" y="103"/>
                  </a:cubicBezTo>
                  <a:cubicBezTo>
                    <a:pt x="51" y="102"/>
                    <a:pt x="49" y="101"/>
                    <a:pt x="48" y="101"/>
                  </a:cubicBezTo>
                  <a:cubicBezTo>
                    <a:pt x="42" y="100"/>
                    <a:pt x="35" y="102"/>
                    <a:pt x="32" y="107"/>
                  </a:cubicBezTo>
                  <a:cubicBezTo>
                    <a:pt x="4" y="145"/>
                    <a:pt x="4" y="145"/>
                    <a:pt x="4" y="145"/>
                  </a:cubicBezTo>
                  <a:cubicBezTo>
                    <a:pt x="0" y="151"/>
                    <a:pt x="1" y="160"/>
                    <a:pt x="8" y="165"/>
                  </a:cubicBezTo>
                  <a:cubicBezTo>
                    <a:pt x="8" y="165"/>
                    <a:pt x="8" y="165"/>
                    <a:pt x="8" y="165"/>
                  </a:cubicBezTo>
                  <a:cubicBezTo>
                    <a:pt x="16" y="171"/>
                    <a:pt x="16" y="171"/>
                    <a:pt x="16" y="171"/>
                  </a:cubicBezTo>
                  <a:cubicBezTo>
                    <a:pt x="25" y="177"/>
                    <a:pt x="25" y="177"/>
                    <a:pt x="25" y="177"/>
                  </a:cubicBezTo>
                  <a:cubicBezTo>
                    <a:pt x="14" y="209"/>
                    <a:pt x="10" y="245"/>
                    <a:pt x="18" y="281"/>
                  </a:cubicBezTo>
                  <a:cubicBezTo>
                    <a:pt x="27" y="325"/>
                    <a:pt x="52" y="364"/>
                    <a:pt x="87" y="391"/>
                  </a:cubicBezTo>
                  <a:lnTo>
                    <a:pt x="14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8"/>
            <p:cNvSpPr>
              <a:spLocks/>
            </p:cNvSpPr>
            <p:nvPr/>
          </p:nvSpPr>
          <p:spPr bwMode="auto">
            <a:xfrm>
              <a:off x="6298667" y="4008437"/>
              <a:ext cx="200025" cy="185738"/>
            </a:xfrm>
            <a:custGeom>
              <a:avLst/>
              <a:gdLst>
                <a:gd name="T0" fmla="*/ 6 w 87"/>
                <a:gd name="T1" fmla="*/ 80 h 81"/>
                <a:gd name="T2" fmla="*/ 17 w 87"/>
                <a:gd name="T3" fmla="*/ 76 h 81"/>
                <a:gd name="T4" fmla="*/ 21 w 87"/>
                <a:gd name="T5" fmla="*/ 76 h 81"/>
                <a:gd name="T6" fmla="*/ 37 w 87"/>
                <a:gd name="T7" fmla="*/ 60 h 81"/>
                <a:gd name="T8" fmla="*/ 86 w 87"/>
                <a:gd name="T9" fmla="*/ 2 h 81"/>
                <a:gd name="T10" fmla="*/ 85 w 87"/>
                <a:gd name="T11" fmla="*/ 1 h 81"/>
                <a:gd name="T12" fmla="*/ 24 w 87"/>
                <a:gd name="T13" fmla="*/ 44 h 81"/>
                <a:gd name="T14" fmla="*/ 21 w 87"/>
                <a:gd name="T15" fmla="*/ 44 h 81"/>
                <a:gd name="T16" fmla="*/ 4 w 87"/>
                <a:gd name="T17" fmla="*/ 60 h 81"/>
                <a:gd name="T18" fmla="*/ 5 w 87"/>
                <a:gd name="T19" fmla="*/ 65 h 81"/>
                <a:gd name="T20" fmla="*/ 1 w 87"/>
                <a:gd name="T21" fmla="*/ 75 h 81"/>
                <a:gd name="T22" fmla="*/ 6 w 87"/>
                <a:gd name="T23"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81">
                  <a:moveTo>
                    <a:pt x="6" y="80"/>
                  </a:moveTo>
                  <a:cubicBezTo>
                    <a:pt x="17" y="76"/>
                    <a:pt x="17" y="76"/>
                    <a:pt x="17" y="76"/>
                  </a:cubicBezTo>
                  <a:cubicBezTo>
                    <a:pt x="18" y="76"/>
                    <a:pt x="19" y="76"/>
                    <a:pt x="21" y="76"/>
                  </a:cubicBezTo>
                  <a:cubicBezTo>
                    <a:pt x="30" y="76"/>
                    <a:pt x="37" y="69"/>
                    <a:pt x="37" y="60"/>
                  </a:cubicBezTo>
                  <a:cubicBezTo>
                    <a:pt x="86" y="2"/>
                    <a:pt x="86" y="2"/>
                    <a:pt x="86" y="2"/>
                  </a:cubicBezTo>
                  <a:cubicBezTo>
                    <a:pt x="87" y="1"/>
                    <a:pt x="86" y="0"/>
                    <a:pt x="85" y="1"/>
                  </a:cubicBezTo>
                  <a:cubicBezTo>
                    <a:pt x="24" y="44"/>
                    <a:pt x="24" y="44"/>
                    <a:pt x="24" y="44"/>
                  </a:cubicBezTo>
                  <a:cubicBezTo>
                    <a:pt x="23" y="44"/>
                    <a:pt x="22" y="44"/>
                    <a:pt x="21" y="44"/>
                  </a:cubicBezTo>
                  <a:cubicBezTo>
                    <a:pt x="12" y="44"/>
                    <a:pt x="4" y="51"/>
                    <a:pt x="4" y="60"/>
                  </a:cubicBezTo>
                  <a:cubicBezTo>
                    <a:pt x="4" y="62"/>
                    <a:pt x="5" y="63"/>
                    <a:pt x="5" y="65"/>
                  </a:cubicBezTo>
                  <a:cubicBezTo>
                    <a:pt x="1" y="75"/>
                    <a:pt x="1" y="75"/>
                    <a:pt x="1" y="75"/>
                  </a:cubicBezTo>
                  <a:cubicBezTo>
                    <a:pt x="0" y="78"/>
                    <a:pt x="2" y="81"/>
                    <a:pt x="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Freeform 131"/>
          <p:cNvSpPr>
            <a:spLocks noChangeAspect="1" noEditPoints="1"/>
          </p:cNvSpPr>
          <p:nvPr/>
        </p:nvSpPr>
        <p:spPr bwMode="auto">
          <a:xfrm>
            <a:off x="2759277" y="4327634"/>
            <a:ext cx="708018" cy="457541"/>
          </a:xfrm>
          <a:custGeom>
            <a:avLst/>
            <a:gdLst>
              <a:gd name="T0" fmla="*/ 2958 w 3751"/>
              <a:gd name="T1" fmla="*/ 1980 h 2424"/>
              <a:gd name="T2" fmla="*/ 2858 w 3751"/>
              <a:gd name="T3" fmla="*/ 2201 h 2424"/>
              <a:gd name="T4" fmla="*/ 3406 w 3751"/>
              <a:gd name="T5" fmla="*/ 2201 h 2424"/>
              <a:gd name="T6" fmla="*/ 3305 w 3751"/>
              <a:gd name="T7" fmla="*/ 1980 h 2424"/>
              <a:gd name="T8" fmla="*/ 2958 w 3751"/>
              <a:gd name="T9" fmla="*/ 1980 h 2424"/>
              <a:gd name="T10" fmla="*/ 1703 w 3751"/>
              <a:gd name="T11" fmla="*/ 1980 h 2424"/>
              <a:gd name="T12" fmla="*/ 1601 w 3751"/>
              <a:gd name="T13" fmla="*/ 2201 h 2424"/>
              <a:gd name="T14" fmla="*/ 2150 w 3751"/>
              <a:gd name="T15" fmla="*/ 2201 h 2424"/>
              <a:gd name="T16" fmla="*/ 2049 w 3751"/>
              <a:gd name="T17" fmla="*/ 1980 h 2424"/>
              <a:gd name="T18" fmla="*/ 1703 w 3751"/>
              <a:gd name="T19" fmla="*/ 1980 h 2424"/>
              <a:gd name="T20" fmla="*/ 446 w 3751"/>
              <a:gd name="T21" fmla="*/ 1980 h 2424"/>
              <a:gd name="T22" fmla="*/ 346 w 3751"/>
              <a:gd name="T23" fmla="*/ 2201 h 2424"/>
              <a:gd name="T24" fmla="*/ 894 w 3751"/>
              <a:gd name="T25" fmla="*/ 2201 h 2424"/>
              <a:gd name="T26" fmla="*/ 794 w 3751"/>
              <a:gd name="T27" fmla="*/ 1980 h 2424"/>
              <a:gd name="T28" fmla="*/ 446 w 3751"/>
              <a:gd name="T29" fmla="*/ 1980 h 2424"/>
              <a:gd name="T30" fmla="*/ 2815 w 3751"/>
              <a:gd name="T31" fmla="*/ 1757 h 2424"/>
              <a:gd name="T32" fmla="*/ 3448 w 3751"/>
              <a:gd name="T33" fmla="*/ 1757 h 2424"/>
              <a:gd name="T34" fmla="*/ 3751 w 3751"/>
              <a:gd name="T35" fmla="*/ 2424 h 2424"/>
              <a:gd name="T36" fmla="*/ 2512 w 3751"/>
              <a:gd name="T37" fmla="*/ 2424 h 2424"/>
              <a:gd name="T38" fmla="*/ 2815 w 3751"/>
              <a:gd name="T39" fmla="*/ 1757 h 2424"/>
              <a:gd name="T40" fmla="*/ 1558 w 3751"/>
              <a:gd name="T41" fmla="*/ 1757 h 2424"/>
              <a:gd name="T42" fmla="*/ 2193 w 3751"/>
              <a:gd name="T43" fmla="*/ 1757 h 2424"/>
              <a:gd name="T44" fmla="*/ 2495 w 3751"/>
              <a:gd name="T45" fmla="*/ 2424 h 2424"/>
              <a:gd name="T46" fmla="*/ 1256 w 3751"/>
              <a:gd name="T47" fmla="*/ 2424 h 2424"/>
              <a:gd name="T48" fmla="*/ 1558 w 3751"/>
              <a:gd name="T49" fmla="*/ 1757 h 2424"/>
              <a:gd name="T50" fmla="*/ 303 w 3751"/>
              <a:gd name="T51" fmla="*/ 1757 h 2424"/>
              <a:gd name="T52" fmla="*/ 937 w 3751"/>
              <a:gd name="T53" fmla="*/ 1757 h 2424"/>
              <a:gd name="T54" fmla="*/ 1240 w 3751"/>
              <a:gd name="T55" fmla="*/ 2424 h 2424"/>
              <a:gd name="T56" fmla="*/ 0 w 3751"/>
              <a:gd name="T57" fmla="*/ 2424 h 2424"/>
              <a:gd name="T58" fmla="*/ 303 w 3751"/>
              <a:gd name="T59" fmla="*/ 1757 h 2424"/>
              <a:gd name="T60" fmla="*/ 2306 w 3751"/>
              <a:gd name="T61" fmla="*/ 1089 h 2424"/>
              <a:gd name="T62" fmla="*/ 2205 w 3751"/>
              <a:gd name="T63" fmla="*/ 1310 h 2424"/>
              <a:gd name="T64" fmla="*/ 2753 w 3751"/>
              <a:gd name="T65" fmla="*/ 1310 h 2424"/>
              <a:gd name="T66" fmla="*/ 2653 w 3751"/>
              <a:gd name="T67" fmla="*/ 1089 h 2424"/>
              <a:gd name="T68" fmla="*/ 2306 w 3751"/>
              <a:gd name="T69" fmla="*/ 1089 h 2424"/>
              <a:gd name="T70" fmla="*/ 1046 w 3751"/>
              <a:gd name="T71" fmla="*/ 1089 h 2424"/>
              <a:gd name="T72" fmla="*/ 946 w 3751"/>
              <a:gd name="T73" fmla="*/ 1310 h 2424"/>
              <a:gd name="T74" fmla="*/ 1494 w 3751"/>
              <a:gd name="T75" fmla="*/ 1310 h 2424"/>
              <a:gd name="T76" fmla="*/ 1394 w 3751"/>
              <a:gd name="T77" fmla="*/ 1089 h 2424"/>
              <a:gd name="T78" fmla="*/ 1046 w 3751"/>
              <a:gd name="T79" fmla="*/ 1089 h 2424"/>
              <a:gd name="T80" fmla="*/ 2162 w 3751"/>
              <a:gd name="T81" fmla="*/ 866 h 2424"/>
              <a:gd name="T82" fmla="*/ 2797 w 3751"/>
              <a:gd name="T83" fmla="*/ 866 h 2424"/>
              <a:gd name="T84" fmla="*/ 3099 w 3751"/>
              <a:gd name="T85" fmla="*/ 1532 h 2424"/>
              <a:gd name="T86" fmla="*/ 1860 w 3751"/>
              <a:gd name="T87" fmla="*/ 1532 h 2424"/>
              <a:gd name="T88" fmla="*/ 2162 w 3751"/>
              <a:gd name="T89" fmla="*/ 866 h 2424"/>
              <a:gd name="T90" fmla="*/ 903 w 3751"/>
              <a:gd name="T91" fmla="*/ 866 h 2424"/>
              <a:gd name="T92" fmla="*/ 1538 w 3751"/>
              <a:gd name="T93" fmla="*/ 866 h 2424"/>
              <a:gd name="T94" fmla="*/ 1840 w 3751"/>
              <a:gd name="T95" fmla="*/ 1532 h 2424"/>
              <a:gd name="T96" fmla="*/ 601 w 3751"/>
              <a:gd name="T97" fmla="*/ 1532 h 2424"/>
              <a:gd name="T98" fmla="*/ 903 w 3751"/>
              <a:gd name="T99" fmla="*/ 866 h 2424"/>
              <a:gd name="T100" fmla="*/ 1703 w 3751"/>
              <a:gd name="T101" fmla="*/ 223 h 2424"/>
              <a:gd name="T102" fmla="*/ 1601 w 3751"/>
              <a:gd name="T103" fmla="*/ 445 h 2424"/>
              <a:gd name="T104" fmla="*/ 2150 w 3751"/>
              <a:gd name="T105" fmla="*/ 445 h 2424"/>
              <a:gd name="T106" fmla="*/ 2049 w 3751"/>
              <a:gd name="T107" fmla="*/ 223 h 2424"/>
              <a:gd name="T108" fmla="*/ 1703 w 3751"/>
              <a:gd name="T109" fmla="*/ 223 h 2424"/>
              <a:gd name="T110" fmla="*/ 1558 w 3751"/>
              <a:gd name="T111" fmla="*/ 0 h 2424"/>
              <a:gd name="T112" fmla="*/ 2193 w 3751"/>
              <a:gd name="T113" fmla="*/ 0 h 2424"/>
              <a:gd name="T114" fmla="*/ 2495 w 3751"/>
              <a:gd name="T115" fmla="*/ 668 h 2424"/>
              <a:gd name="T116" fmla="*/ 1256 w 3751"/>
              <a:gd name="T117" fmla="*/ 668 h 2424"/>
              <a:gd name="T118" fmla="*/ 1558 w 3751"/>
              <a:gd name="T119" fmla="*/ 0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1" h="2424">
                <a:moveTo>
                  <a:pt x="2958" y="1980"/>
                </a:moveTo>
                <a:lnTo>
                  <a:pt x="2858" y="2201"/>
                </a:lnTo>
                <a:lnTo>
                  <a:pt x="3406" y="2201"/>
                </a:lnTo>
                <a:lnTo>
                  <a:pt x="3305" y="1980"/>
                </a:lnTo>
                <a:lnTo>
                  <a:pt x="2958" y="1980"/>
                </a:lnTo>
                <a:close/>
                <a:moveTo>
                  <a:pt x="1703" y="1980"/>
                </a:moveTo>
                <a:lnTo>
                  <a:pt x="1601" y="2201"/>
                </a:lnTo>
                <a:lnTo>
                  <a:pt x="2150" y="2201"/>
                </a:lnTo>
                <a:lnTo>
                  <a:pt x="2049" y="1980"/>
                </a:lnTo>
                <a:lnTo>
                  <a:pt x="1703" y="1980"/>
                </a:lnTo>
                <a:close/>
                <a:moveTo>
                  <a:pt x="446" y="1980"/>
                </a:moveTo>
                <a:lnTo>
                  <a:pt x="346" y="2201"/>
                </a:lnTo>
                <a:lnTo>
                  <a:pt x="894" y="2201"/>
                </a:lnTo>
                <a:lnTo>
                  <a:pt x="794" y="1980"/>
                </a:lnTo>
                <a:lnTo>
                  <a:pt x="446" y="1980"/>
                </a:lnTo>
                <a:close/>
                <a:moveTo>
                  <a:pt x="2815" y="1757"/>
                </a:moveTo>
                <a:lnTo>
                  <a:pt x="3448" y="1757"/>
                </a:lnTo>
                <a:lnTo>
                  <a:pt x="3751" y="2424"/>
                </a:lnTo>
                <a:lnTo>
                  <a:pt x="2512" y="2424"/>
                </a:lnTo>
                <a:lnTo>
                  <a:pt x="2815" y="1757"/>
                </a:lnTo>
                <a:close/>
                <a:moveTo>
                  <a:pt x="1558" y="1757"/>
                </a:moveTo>
                <a:lnTo>
                  <a:pt x="2193" y="1757"/>
                </a:lnTo>
                <a:lnTo>
                  <a:pt x="2495" y="2424"/>
                </a:lnTo>
                <a:lnTo>
                  <a:pt x="1256" y="2424"/>
                </a:lnTo>
                <a:lnTo>
                  <a:pt x="1558" y="1757"/>
                </a:lnTo>
                <a:close/>
                <a:moveTo>
                  <a:pt x="303" y="1757"/>
                </a:moveTo>
                <a:lnTo>
                  <a:pt x="937" y="1757"/>
                </a:lnTo>
                <a:lnTo>
                  <a:pt x="1240" y="2424"/>
                </a:lnTo>
                <a:lnTo>
                  <a:pt x="0" y="2424"/>
                </a:lnTo>
                <a:lnTo>
                  <a:pt x="303" y="1757"/>
                </a:lnTo>
                <a:close/>
                <a:moveTo>
                  <a:pt x="2306" y="1089"/>
                </a:moveTo>
                <a:lnTo>
                  <a:pt x="2205" y="1310"/>
                </a:lnTo>
                <a:lnTo>
                  <a:pt x="2753" y="1310"/>
                </a:lnTo>
                <a:lnTo>
                  <a:pt x="2653" y="1089"/>
                </a:lnTo>
                <a:lnTo>
                  <a:pt x="2306" y="1089"/>
                </a:lnTo>
                <a:close/>
                <a:moveTo>
                  <a:pt x="1046" y="1089"/>
                </a:moveTo>
                <a:lnTo>
                  <a:pt x="946" y="1310"/>
                </a:lnTo>
                <a:lnTo>
                  <a:pt x="1494" y="1310"/>
                </a:lnTo>
                <a:lnTo>
                  <a:pt x="1394" y="1089"/>
                </a:lnTo>
                <a:lnTo>
                  <a:pt x="1046" y="1089"/>
                </a:lnTo>
                <a:close/>
                <a:moveTo>
                  <a:pt x="2162" y="866"/>
                </a:moveTo>
                <a:lnTo>
                  <a:pt x="2797" y="866"/>
                </a:lnTo>
                <a:lnTo>
                  <a:pt x="3099" y="1532"/>
                </a:lnTo>
                <a:lnTo>
                  <a:pt x="1860" y="1532"/>
                </a:lnTo>
                <a:lnTo>
                  <a:pt x="2162" y="866"/>
                </a:lnTo>
                <a:close/>
                <a:moveTo>
                  <a:pt x="903" y="866"/>
                </a:moveTo>
                <a:lnTo>
                  <a:pt x="1538" y="866"/>
                </a:lnTo>
                <a:lnTo>
                  <a:pt x="1840" y="1532"/>
                </a:lnTo>
                <a:lnTo>
                  <a:pt x="601" y="1532"/>
                </a:lnTo>
                <a:lnTo>
                  <a:pt x="903" y="866"/>
                </a:lnTo>
                <a:close/>
                <a:moveTo>
                  <a:pt x="1703" y="223"/>
                </a:moveTo>
                <a:lnTo>
                  <a:pt x="1601" y="445"/>
                </a:lnTo>
                <a:lnTo>
                  <a:pt x="2150" y="445"/>
                </a:lnTo>
                <a:lnTo>
                  <a:pt x="2049" y="223"/>
                </a:lnTo>
                <a:lnTo>
                  <a:pt x="1703" y="223"/>
                </a:lnTo>
                <a:close/>
                <a:moveTo>
                  <a:pt x="1558" y="0"/>
                </a:moveTo>
                <a:lnTo>
                  <a:pt x="2193" y="0"/>
                </a:lnTo>
                <a:lnTo>
                  <a:pt x="2495" y="668"/>
                </a:lnTo>
                <a:lnTo>
                  <a:pt x="1256" y="668"/>
                </a:lnTo>
                <a:lnTo>
                  <a:pt x="155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0" name="Rounded Rectangle 49"/>
          <p:cNvSpPr/>
          <p:nvPr/>
        </p:nvSpPr>
        <p:spPr>
          <a:xfrm>
            <a:off x="8022267" y="1712305"/>
            <a:ext cx="1040026" cy="954695"/>
          </a:xfrm>
          <a:prstGeom prst="roundRect">
            <a:avLst>
              <a:gd name="adj" fmla="val 2703"/>
            </a:avLst>
          </a:prstGeom>
          <a:solidFill>
            <a:schemeClr val="bg1">
              <a:lumMod val="65000"/>
            </a:schemeClr>
          </a:solidFill>
          <a:ln w="19050">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w="82550" h="38100" prst="softRound"/>
          </a:sp3d>
        </p:spPr>
        <p:style>
          <a:lnRef idx="2">
            <a:schemeClr val="accent1">
              <a:shade val="50000"/>
            </a:schemeClr>
          </a:lnRef>
          <a:fillRef idx="1">
            <a:schemeClr val="accent1"/>
          </a:fillRef>
          <a:effectRef idx="0">
            <a:schemeClr val="accent1"/>
          </a:effectRef>
          <a:fontRef idx="minor">
            <a:schemeClr val="lt1"/>
          </a:fontRef>
        </p:style>
        <p:txBody>
          <a:bodyPr lIns="27432" tIns="45718" rIns="27432" rtlCol="0" anchor="ctr"/>
          <a:lstStyle/>
          <a:p>
            <a:pPr algn="ctr"/>
            <a:r>
              <a:rPr lang="en-US" sz="1100" b="1" dirty="0" smtClean="0">
                <a:solidFill>
                  <a:schemeClr val="bg1"/>
                </a:solidFill>
              </a:rPr>
              <a:t>Lab </a:t>
            </a:r>
          </a:p>
          <a:p>
            <a:pPr algn="ctr"/>
            <a:r>
              <a:rPr lang="en-US" sz="1100" b="1" dirty="0" smtClean="0">
                <a:solidFill>
                  <a:schemeClr val="bg1"/>
                </a:solidFill>
              </a:rPr>
              <a:t>Analytics</a:t>
            </a:r>
            <a:endParaRPr lang="en-US" sz="1100" b="1" dirty="0">
              <a:solidFill>
                <a:schemeClr val="bg1"/>
              </a:solidFill>
            </a:endParaRPr>
          </a:p>
        </p:txBody>
      </p:sp>
      <p:sp>
        <p:nvSpPr>
          <p:cNvPr id="51" name="Freeform 30"/>
          <p:cNvSpPr>
            <a:spLocks noChangeAspect="1" noEditPoints="1"/>
          </p:cNvSpPr>
          <p:nvPr/>
        </p:nvSpPr>
        <p:spPr bwMode="auto">
          <a:xfrm>
            <a:off x="4676106" y="5244800"/>
            <a:ext cx="609978" cy="613223"/>
          </a:xfrm>
          <a:custGeom>
            <a:avLst/>
            <a:gdLst>
              <a:gd name="T0" fmla="*/ 179 w 179"/>
              <a:gd name="T1" fmla="*/ 92 h 180"/>
              <a:gd name="T2" fmla="*/ 174 w 179"/>
              <a:gd name="T3" fmla="*/ 82 h 180"/>
              <a:gd name="T4" fmla="*/ 101 w 179"/>
              <a:gd name="T5" fmla="*/ 6 h 180"/>
              <a:gd name="T6" fmla="*/ 92 w 179"/>
              <a:gd name="T7" fmla="*/ 0 h 180"/>
              <a:gd name="T8" fmla="*/ 83 w 179"/>
              <a:gd name="T9" fmla="*/ 5 h 180"/>
              <a:gd name="T10" fmla="*/ 5 w 179"/>
              <a:gd name="T11" fmla="*/ 82 h 180"/>
              <a:gd name="T12" fmla="*/ 0 w 179"/>
              <a:gd name="T13" fmla="*/ 92 h 180"/>
              <a:gd name="T14" fmla="*/ 5 w 179"/>
              <a:gd name="T15" fmla="*/ 101 h 180"/>
              <a:gd name="T16" fmla="*/ 80 w 179"/>
              <a:gd name="T17" fmla="*/ 174 h 180"/>
              <a:gd name="T18" fmla="*/ 90 w 179"/>
              <a:gd name="T19" fmla="*/ 179 h 180"/>
              <a:gd name="T20" fmla="*/ 99 w 179"/>
              <a:gd name="T21" fmla="*/ 174 h 180"/>
              <a:gd name="T22" fmla="*/ 174 w 179"/>
              <a:gd name="T23" fmla="*/ 101 h 180"/>
              <a:gd name="T24" fmla="*/ 179 w 179"/>
              <a:gd name="T25" fmla="*/ 92 h 180"/>
              <a:gd name="T26" fmla="*/ 169 w 179"/>
              <a:gd name="T27" fmla="*/ 69 h 180"/>
              <a:gd name="T28" fmla="*/ 132 w 179"/>
              <a:gd name="T29" fmla="*/ 76 h 180"/>
              <a:gd name="T30" fmla="*/ 107 w 179"/>
              <a:gd name="T31" fmla="*/ 48 h 180"/>
              <a:gd name="T32" fmla="*/ 116 w 179"/>
              <a:gd name="T33" fmla="*/ 12 h 180"/>
              <a:gd name="T34" fmla="*/ 169 w 179"/>
              <a:gd name="T35" fmla="*/ 69 h 180"/>
              <a:gd name="T36" fmla="*/ 89 w 179"/>
              <a:gd name="T37" fmla="*/ 132 h 180"/>
              <a:gd name="T38" fmla="*/ 47 w 179"/>
              <a:gd name="T39" fmla="*/ 90 h 180"/>
              <a:gd name="T40" fmla="*/ 89 w 179"/>
              <a:gd name="T41" fmla="*/ 48 h 180"/>
              <a:gd name="T42" fmla="*/ 132 w 179"/>
              <a:gd name="T43" fmla="*/ 90 h 180"/>
              <a:gd name="T44" fmla="*/ 89 w 179"/>
              <a:gd name="T45" fmla="*/ 132 h 180"/>
              <a:gd name="T46" fmla="*/ 68 w 179"/>
              <a:gd name="T47" fmla="*/ 10 h 180"/>
              <a:gd name="T48" fmla="*/ 76 w 179"/>
              <a:gd name="T49" fmla="*/ 47 h 180"/>
              <a:gd name="T50" fmla="*/ 47 w 179"/>
              <a:gd name="T51" fmla="*/ 76 h 180"/>
              <a:gd name="T52" fmla="*/ 10 w 179"/>
              <a:gd name="T53" fmla="*/ 69 h 180"/>
              <a:gd name="T54" fmla="*/ 68 w 179"/>
              <a:gd name="T55" fmla="*/ 10 h 180"/>
              <a:gd name="T56" fmla="*/ 11 w 179"/>
              <a:gd name="T57" fmla="*/ 116 h 180"/>
              <a:gd name="T58" fmla="*/ 48 w 179"/>
              <a:gd name="T59" fmla="*/ 107 h 180"/>
              <a:gd name="T60" fmla="*/ 73 w 179"/>
              <a:gd name="T61" fmla="*/ 132 h 180"/>
              <a:gd name="T62" fmla="*/ 66 w 179"/>
              <a:gd name="T63" fmla="*/ 169 h 180"/>
              <a:gd name="T64" fmla="*/ 11 w 179"/>
              <a:gd name="T65" fmla="*/ 116 h 180"/>
              <a:gd name="T66" fmla="*/ 113 w 179"/>
              <a:gd name="T67" fmla="*/ 169 h 180"/>
              <a:gd name="T68" fmla="*/ 105 w 179"/>
              <a:gd name="T69" fmla="*/ 132 h 180"/>
              <a:gd name="T70" fmla="*/ 131 w 179"/>
              <a:gd name="T71" fmla="*/ 107 h 180"/>
              <a:gd name="T72" fmla="*/ 167 w 179"/>
              <a:gd name="T73" fmla="*/ 116 h 180"/>
              <a:gd name="T74" fmla="*/ 113 w 179"/>
              <a:gd name="T7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180">
                <a:moveTo>
                  <a:pt x="179" y="92"/>
                </a:moveTo>
                <a:cubicBezTo>
                  <a:pt x="179" y="88"/>
                  <a:pt x="175" y="83"/>
                  <a:pt x="174" y="82"/>
                </a:cubicBezTo>
                <a:cubicBezTo>
                  <a:pt x="170" y="43"/>
                  <a:pt x="140" y="11"/>
                  <a:pt x="101" y="6"/>
                </a:cubicBezTo>
                <a:cubicBezTo>
                  <a:pt x="100" y="4"/>
                  <a:pt x="95" y="0"/>
                  <a:pt x="92" y="0"/>
                </a:cubicBezTo>
                <a:cubicBezTo>
                  <a:pt x="88" y="0"/>
                  <a:pt x="84" y="3"/>
                  <a:pt x="83" y="5"/>
                </a:cubicBezTo>
                <a:cubicBezTo>
                  <a:pt x="41" y="8"/>
                  <a:pt x="8" y="41"/>
                  <a:pt x="5" y="82"/>
                </a:cubicBezTo>
                <a:cubicBezTo>
                  <a:pt x="3" y="84"/>
                  <a:pt x="0" y="88"/>
                  <a:pt x="0" y="92"/>
                </a:cubicBezTo>
                <a:cubicBezTo>
                  <a:pt x="0" y="96"/>
                  <a:pt x="4" y="100"/>
                  <a:pt x="5" y="101"/>
                </a:cubicBezTo>
                <a:cubicBezTo>
                  <a:pt x="10" y="140"/>
                  <a:pt x="42" y="170"/>
                  <a:pt x="80" y="174"/>
                </a:cubicBezTo>
                <a:cubicBezTo>
                  <a:pt x="82" y="176"/>
                  <a:pt x="86" y="180"/>
                  <a:pt x="90" y="179"/>
                </a:cubicBezTo>
                <a:cubicBezTo>
                  <a:pt x="94" y="179"/>
                  <a:pt x="98" y="176"/>
                  <a:pt x="99" y="174"/>
                </a:cubicBezTo>
                <a:cubicBezTo>
                  <a:pt x="138" y="170"/>
                  <a:pt x="168" y="140"/>
                  <a:pt x="174" y="101"/>
                </a:cubicBezTo>
                <a:cubicBezTo>
                  <a:pt x="174" y="101"/>
                  <a:pt x="179" y="96"/>
                  <a:pt x="179" y="92"/>
                </a:cubicBezTo>
                <a:close/>
                <a:moveTo>
                  <a:pt x="169" y="69"/>
                </a:moveTo>
                <a:cubicBezTo>
                  <a:pt x="157" y="77"/>
                  <a:pt x="137" y="76"/>
                  <a:pt x="132" y="76"/>
                </a:cubicBezTo>
                <a:cubicBezTo>
                  <a:pt x="128" y="63"/>
                  <a:pt x="119" y="53"/>
                  <a:pt x="107" y="48"/>
                </a:cubicBezTo>
                <a:cubicBezTo>
                  <a:pt x="107" y="43"/>
                  <a:pt x="107" y="23"/>
                  <a:pt x="116" y="12"/>
                </a:cubicBezTo>
                <a:cubicBezTo>
                  <a:pt x="142" y="21"/>
                  <a:pt x="162" y="42"/>
                  <a:pt x="169" y="69"/>
                </a:cubicBezTo>
                <a:close/>
                <a:moveTo>
                  <a:pt x="89" y="132"/>
                </a:moveTo>
                <a:cubicBezTo>
                  <a:pt x="66" y="132"/>
                  <a:pt x="47" y="113"/>
                  <a:pt x="47" y="90"/>
                </a:cubicBezTo>
                <a:cubicBezTo>
                  <a:pt x="47" y="67"/>
                  <a:pt x="66" y="48"/>
                  <a:pt x="89" y="48"/>
                </a:cubicBezTo>
                <a:cubicBezTo>
                  <a:pt x="113" y="48"/>
                  <a:pt x="132" y="67"/>
                  <a:pt x="132" y="90"/>
                </a:cubicBezTo>
                <a:cubicBezTo>
                  <a:pt x="132" y="113"/>
                  <a:pt x="113" y="132"/>
                  <a:pt x="89" y="132"/>
                </a:cubicBezTo>
                <a:close/>
                <a:moveTo>
                  <a:pt x="68" y="10"/>
                </a:moveTo>
                <a:cubicBezTo>
                  <a:pt x="77" y="22"/>
                  <a:pt x="76" y="41"/>
                  <a:pt x="76" y="47"/>
                </a:cubicBezTo>
                <a:cubicBezTo>
                  <a:pt x="62" y="51"/>
                  <a:pt x="51" y="62"/>
                  <a:pt x="47" y="76"/>
                </a:cubicBezTo>
                <a:cubicBezTo>
                  <a:pt x="42" y="76"/>
                  <a:pt x="22" y="77"/>
                  <a:pt x="10" y="69"/>
                </a:cubicBezTo>
                <a:cubicBezTo>
                  <a:pt x="18" y="40"/>
                  <a:pt x="40" y="18"/>
                  <a:pt x="68" y="10"/>
                </a:cubicBezTo>
                <a:close/>
                <a:moveTo>
                  <a:pt x="11" y="116"/>
                </a:moveTo>
                <a:cubicBezTo>
                  <a:pt x="22" y="107"/>
                  <a:pt x="42" y="107"/>
                  <a:pt x="48" y="107"/>
                </a:cubicBezTo>
                <a:cubicBezTo>
                  <a:pt x="52" y="119"/>
                  <a:pt x="62" y="128"/>
                  <a:pt x="73" y="132"/>
                </a:cubicBezTo>
                <a:cubicBezTo>
                  <a:pt x="74" y="138"/>
                  <a:pt x="74" y="157"/>
                  <a:pt x="66" y="169"/>
                </a:cubicBezTo>
                <a:cubicBezTo>
                  <a:pt x="40" y="161"/>
                  <a:pt x="20" y="141"/>
                  <a:pt x="11" y="116"/>
                </a:cubicBezTo>
                <a:close/>
                <a:moveTo>
                  <a:pt x="113" y="169"/>
                </a:moveTo>
                <a:cubicBezTo>
                  <a:pt x="104" y="158"/>
                  <a:pt x="104" y="137"/>
                  <a:pt x="105" y="132"/>
                </a:cubicBezTo>
                <a:cubicBezTo>
                  <a:pt x="117" y="128"/>
                  <a:pt x="126" y="119"/>
                  <a:pt x="131" y="107"/>
                </a:cubicBezTo>
                <a:cubicBezTo>
                  <a:pt x="136" y="107"/>
                  <a:pt x="156" y="107"/>
                  <a:pt x="167" y="116"/>
                </a:cubicBezTo>
                <a:cubicBezTo>
                  <a:pt x="159" y="141"/>
                  <a:pt x="139" y="161"/>
                  <a:pt x="113" y="16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334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525" y="2512059"/>
            <a:ext cx="38766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3331640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81" name="think-cell Slide" r:id="rId6" imgW="493" imgH="493" progId="TCLayout.ActiveDocument.1">
                  <p:embed/>
                </p:oleObj>
              </mc:Choice>
              <mc:Fallback>
                <p:oleObj name="think-cell Slide" r:id="rId6" imgW="493" imgH="49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4" name="Title 13"/>
          <p:cNvSpPr>
            <a:spLocks noGrp="1"/>
          </p:cNvSpPr>
          <p:nvPr>
            <p:ph type="title"/>
          </p:nvPr>
        </p:nvSpPr>
        <p:spPr>
          <a:xfrm>
            <a:off x="365760" y="295683"/>
            <a:ext cx="8412480" cy="7832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r>
              <a:rPr lang="en-US" sz="2000" dirty="0" smtClean="0"/>
              <a:t>Integration of the </a:t>
            </a:r>
            <a:r>
              <a:rPr lang="en-US" sz="2000" dirty="0" err="1" smtClean="0"/>
              <a:t>iQC</a:t>
            </a:r>
            <a:r>
              <a:rPr lang="en-US" sz="2000" dirty="0" smtClean="0"/>
              <a:t> program is essential to other programs already in progress</a:t>
            </a:r>
            <a:endParaRPr lang="en-US" sz="2000" dirty="0"/>
          </a:p>
        </p:txBody>
      </p:sp>
      <p:sp>
        <p:nvSpPr>
          <p:cNvPr id="32" name="Rectangle 31"/>
          <p:cNvSpPr/>
          <p:nvPr/>
        </p:nvSpPr>
        <p:spPr bwMode="auto">
          <a:xfrm>
            <a:off x="4474907" y="645834"/>
            <a:ext cx="4364293" cy="1952395"/>
          </a:xfrm>
          <a:prstGeom prst="rect">
            <a:avLst/>
          </a:prstGeom>
          <a:noFill/>
          <a:ln w="9525">
            <a:solidFill>
              <a:schemeClr val="tx1">
                <a:lumMod val="50000"/>
                <a:lumOff val="50000"/>
              </a:schemeClr>
            </a:solidFill>
            <a:prstDash val="dash"/>
          </a:ln>
          <a:effectLst/>
          <a:extLst/>
        </p:spPr>
        <p:txBody>
          <a:bodyPr vert="horz" wrap="square" lIns="91440" tIns="91440" rIns="91440" bIns="91440" numCol="1" rtlCol="0" anchor="ctr" anchorCtr="0" compatLnSpc="1">
            <a:prstTxWarp prst="textNoShape">
              <a:avLst/>
            </a:prstTxWarp>
            <a:noAutofit/>
          </a:bodyPr>
          <a:lstStyle/>
          <a:p>
            <a:pPr fontAlgn="base">
              <a:spcBef>
                <a:spcPct val="0"/>
              </a:spcBef>
              <a:spcAft>
                <a:spcPct val="0"/>
              </a:spcAft>
            </a:pPr>
            <a:r>
              <a:rPr lang="en-US" sz="1600" i="1" dirty="0">
                <a:solidFill>
                  <a:prstClr val="black"/>
                </a:solidFill>
              </a:rPr>
              <a:t>Investing in the </a:t>
            </a:r>
            <a:r>
              <a:rPr lang="en-US" sz="1600" i="1" dirty="0" err="1">
                <a:solidFill>
                  <a:prstClr val="black"/>
                </a:solidFill>
              </a:rPr>
              <a:t>iQC</a:t>
            </a:r>
            <a:r>
              <a:rPr lang="en-US" sz="1600" i="1" dirty="0">
                <a:solidFill>
                  <a:prstClr val="black"/>
                </a:solidFill>
              </a:rPr>
              <a:t> 2020 vision </a:t>
            </a:r>
            <a:r>
              <a:rPr lang="en-US" sz="1600" i="1" dirty="0" smtClean="0">
                <a:solidFill>
                  <a:prstClr val="black"/>
                </a:solidFill>
              </a:rPr>
              <a:t>is critical:</a:t>
            </a:r>
            <a:endParaRPr lang="en-US" sz="1600" i="1" dirty="0">
              <a:solidFill>
                <a:prstClr val="black"/>
              </a:solidFill>
            </a:endParaRPr>
          </a:p>
          <a:p>
            <a:pPr marL="285750" indent="-285750" fontAlgn="base">
              <a:spcBef>
                <a:spcPct val="0"/>
              </a:spcBef>
              <a:spcAft>
                <a:spcPct val="0"/>
              </a:spcAft>
              <a:buFont typeface="Wingdings" panose="05000000000000000000" pitchFamily="2" charset="2"/>
              <a:buChar char="§"/>
            </a:pPr>
            <a:r>
              <a:rPr lang="en-US" sz="1600" i="1" dirty="0" smtClean="0">
                <a:solidFill>
                  <a:prstClr val="black"/>
                </a:solidFill>
              </a:rPr>
              <a:t>Decreases Time </a:t>
            </a:r>
            <a:r>
              <a:rPr lang="en-US" sz="1600" i="1" dirty="0">
                <a:solidFill>
                  <a:prstClr val="black"/>
                </a:solidFill>
              </a:rPr>
              <a:t>to </a:t>
            </a:r>
            <a:r>
              <a:rPr lang="en-US" sz="1600" i="1" dirty="0" smtClean="0">
                <a:solidFill>
                  <a:prstClr val="black"/>
                </a:solidFill>
              </a:rPr>
              <a:t>Benefit </a:t>
            </a:r>
            <a:r>
              <a:rPr lang="en-US" sz="1600" i="1" dirty="0">
                <a:solidFill>
                  <a:prstClr val="black"/>
                </a:solidFill>
              </a:rPr>
              <a:t>for PO&amp;T </a:t>
            </a:r>
            <a:r>
              <a:rPr lang="en-US" sz="1600" i="1" dirty="0" smtClean="0">
                <a:solidFill>
                  <a:prstClr val="black"/>
                </a:solidFill>
              </a:rPr>
              <a:t>Improvement Programs </a:t>
            </a:r>
            <a:r>
              <a:rPr lang="en-US" sz="1600" i="1" dirty="0">
                <a:solidFill>
                  <a:prstClr val="black"/>
                </a:solidFill>
              </a:rPr>
              <a:t>like </a:t>
            </a:r>
            <a:r>
              <a:rPr lang="en-US" sz="1600" i="1" dirty="0" smtClean="0">
                <a:solidFill>
                  <a:prstClr val="black"/>
                </a:solidFill>
              </a:rPr>
              <a:t>SCALE, </a:t>
            </a:r>
            <a:r>
              <a:rPr lang="en-US" sz="1600" i="1" dirty="0">
                <a:solidFill>
                  <a:prstClr val="black"/>
                </a:solidFill>
              </a:rPr>
              <a:t>NGA, and </a:t>
            </a:r>
            <a:r>
              <a:rPr lang="en-US" sz="1600" i="1" dirty="0" smtClean="0">
                <a:solidFill>
                  <a:prstClr val="black"/>
                </a:solidFill>
              </a:rPr>
              <a:t>BRIM</a:t>
            </a:r>
          </a:p>
          <a:p>
            <a:pPr marL="285750" indent="-285750" fontAlgn="base">
              <a:spcBef>
                <a:spcPct val="0"/>
              </a:spcBef>
              <a:spcAft>
                <a:spcPct val="0"/>
              </a:spcAft>
              <a:buFont typeface="Wingdings" panose="05000000000000000000" pitchFamily="2" charset="2"/>
              <a:buChar char="§"/>
            </a:pPr>
            <a:r>
              <a:rPr lang="en-US" sz="1600" i="1" dirty="0" smtClean="0">
                <a:solidFill>
                  <a:prstClr val="black"/>
                </a:solidFill>
              </a:rPr>
              <a:t>Integration with some systems is not possible (PLM) while others would require a substantially larger investment</a:t>
            </a:r>
          </a:p>
        </p:txBody>
      </p:sp>
      <p:sp>
        <p:nvSpPr>
          <p:cNvPr id="3079" name="Freeform 7"/>
          <p:cNvSpPr>
            <a:spLocks noChangeAspect="1"/>
          </p:cNvSpPr>
          <p:nvPr/>
        </p:nvSpPr>
        <p:spPr bwMode="gray">
          <a:xfrm rot="20160562" flipH="1">
            <a:off x="2962263" y="2885297"/>
            <a:ext cx="1285936" cy="1322071"/>
          </a:xfrm>
          <a:custGeom>
            <a:avLst/>
            <a:gdLst/>
            <a:ahLst/>
            <a:cxnLst>
              <a:cxn ang="0">
                <a:pos x="232" y="1261"/>
              </a:cxn>
              <a:cxn ang="0">
                <a:pos x="213" y="1318"/>
              </a:cxn>
              <a:cxn ang="0">
                <a:pos x="242" y="1353"/>
              </a:cxn>
              <a:cxn ang="0">
                <a:pos x="309" y="1389"/>
              </a:cxn>
              <a:cxn ang="0">
                <a:pos x="520" y="1407"/>
              </a:cxn>
              <a:cxn ang="0">
                <a:pos x="514" y="1485"/>
              </a:cxn>
              <a:cxn ang="0">
                <a:pos x="539" y="1527"/>
              </a:cxn>
              <a:cxn ang="0">
                <a:pos x="591" y="1541"/>
              </a:cxn>
              <a:cxn ang="0">
                <a:pos x="654" y="1526"/>
              </a:cxn>
              <a:cxn ang="0">
                <a:pos x="850" y="1476"/>
              </a:cxn>
              <a:cxn ang="0">
                <a:pos x="883" y="1543"/>
              </a:cxn>
              <a:cxn ang="0">
                <a:pos x="925" y="1552"/>
              </a:cxn>
              <a:cxn ang="0">
                <a:pos x="998" y="1529"/>
              </a:cxn>
              <a:cxn ang="0">
                <a:pos x="1136" y="1341"/>
              </a:cxn>
              <a:cxn ang="0">
                <a:pos x="1186" y="1384"/>
              </a:cxn>
              <a:cxn ang="0">
                <a:pos x="1242" y="1410"/>
              </a:cxn>
              <a:cxn ang="0">
                <a:pos x="1278" y="1387"/>
              </a:cxn>
              <a:cxn ang="0">
                <a:pos x="1324" y="1324"/>
              </a:cxn>
              <a:cxn ang="0">
                <a:pos x="1368" y="1115"/>
              </a:cxn>
              <a:cxn ang="0">
                <a:pos x="1443" y="1132"/>
              </a:cxn>
              <a:cxn ang="0">
                <a:pos x="1489" y="1113"/>
              </a:cxn>
              <a:cxn ang="0">
                <a:pos x="1507" y="1073"/>
              </a:cxn>
              <a:cxn ang="0">
                <a:pos x="1507" y="1002"/>
              </a:cxn>
              <a:cxn ang="0">
                <a:pos x="1457" y="802"/>
              </a:cxn>
              <a:cxn ang="0">
                <a:pos x="1534" y="781"/>
              </a:cxn>
              <a:cxn ang="0">
                <a:pos x="1560" y="742"/>
              </a:cxn>
              <a:cxn ang="0">
                <a:pos x="1557" y="689"/>
              </a:cxn>
              <a:cxn ang="0">
                <a:pos x="1520" y="637"/>
              </a:cxn>
              <a:cxn ang="0">
                <a:pos x="1403" y="472"/>
              </a:cxn>
              <a:cxn ang="0">
                <a:pos x="1455" y="418"/>
              </a:cxn>
              <a:cxn ang="0">
                <a:pos x="1449" y="374"/>
              </a:cxn>
              <a:cxn ang="0">
                <a:pos x="1403" y="316"/>
              </a:cxn>
              <a:cxn ang="0">
                <a:pos x="1282" y="351"/>
              </a:cxn>
              <a:cxn ang="0">
                <a:pos x="1194" y="197"/>
              </a:cxn>
              <a:cxn ang="0">
                <a:pos x="1201" y="132"/>
              </a:cxn>
              <a:cxn ang="0">
                <a:pos x="1176" y="107"/>
              </a:cxn>
              <a:cxn ang="0">
                <a:pos x="1105" y="80"/>
              </a:cxn>
              <a:cxn ang="0">
                <a:pos x="881" y="124"/>
              </a:cxn>
              <a:cxn ang="0">
                <a:pos x="871" y="53"/>
              </a:cxn>
              <a:cxn ang="0">
                <a:pos x="841" y="5"/>
              </a:cxn>
              <a:cxn ang="0">
                <a:pos x="798" y="0"/>
              </a:cxn>
              <a:cxn ang="0">
                <a:pos x="727" y="21"/>
              </a:cxn>
              <a:cxn ang="0">
                <a:pos x="554" y="140"/>
              </a:cxn>
              <a:cxn ang="0">
                <a:pos x="508" y="78"/>
              </a:cxn>
              <a:cxn ang="0">
                <a:pos x="462" y="67"/>
              </a:cxn>
              <a:cxn ang="0">
                <a:pos x="403" y="98"/>
              </a:cxn>
              <a:cxn ang="0">
                <a:pos x="380" y="149"/>
              </a:cxn>
              <a:cxn ang="0">
                <a:pos x="263" y="309"/>
              </a:cxn>
              <a:cxn ang="0">
                <a:pos x="194" y="284"/>
              </a:cxn>
              <a:cxn ang="0">
                <a:pos x="157" y="307"/>
              </a:cxn>
              <a:cxn ang="0">
                <a:pos x="119" y="372"/>
              </a:cxn>
              <a:cxn ang="0">
                <a:pos x="142" y="602"/>
              </a:cxn>
              <a:cxn ang="0">
                <a:pos x="75" y="604"/>
              </a:cxn>
              <a:cxn ang="0">
                <a:pos x="17" y="622"/>
              </a:cxn>
              <a:cxn ang="0">
                <a:pos x="4" y="664"/>
              </a:cxn>
              <a:cxn ang="0">
                <a:pos x="13" y="741"/>
              </a:cxn>
              <a:cxn ang="0">
                <a:pos x="119" y="927"/>
              </a:cxn>
              <a:cxn ang="0">
                <a:pos x="50" y="963"/>
              </a:cxn>
              <a:cxn ang="0">
                <a:pos x="28" y="1007"/>
              </a:cxn>
              <a:cxn ang="0">
                <a:pos x="46" y="1057"/>
              </a:cxn>
              <a:cxn ang="0">
                <a:pos x="92" y="1103"/>
              </a:cxn>
            </a:cxnLst>
            <a:rect l="0" t="0" r="r" b="b"/>
            <a:pathLst>
              <a:path w="1562" h="1554">
                <a:moveTo>
                  <a:pt x="268" y="1205"/>
                </a:moveTo>
                <a:lnTo>
                  <a:pt x="267" y="1207"/>
                </a:lnTo>
                <a:lnTo>
                  <a:pt x="265" y="1209"/>
                </a:lnTo>
                <a:lnTo>
                  <a:pt x="265" y="1211"/>
                </a:lnTo>
                <a:lnTo>
                  <a:pt x="263" y="1213"/>
                </a:lnTo>
                <a:lnTo>
                  <a:pt x="263" y="1215"/>
                </a:lnTo>
                <a:lnTo>
                  <a:pt x="261" y="1217"/>
                </a:lnTo>
                <a:lnTo>
                  <a:pt x="259" y="1218"/>
                </a:lnTo>
                <a:lnTo>
                  <a:pt x="257" y="1220"/>
                </a:lnTo>
                <a:lnTo>
                  <a:pt x="255" y="1224"/>
                </a:lnTo>
                <a:lnTo>
                  <a:pt x="253" y="1226"/>
                </a:lnTo>
                <a:lnTo>
                  <a:pt x="251" y="1228"/>
                </a:lnTo>
                <a:lnTo>
                  <a:pt x="249" y="1232"/>
                </a:lnTo>
                <a:lnTo>
                  <a:pt x="247" y="1236"/>
                </a:lnTo>
                <a:lnTo>
                  <a:pt x="245" y="1238"/>
                </a:lnTo>
                <a:lnTo>
                  <a:pt x="243" y="1241"/>
                </a:lnTo>
                <a:lnTo>
                  <a:pt x="242" y="1243"/>
                </a:lnTo>
                <a:lnTo>
                  <a:pt x="240" y="1247"/>
                </a:lnTo>
                <a:lnTo>
                  <a:pt x="238" y="1251"/>
                </a:lnTo>
                <a:lnTo>
                  <a:pt x="236" y="1253"/>
                </a:lnTo>
                <a:lnTo>
                  <a:pt x="234" y="1257"/>
                </a:lnTo>
                <a:lnTo>
                  <a:pt x="232" y="1261"/>
                </a:lnTo>
                <a:lnTo>
                  <a:pt x="230" y="1265"/>
                </a:lnTo>
                <a:lnTo>
                  <a:pt x="226" y="1266"/>
                </a:lnTo>
                <a:lnTo>
                  <a:pt x="224" y="1270"/>
                </a:lnTo>
                <a:lnTo>
                  <a:pt x="222" y="1274"/>
                </a:lnTo>
                <a:lnTo>
                  <a:pt x="220" y="1276"/>
                </a:lnTo>
                <a:lnTo>
                  <a:pt x="220" y="1280"/>
                </a:lnTo>
                <a:lnTo>
                  <a:pt x="219" y="1282"/>
                </a:lnTo>
                <a:lnTo>
                  <a:pt x="217" y="1286"/>
                </a:lnTo>
                <a:lnTo>
                  <a:pt x="215" y="1288"/>
                </a:lnTo>
                <a:lnTo>
                  <a:pt x="213" y="1289"/>
                </a:lnTo>
                <a:lnTo>
                  <a:pt x="213" y="1293"/>
                </a:lnTo>
                <a:lnTo>
                  <a:pt x="213" y="1295"/>
                </a:lnTo>
                <a:lnTo>
                  <a:pt x="211" y="1299"/>
                </a:lnTo>
                <a:lnTo>
                  <a:pt x="211" y="1301"/>
                </a:lnTo>
                <a:lnTo>
                  <a:pt x="211" y="1303"/>
                </a:lnTo>
                <a:lnTo>
                  <a:pt x="211" y="1305"/>
                </a:lnTo>
                <a:lnTo>
                  <a:pt x="211" y="1309"/>
                </a:lnTo>
                <a:lnTo>
                  <a:pt x="211" y="1311"/>
                </a:lnTo>
                <a:lnTo>
                  <a:pt x="211" y="1312"/>
                </a:lnTo>
                <a:lnTo>
                  <a:pt x="213" y="1314"/>
                </a:lnTo>
                <a:lnTo>
                  <a:pt x="213" y="1316"/>
                </a:lnTo>
                <a:lnTo>
                  <a:pt x="213" y="1318"/>
                </a:lnTo>
                <a:lnTo>
                  <a:pt x="215" y="1320"/>
                </a:lnTo>
                <a:lnTo>
                  <a:pt x="215" y="1322"/>
                </a:lnTo>
                <a:lnTo>
                  <a:pt x="215" y="1324"/>
                </a:lnTo>
                <a:lnTo>
                  <a:pt x="217" y="1326"/>
                </a:lnTo>
                <a:lnTo>
                  <a:pt x="217" y="1328"/>
                </a:lnTo>
                <a:lnTo>
                  <a:pt x="219" y="1330"/>
                </a:lnTo>
                <a:lnTo>
                  <a:pt x="219" y="1332"/>
                </a:lnTo>
                <a:lnTo>
                  <a:pt x="220" y="1334"/>
                </a:lnTo>
                <a:lnTo>
                  <a:pt x="222" y="1336"/>
                </a:lnTo>
                <a:lnTo>
                  <a:pt x="222" y="1337"/>
                </a:lnTo>
                <a:lnTo>
                  <a:pt x="224" y="1337"/>
                </a:lnTo>
                <a:lnTo>
                  <a:pt x="224" y="1339"/>
                </a:lnTo>
                <a:lnTo>
                  <a:pt x="226" y="1339"/>
                </a:lnTo>
                <a:lnTo>
                  <a:pt x="226" y="1341"/>
                </a:lnTo>
                <a:lnTo>
                  <a:pt x="228" y="1341"/>
                </a:lnTo>
                <a:lnTo>
                  <a:pt x="230" y="1343"/>
                </a:lnTo>
                <a:lnTo>
                  <a:pt x="232" y="1345"/>
                </a:lnTo>
                <a:lnTo>
                  <a:pt x="234" y="1345"/>
                </a:lnTo>
                <a:lnTo>
                  <a:pt x="236" y="1347"/>
                </a:lnTo>
                <a:lnTo>
                  <a:pt x="236" y="1349"/>
                </a:lnTo>
                <a:lnTo>
                  <a:pt x="238" y="1351"/>
                </a:lnTo>
                <a:lnTo>
                  <a:pt x="242" y="1353"/>
                </a:lnTo>
                <a:lnTo>
                  <a:pt x="243" y="1355"/>
                </a:lnTo>
                <a:lnTo>
                  <a:pt x="245" y="1357"/>
                </a:lnTo>
                <a:lnTo>
                  <a:pt x="247" y="1359"/>
                </a:lnTo>
                <a:lnTo>
                  <a:pt x="251" y="1360"/>
                </a:lnTo>
                <a:lnTo>
                  <a:pt x="253" y="1362"/>
                </a:lnTo>
                <a:lnTo>
                  <a:pt x="257" y="1366"/>
                </a:lnTo>
                <a:lnTo>
                  <a:pt x="261" y="1368"/>
                </a:lnTo>
                <a:lnTo>
                  <a:pt x="265" y="1372"/>
                </a:lnTo>
                <a:lnTo>
                  <a:pt x="268" y="1376"/>
                </a:lnTo>
                <a:lnTo>
                  <a:pt x="272" y="1378"/>
                </a:lnTo>
                <a:lnTo>
                  <a:pt x="274" y="1380"/>
                </a:lnTo>
                <a:lnTo>
                  <a:pt x="278" y="1384"/>
                </a:lnTo>
                <a:lnTo>
                  <a:pt x="282" y="1384"/>
                </a:lnTo>
                <a:lnTo>
                  <a:pt x="286" y="1385"/>
                </a:lnTo>
                <a:lnTo>
                  <a:pt x="288" y="1387"/>
                </a:lnTo>
                <a:lnTo>
                  <a:pt x="291" y="1387"/>
                </a:lnTo>
                <a:lnTo>
                  <a:pt x="295" y="1389"/>
                </a:lnTo>
                <a:lnTo>
                  <a:pt x="297" y="1389"/>
                </a:lnTo>
                <a:lnTo>
                  <a:pt x="301" y="1389"/>
                </a:lnTo>
                <a:lnTo>
                  <a:pt x="303" y="1389"/>
                </a:lnTo>
                <a:lnTo>
                  <a:pt x="305" y="1389"/>
                </a:lnTo>
                <a:lnTo>
                  <a:pt x="309" y="1389"/>
                </a:lnTo>
                <a:lnTo>
                  <a:pt x="311" y="1389"/>
                </a:lnTo>
                <a:lnTo>
                  <a:pt x="313" y="1387"/>
                </a:lnTo>
                <a:lnTo>
                  <a:pt x="315" y="1387"/>
                </a:lnTo>
                <a:lnTo>
                  <a:pt x="316" y="1387"/>
                </a:lnTo>
                <a:lnTo>
                  <a:pt x="318" y="1385"/>
                </a:lnTo>
                <a:lnTo>
                  <a:pt x="320" y="1385"/>
                </a:lnTo>
                <a:lnTo>
                  <a:pt x="322" y="1384"/>
                </a:lnTo>
                <a:lnTo>
                  <a:pt x="324" y="1384"/>
                </a:lnTo>
                <a:lnTo>
                  <a:pt x="326" y="1382"/>
                </a:lnTo>
                <a:lnTo>
                  <a:pt x="328" y="1380"/>
                </a:lnTo>
                <a:lnTo>
                  <a:pt x="330" y="1378"/>
                </a:lnTo>
                <a:lnTo>
                  <a:pt x="332" y="1378"/>
                </a:lnTo>
                <a:lnTo>
                  <a:pt x="332" y="1376"/>
                </a:lnTo>
                <a:lnTo>
                  <a:pt x="393" y="1324"/>
                </a:lnTo>
                <a:lnTo>
                  <a:pt x="522" y="1393"/>
                </a:lnTo>
                <a:lnTo>
                  <a:pt x="522" y="1395"/>
                </a:lnTo>
                <a:lnTo>
                  <a:pt x="522" y="1397"/>
                </a:lnTo>
                <a:lnTo>
                  <a:pt x="522" y="1399"/>
                </a:lnTo>
                <a:lnTo>
                  <a:pt x="522" y="1401"/>
                </a:lnTo>
                <a:lnTo>
                  <a:pt x="522" y="1403"/>
                </a:lnTo>
                <a:lnTo>
                  <a:pt x="522" y="1405"/>
                </a:lnTo>
                <a:lnTo>
                  <a:pt x="520" y="1407"/>
                </a:lnTo>
                <a:lnTo>
                  <a:pt x="520" y="1410"/>
                </a:lnTo>
                <a:lnTo>
                  <a:pt x="520" y="1412"/>
                </a:lnTo>
                <a:lnTo>
                  <a:pt x="520" y="1416"/>
                </a:lnTo>
                <a:lnTo>
                  <a:pt x="520" y="1418"/>
                </a:lnTo>
                <a:lnTo>
                  <a:pt x="520" y="1422"/>
                </a:lnTo>
                <a:lnTo>
                  <a:pt x="518" y="1426"/>
                </a:lnTo>
                <a:lnTo>
                  <a:pt x="518" y="1430"/>
                </a:lnTo>
                <a:lnTo>
                  <a:pt x="518" y="1433"/>
                </a:lnTo>
                <a:lnTo>
                  <a:pt x="518" y="1437"/>
                </a:lnTo>
                <a:lnTo>
                  <a:pt x="518" y="1441"/>
                </a:lnTo>
                <a:lnTo>
                  <a:pt x="516" y="1445"/>
                </a:lnTo>
                <a:lnTo>
                  <a:pt x="516" y="1449"/>
                </a:lnTo>
                <a:lnTo>
                  <a:pt x="516" y="1453"/>
                </a:lnTo>
                <a:lnTo>
                  <a:pt x="516" y="1456"/>
                </a:lnTo>
                <a:lnTo>
                  <a:pt x="516" y="1460"/>
                </a:lnTo>
                <a:lnTo>
                  <a:pt x="514" y="1464"/>
                </a:lnTo>
                <a:lnTo>
                  <a:pt x="514" y="1466"/>
                </a:lnTo>
                <a:lnTo>
                  <a:pt x="514" y="1470"/>
                </a:lnTo>
                <a:lnTo>
                  <a:pt x="514" y="1474"/>
                </a:lnTo>
                <a:lnTo>
                  <a:pt x="514" y="1478"/>
                </a:lnTo>
                <a:lnTo>
                  <a:pt x="514" y="1481"/>
                </a:lnTo>
                <a:lnTo>
                  <a:pt x="514" y="1485"/>
                </a:lnTo>
                <a:lnTo>
                  <a:pt x="514" y="1487"/>
                </a:lnTo>
                <a:lnTo>
                  <a:pt x="514" y="1491"/>
                </a:lnTo>
                <a:lnTo>
                  <a:pt x="514" y="1493"/>
                </a:lnTo>
                <a:lnTo>
                  <a:pt x="514" y="1497"/>
                </a:lnTo>
                <a:lnTo>
                  <a:pt x="514" y="1499"/>
                </a:lnTo>
                <a:lnTo>
                  <a:pt x="516" y="1501"/>
                </a:lnTo>
                <a:lnTo>
                  <a:pt x="516" y="1504"/>
                </a:lnTo>
                <a:lnTo>
                  <a:pt x="518" y="1506"/>
                </a:lnTo>
                <a:lnTo>
                  <a:pt x="520" y="1508"/>
                </a:lnTo>
                <a:lnTo>
                  <a:pt x="520" y="1510"/>
                </a:lnTo>
                <a:lnTo>
                  <a:pt x="522" y="1512"/>
                </a:lnTo>
                <a:lnTo>
                  <a:pt x="524" y="1514"/>
                </a:lnTo>
                <a:lnTo>
                  <a:pt x="524" y="1516"/>
                </a:lnTo>
                <a:lnTo>
                  <a:pt x="526" y="1518"/>
                </a:lnTo>
                <a:lnTo>
                  <a:pt x="528" y="1520"/>
                </a:lnTo>
                <a:lnTo>
                  <a:pt x="530" y="1520"/>
                </a:lnTo>
                <a:lnTo>
                  <a:pt x="530" y="1522"/>
                </a:lnTo>
                <a:lnTo>
                  <a:pt x="531" y="1524"/>
                </a:lnTo>
                <a:lnTo>
                  <a:pt x="533" y="1524"/>
                </a:lnTo>
                <a:lnTo>
                  <a:pt x="535" y="1526"/>
                </a:lnTo>
                <a:lnTo>
                  <a:pt x="537" y="1527"/>
                </a:lnTo>
                <a:lnTo>
                  <a:pt x="539" y="1527"/>
                </a:lnTo>
                <a:lnTo>
                  <a:pt x="541" y="1529"/>
                </a:lnTo>
                <a:lnTo>
                  <a:pt x="543" y="1529"/>
                </a:lnTo>
                <a:lnTo>
                  <a:pt x="545" y="1529"/>
                </a:lnTo>
                <a:lnTo>
                  <a:pt x="545" y="1531"/>
                </a:lnTo>
                <a:lnTo>
                  <a:pt x="547" y="1531"/>
                </a:lnTo>
                <a:lnTo>
                  <a:pt x="549" y="1531"/>
                </a:lnTo>
                <a:lnTo>
                  <a:pt x="551" y="1531"/>
                </a:lnTo>
                <a:lnTo>
                  <a:pt x="553" y="1533"/>
                </a:lnTo>
                <a:lnTo>
                  <a:pt x="554" y="1533"/>
                </a:lnTo>
                <a:lnTo>
                  <a:pt x="556" y="1533"/>
                </a:lnTo>
                <a:lnTo>
                  <a:pt x="558" y="1533"/>
                </a:lnTo>
                <a:lnTo>
                  <a:pt x="560" y="1533"/>
                </a:lnTo>
                <a:lnTo>
                  <a:pt x="562" y="1535"/>
                </a:lnTo>
                <a:lnTo>
                  <a:pt x="564" y="1535"/>
                </a:lnTo>
                <a:lnTo>
                  <a:pt x="566" y="1535"/>
                </a:lnTo>
                <a:lnTo>
                  <a:pt x="570" y="1537"/>
                </a:lnTo>
                <a:lnTo>
                  <a:pt x="572" y="1537"/>
                </a:lnTo>
                <a:lnTo>
                  <a:pt x="576" y="1537"/>
                </a:lnTo>
                <a:lnTo>
                  <a:pt x="579" y="1539"/>
                </a:lnTo>
                <a:lnTo>
                  <a:pt x="583" y="1539"/>
                </a:lnTo>
                <a:lnTo>
                  <a:pt x="587" y="1541"/>
                </a:lnTo>
                <a:lnTo>
                  <a:pt x="591" y="1541"/>
                </a:lnTo>
                <a:lnTo>
                  <a:pt x="597" y="1543"/>
                </a:lnTo>
                <a:lnTo>
                  <a:pt x="601" y="1543"/>
                </a:lnTo>
                <a:lnTo>
                  <a:pt x="604" y="1545"/>
                </a:lnTo>
                <a:lnTo>
                  <a:pt x="610" y="1545"/>
                </a:lnTo>
                <a:lnTo>
                  <a:pt x="614" y="1545"/>
                </a:lnTo>
                <a:lnTo>
                  <a:pt x="618" y="1545"/>
                </a:lnTo>
                <a:lnTo>
                  <a:pt x="622" y="1545"/>
                </a:lnTo>
                <a:lnTo>
                  <a:pt x="624" y="1545"/>
                </a:lnTo>
                <a:lnTo>
                  <a:pt x="627" y="1545"/>
                </a:lnTo>
                <a:lnTo>
                  <a:pt x="631" y="1543"/>
                </a:lnTo>
                <a:lnTo>
                  <a:pt x="633" y="1543"/>
                </a:lnTo>
                <a:lnTo>
                  <a:pt x="637" y="1541"/>
                </a:lnTo>
                <a:lnTo>
                  <a:pt x="639" y="1539"/>
                </a:lnTo>
                <a:lnTo>
                  <a:pt x="641" y="1539"/>
                </a:lnTo>
                <a:lnTo>
                  <a:pt x="643" y="1537"/>
                </a:lnTo>
                <a:lnTo>
                  <a:pt x="645" y="1535"/>
                </a:lnTo>
                <a:lnTo>
                  <a:pt x="647" y="1533"/>
                </a:lnTo>
                <a:lnTo>
                  <a:pt x="649" y="1533"/>
                </a:lnTo>
                <a:lnTo>
                  <a:pt x="650" y="1531"/>
                </a:lnTo>
                <a:lnTo>
                  <a:pt x="650" y="1529"/>
                </a:lnTo>
                <a:lnTo>
                  <a:pt x="652" y="1527"/>
                </a:lnTo>
                <a:lnTo>
                  <a:pt x="654" y="1526"/>
                </a:lnTo>
                <a:lnTo>
                  <a:pt x="654" y="1524"/>
                </a:lnTo>
                <a:lnTo>
                  <a:pt x="656" y="1524"/>
                </a:lnTo>
                <a:lnTo>
                  <a:pt x="656" y="1522"/>
                </a:lnTo>
                <a:lnTo>
                  <a:pt x="656" y="1520"/>
                </a:lnTo>
                <a:lnTo>
                  <a:pt x="658" y="1520"/>
                </a:lnTo>
                <a:lnTo>
                  <a:pt x="658" y="1518"/>
                </a:lnTo>
                <a:lnTo>
                  <a:pt x="658" y="1516"/>
                </a:lnTo>
                <a:lnTo>
                  <a:pt x="691" y="1441"/>
                </a:lnTo>
                <a:lnTo>
                  <a:pt x="837" y="1443"/>
                </a:lnTo>
                <a:lnTo>
                  <a:pt x="837" y="1445"/>
                </a:lnTo>
                <a:lnTo>
                  <a:pt x="839" y="1447"/>
                </a:lnTo>
                <a:lnTo>
                  <a:pt x="839" y="1449"/>
                </a:lnTo>
                <a:lnTo>
                  <a:pt x="841" y="1451"/>
                </a:lnTo>
                <a:lnTo>
                  <a:pt x="841" y="1453"/>
                </a:lnTo>
                <a:lnTo>
                  <a:pt x="842" y="1456"/>
                </a:lnTo>
                <a:lnTo>
                  <a:pt x="842" y="1458"/>
                </a:lnTo>
                <a:lnTo>
                  <a:pt x="844" y="1460"/>
                </a:lnTo>
                <a:lnTo>
                  <a:pt x="844" y="1464"/>
                </a:lnTo>
                <a:lnTo>
                  <a:pt x="846" y="1466"/>
                </a:lnTo>
                <a:lnTo>
                  <a:pt x="846" y="1470"/>
                </a:lnTo>
                <a:lnTo>
                  <a:pt x="848" y="1472"/>
                </a:lnTo>
                <a:lnTo>
                  <a:pt x="850" y="1476"/>
                </a:lnTo>
                <a:lnTo>
                  <a:pt x="850" y="1479"/>
                </a:lnTo>
                <a:lnTo>
                  <a:pt x="852" y="1483"/>
                </a:lnTo>
                <a:lnTo>
                  <a:pt x="854" y="1485"/>
                </a:lnTo>
                <a:lnTo>
                  <a:pt x="856" y="1489"/>
                </a:lnTo>
                <a:lnTo>
                  <a:pt x="856" y="1493"/>
                </a:lnTo>
                <a:lnTo>
                  <a:pt x="858" y="1497"/>
                </a:lnTo>
                <a:lnTo>
                  <a:pt x="860" y="1501"/>
                </a:lnTo>
                <a:lnTo>
                  <a:pt x="862" y="1503"/>
                </a:lnTo>
                <a:lnTo>
                  <a:pt x="862" y="1506"/>
                </a:lnTo>
                <a:lnTo>
                  <a:pt x="864" y="1510"/>
                </a:lnTo>
                <a:lnTo>
                  <a:pt x="865" y="1514"/>
                </a:lnTo>
                <a:lnTo>
                  <a:pt x="867" y="1516"/>
                </a:lnTo>
                <a:lnTo>
                  <a:pt x="867" y="1520"/>
                </a:lnTo>
                <a:lnTo>
                  <a:pt x="869" y="1524"/>
                </a:lnTo>
                <a:lnTo>
                  <a:pt x="871" y="1526"/>
                </a:lnTo>
                <a:lnTo>
                  <a:pt x="873" y="1529"/>
                </a:lnTo>
                <a:lnTo>
                  <a:pt x="873" y="1531"/>
                </a:lnTo>
                <a:lnTo>
                  <a:pt x="875" y="1533"/>
                </a:lnTo>
                <a:lnTo>
                  <a:pt x="877" y="1537"/>
                </a:lnTo>
                <a:lnTo>
                  <a:pt x="879" y="1539"/>
                </a:lnTo>
                <a:lnTo>
                  <a:pt x="881" y="1541"/>
                </a:lnTo>
                <a:lnTo>
                  <a:pt x="883" y="1543"/>
                </a:lnTo>
                <a:lnTo>
                  <a:pt x="885" y="1545"/>
                </a:lnTo>
                <a:lnTo>
                  <a:pt x="887" y="1545"/>
                </a:lnTo>
                <a:lnTo>
                  <a:pt x="889" y="1547"/>
                </a:lnTo>
                <a:lnTo>
                  <a:pt x="890" y="1549"/>
                </a:lnTo>
                <a:lnTo>
                  <a:pt x="892" y="1549"/>
                </a:lnTo>
                <a:lnTo>
                  <a:pt x="894" y="1550"/>
                </a:lnTo>
                <a:lnTo>
                  <a:pt x="896" y="1550"/>
                </a:lnTo>
                <a:lnTo>
                  <a:pt x="898" y="1550"/>
                </a:lnTo>
                <a:lnTo>
                  <a:pt x="900" y="1552"/>
                </a:lnTo>
                <a:lnTo>
                  <a:pt x="902" y="1552"/>
                </a:lnTo>
                <a:lnTo>
                  <a:pt x="904" y="1552"/>
                </a:lnTo>
                <a:lnTo>
                  <a:pt x="906" y="1552"/>
                </a:lnTo>
                <a:lnTo>
                  <a:pt x="908" y="1552"/>
                </a:lnTo>
                <a:lnTo>
                  <a:pt x="910" y="1552"/>
                </a:lnTo>
                <a:lnTo>
                  <a:pt x="912" y="1552"/>
                </a:lnTo>
                <a:lnTo>
                  <a:pt x="913" y="1554"/>
                </a:lnTo>
                <a:lnTo>
                  <a:pt x="915" y="1552"/>
                </a:lnTo>
                <a:lnTo>
                  <a:pt x="917" y="1552"/>
                </a:lnTo>
                <a:lnTo>
                  <a:pt x="919" y="1552"/>
                </a:lnTo>
                <a:lnTo>
                  <a:pt x="921" y="1552"/>
                </a:lnTo>
                <a:lnTo>
                  <a:pt x="923" y="1552"/>
                </a:lnTo>
                <a:lnTo>
                  <a:pt x="925" y="1552"/>
                </a:lnTo>
                <a:lnTo>
                  <a:pt x="927" y="1550"/>
                </a:lnTo>
                <a:lnTo>
                  <a:pt x="929" y="1550"/>
                </a:lnTo>
                <a:lnTo>
                  <a:pt x="931" y="1550"/>
                </a:lnTo>
                <a:lnTo>
                  <a:pt x="935" y="1550"/>
                </a:lnTo>
                <a:lnTo>
                  <a:pt x="936" y="1549"/>
                </a:lnTo>
                <a:lnTo>
                  <a:pt x="938" y="1549"/>
                </a:lnTo>
                <a:lnTo>
                  <a:pt x="940" y="1549"/>
                </a:lnTo>
                <a:lnTo>
                  <a:pt x="944" y="1547"/>
                </a:lnTo>
                <a:lnTo>
                  <a:pt x="946" y="1547"/>
                </a:lnTo>
                <a:lnTo>
                  <a:pt x="950" y="1547"/>
                </a:lnTo>
                <a:lnTo>
                  <a:pt x="954" y="1545"/>
                </a:lnTo>
                <a:lnTo>
                  <a:pt x="958" y="1545"/>
                </a:lnTo>
                <a:lnTo>
                  <a:pt x="961" y="1543"/>
                </a:lnTo>
                <a:lnTo>
                  <a:pt x="965" y="1543"/>
                </a:lnTo>
                <a:lnTo>
                  <a:pt x="971" y="1541"/>
                </a:lnTo>
                <a:lnTo>
                  <a:pt x="975" y="1539"/>
                </a:lnTo>
                <a:lnTo>
                  <a:pt x="981" y="1539"/>
                </a:lnTo>
                <a:lnTo>
                  <a:pt x="984" y="1537"/>
                </a:lnTo>
                <a:lnTo>
                  <a:pt x="988" y="1535"/>
                </a:lnTo>
                <a:lnTo>
                  <a:pt x="990" y="1533"/>
                </a:lnTo>
                <a:lnTo>
                  <a:pt x="994" y="1531"/>
                </a:lnTo>
                <a:lnTo>
                  <a:pt x="998" y="1529"/>
                </a:lnTo>
                <a:lnTo>
                  <a:pt x="1000" y="1527"/>
                </a:lnTo>
                <a:lnTo>
                  <a:pt x="1002" y="1526"/>
                </a:lnTo>
                <a:lnTo>
                  <a:pt x="1004" y="1522"/>
                </a:lnTo>
                <a:lnTo>
                  <a:pt x="1006" y="1520"/>
                </a:lnTo>
                <a:lnTo>
                  <a:pt x="1008" y="1518"/>
                </a:lnTo>
                <a:lnTo>
                  <a:pt x="1009" y="1516"/>
                </a:lnTo>
                <a:lnTo>
                  <a:pt x="1009" y="1514"/>
                </a:lnTo>
                <a:lnTo>
                  <a:pt x="1011" y="1512"/>
                </a:lnTo>
                <a:lnTo>
                  <a:pt x="1011" y="1508"/>
                </a:lnTo>
                <a:lnTo>
                  <a:pt x="1011" y="1506"/>
                </a:lnTo>
                <a:lnTo>
                  <a:pt x="1013" y="1504"/>
                </a:lnTo>
                <a:lnTo>
                  <a:pt x="1013" y="1503"/>
                </a:lnTo>
                <a:lnTo>
                  <a:pt x="1013" y="1501"/>
                </a:lnTo>
                <a:lnTo>
                  <a:pt x="1013" y="1499"/>
                </a:lnTo>
                <a:lnTo>
                  <a:pt x="1013" y="1497"/>
                </a:lnTo>
                <a:lnTo>
                  <a:pt x="1013" y="1495"/>
                </a:lnTo>
                <a:lnTo>
                  <a:pt x="1013" y="1493"/>
                </a:lnTo>
                <a:lnTo>
                  <a:pt x="1013" y="1491"/>
                </a:lnTo>
                <a:lnTo>
                  <a:pt x="1013" y="1489"/>
                </a:lnTo>
                <a:lnTo>
                  <a:pt x="1013" y="1487"/>
                </a:lnTo>
                <a:lnTo>
                  <a:pt x="1006" y="1407"/>
                </a:lnTo>
                <a:lnTo>
                  <a:pt x="1136" y="1341"/>
                </a:lnTo>
                <a:lnTo>
                  <a:pt x="1138" y="1341"/>
                </a:lnTo>
                <a:lnTo>
                  <a:pt x="1138" y="1343"/>
                </a:lnTo>
                <a:lnTo>
                  <a:pt x="1140" y="1343"/>
                </a:lnTo>
                <a:lnTo>
                  <a:pt x="1142" y="1345"/>
                </a:lnTo>
                <a:lnTo>
                  <a:pt x="1142" y="1347"/>
                </a:lnTo>
                <a:lnTo>
                  <a:pt x="1144" y="1349"/>
                </a:lnTo>
                <a:lnTo>
                  <a:pt x="1146" y="1349"/>
                </a:lnTo>
                <a:lnTo>
                  <a:pt x="1148" y="1351"/>
                </a:lnTo>
                <a:lnTo>
                  <a:pt x="1152" y="1353"/>
                </a:lnTo>
                <a:lnTo>
                  <a:pt x="1153" y="1355"/>
                </a:lnTo>
                <a:lnTo>
                  <a:pt x="1155" y="1359"/>
                </a:lnTo>
                <a:lnTo>
                  <a:pt x="1157" y="1360"/>
                </a:lnTo>
                <a:lnTo>
                  <a:pt x="1161" y="1362"/>
                </a:lnTo>
                <a:lnTo>
                  <a:pt x="1163" y="1364"/>
                </a:lnTo>
                <a:lnTo>
                  <a:pt x="1167" y="1366"/>
                </a:lnTo>
                <a:lnTo>
                  <a:pt x="1169" y="1370"/>
                </a:lnTo>
                <a:lnTo>
                  <a:pt x="1173" y="1372"/>
                </a:lnTo>
                <a:lnTo>
                  <a:pt x="1175" y="1374"/>
                </a:lnTo>
                <a:lnTo>
                  <a:pt x="1178" y="1376"/>
                </a:lnTo>
                <a:lnTo>
                  <a:pt x="1180" y="1380"/>
                </a:lnTo>
                <a:lnTo>
                  <a:pt x="1184" y="1382"/>
                </a:lnTo>
                <a:lnTo>
                  <a:pt x="1186" y="1384"/>
                </a:lnTo>
                <a:lnTo>
                  <a:pt x="1190" y="1387"/>
                </a:lnTo>
                <a:lnTo>
                  <a:pt x="1192" y="1389"/>
                </a:lnTo>
                <a:lnTo>
                  <a:pt x="1196" y="1391"/>
                </a:lnTo>
                <a:lnTo>
                  <a:pt x="1198" y="1393"/>
                </a:lnTo>
                <a:lnTo>
                  <a:pt x="1201" y="1397"/>
                </a:lnTo>
                <a:lnTo>
                  <a:pt x="1203" y="1399"/>
                </a:lnTo>
                <a:lnTo>
                  <a:pt x="1205" y="1401"/>
                </a:lnTo>
                <a:lnTo>
                  <a:pt x="1209" y="1403"/>
                </a:lnTo>
                <a:lnTo>
                  <a:pt x="1211" y="1405"/>
                </a:lnTo>
                <a:lnTo>
                  <a:pt x="1213" y="1405"/>
                </a:lnTo>
                <a:lnTo>
                  <a:pt x="1217" y="1407"/>
                </a:lnTo>
                <a:lnTo>
                  <a:pt x="1219" y="1408"/>
                </a:lnTo>
                <a:lnTo>
                  <a:pt x="1221" y="1408"/>
                </a:lnTo>
                <a:lnTo>
                  <a:pt x="1224" y="1408"/>
                </a:lnTo>
                <a:lnTo>
                  <a:pt x="1226" y="1410"/>
                </a:lnTo>
                <a:lnTo>
                  <a:pt x="1228" y="1410"/>
                </a:lnTo>
                <a:lnTo>
                  <a:pt x="1230" y="1410"/>
                </a:lnTo>
                <a:lnTo>
                  <a:pt x="1232" y="1410"/>
                </a:lnTo>
                <a:lnTo>
                  <a:pt x="1236" y="1410"/>
                </a:lnTo>
                <a:lnTo>
                  <a:pt x="1238" y="1410"/>
                </a:lnTo>
                <a:lnTo>
                  <a:pt x="1240" y="1410"/>
                </a:lnTo>
                <a:lnTo>
                  <a:pt x="1242" y="1410"/>
                </a:lnTo>
                <a:lnTo>
                  <a:pt x="1244" y="1408"/>
                </a:lnTo>
                <a:lnTo>
                  <a:pt x="1246" y="1408"/>
                </a:lnTo>
                <a:lnTo>
                  <a:pt x="1247" y="1408"/>
                </a:lnTo>
                <a:lnTo>
                  <a:pt x="1249" y="1408"/>
                </a:lnTo>
                <a:lnTo>
                  <a:pt x="1251" y="1407"/>
                </a:lnTo>
                <a:lnTo>
                  <a:pt x="1253" y="1407"/>
                </a:lnTo>
                <a:lnTo>
                  <a:pt x="1255" y="1405"/>
                </a:lnTo>
                <a:lnTo>
                  <a:pt x="1257" y="1405"/>
                </a:lnTo>
                <a:lnTo>
                  <a:pt x="1259" y="1405"/>
                </a:lnTo>
                <a:lnTo>
                  <a:pt x="1259" y="1403"/>
                </a:lnTo>
                <a:lnTo>
                  <a:pt x="1261" y="1403"/>
                </a:lnTo>
                <a:lnTo>
                  <a:pt x="1261" y="1401"/>
                </a:lnTo>
                <a:lnTo>
                  <a:pt x="1263" y="1401"/>
                </a:lnTo>
                <a:lnTo>
                  <a:pt x="1265" y="1399"/>
                </a:lnTo>
                <a:lnTo>
                  <a:pt x="1267" y="1397"/>
                </a:lnTo>
                <a:lnTo>
                  <a:pt x="1269" y="1395"/>
                </a:lnTo>
                <a:lnTo>
                  <a:pt x="1271" y="1395"/>
                </a:lnTo>
                <a:lnTo>
                  <a:pt x="1271" y="1393"/>
                </a:lnTo>
                <a:lnTo>
                  <a:pt x="1272" y="1391"/>
                </a:lnTo>
                <a:lnTo>
                  <a:pt x="1274" y="1391"/>
                </a:lnTo>
                <a:lnTo>
                  <a:pt x="1276" y="1389"/>
                </a:lnTo>
                <a:lnTo>
                  <a:pt x="1278" y="1387"/>
                </a:lnTo>
                <a:lnTo>
                  <a:pt x="1280" y="1385"/>
                </a:lnTo>
                <a:lnTo>
                  <a:pt x="1282" y="1384"/>
                </a:lnTo>
                <a:lnTo>
                  <a:pt x="1286" y="1382"/>
                </a:lnTo>
                <a:lnTo>
                  <a:pt x="1288" y="1378"/>
                </a:lnTo>
                <a:lnTo>
                  <a:pt x="1292" y="1376"/>
                </a:lnTo>
                <a:lnTo>
                  <a:pt x="1294" y="1372"/>
                </a:lnTo>
                <a:lnTo>
                  <a:pt x="1297" y="1370"/>
                </a:lnTo>
                <a:lnTo>
                  <a:pt x="1301" y="1366"/>
                </a:lnTo>
                <a:lnTo>
                  <a:pt x="1305" y="1362"/>
                </a:lnTo>
                <a:lnTo>
                  <a:pt x="1309" y="1360"/>
                </a:lnTo>
                <a:lnTo>
                  <a:pt x="1311" y="1357"/>
                </a:lnTo>
                <a:lnTo>
                  <a:pt x="1313" y="1353"/>
                </a:lnTo>
                <a:lnTo>
                  <a:pt x="1317" y="1351"/>
                </a:lnTo>
                <a:lnTo>
                  <a:pt x="1319" y="1347"/>
                </a:lnTo>
                <a:lnTo>
                  <a:pt x="1319" y="1343"/>
                </a:lnTo>
                <a:lnTo>
                  <a:pt x="1320" y="1341"/>
                </a:lnTo>
                <a:lnTo>
                  <a:pt x="1322" y="1337"/>
                </a:lnTo>
                <a:lnTo>
                  <a:pt x="1322" y="1336"/>
                </a:lnTo>
                <a:lnTo>
                  <a:pt x="1322" y="1332"/>
                </a:lnTo>
                <a:lnTo>
                  <a:pt x="1324" y="1330"/>
                </a:lnTo>
                <a:lnTo>
                  <a:pt x="1324" y="1328"/>
                </a:lnTo>
                <a:lnTo>
                  <a:pt x="1324" y="1324"/>
                </a:lnTo>
                <a:lnTo>
                  <a:pt x="1324" y="1322"/>
                </a:lnTo>
                <a:lnTo>
                  <a:pt x="1322" y="1320"/>
                </a:lnTo>
                <a:lnTo>
                  <a:pt x="1322" y="1318"/>
                </a:lnTo>
                <a:lnTo>
                  <a:pt x="1322" y="1316"/>
                </a:lnTo>
                <a:lnTo>
                  <a:pt x="1322" y="1312"/>
                </a:lnTo>
                <a:lnTo>
                  <a:pt x="1320" y="1312"/>
                </a:lnTo>
                <a:lnTo>
                  <a:pt x="1320" y="1311"/>
                </a:lnTo>
                <a:lnTo>
                  <a:pt x="1320" y="1309"/>
                </a:lnTo>
                <a:lnTo>
                  <a:pt x="1319" y="1307"/>
                </a:lnTo>
                <a:lnTo>
                  <a:pt x="1319" y="1305"/>
                </a:lnTo>
                <a:lnTo>
                  <a:pt x="1317" y="1303"/>
                </a:lnTo>
                <a:lnTo>
                  <a:pt x="1317" y="1301"/>
                </a:lnTo>
                <a:lnTo>
                  <a:pt x="1315" y="1301"/>
                </a:lnTo>
                <a:lnTo>
                  <a:pt x="1271" y="1230"/>
                </a:lnTo>
                <a:lnTo>
                  <a:pt x="1353" y="1111"/>
                </a:lnTo>
                <a:lnTo>
                  <a:pt x="1355" y="1111"/>
                </a:lnTo>
                <a:lnTo>
                  <a:pt x="1357" y="1111"/>
                </a:lnTo>
                <a:lnTo>
                  <a:pt x="1359" y="1113"/>
                </a:lnTo>
                <a:lnTo>
                  <a:pt x="1361" y="1113"/>
                </a:lnTo>
                <a:lnTo>
                  <a:pt x="1363" y="1113"/>
                </a:lnTo>
                <a:lnTo>
                  <a:pt x="1365" y="1113"/>
                </a:lnTo>
                <a:lnTo>
                  <a:pt x="1368" y="1115"/>
                </a:lnTo>
                <a:lnTo>
                  <a:pt x="1370" y="1115"/>
                </a:lnTo>
                <a:lnTo>
                  <a:pt x="1374" y="1117"/>
                </a:lnTo>
                <a:lnTo>
                  <a:pt x="1376" y="1117"/>
                </a:lnTo>
                <a:lnTo>
                  <a:pt x="1380" y="1117"/>
                </a:lnTo>
                <a:lnTo>
                  <a:pt x="1382" y="1119"/>
                </a:lnTo>
                <a:lnTo>
                  <a:pt x="1386" y="1119"/>
                </a:lnTo>
                <a:lnTo>
                  <a:pt x="1390" y="1121"/>
                </a:lnTo>
                <a:lnTo>
                  <a:pt x="1393" y="1121"/>
                </a:lnTo>
                <a:lnTo>
                  <a:pt x="1397" y="1122"/>
                </a:lnTo>
                <a:lnTo>
                  <a:pt x="1399" y="1122"/>
                </a:lnTo>
                <a:lnTo>
                  <a:pt x="1403" y="1122"/>
                </a:lnTo>
                <a:lnTo>
                  <a:pt x="1407" y="1124"/>
                </a:lnTo>
                <a:lnTo>
                  <a:pt x="1411" y="1124"/>
                </a:lnTo>
                <a:lnTo>
                  <a:pt x="1415" y="1126"/>
                </a:lnTo>
                <a:lnTo>
                  <a:pt x="1418" y="1126"/>
                </a:lnTo>
                <a:lnTo>
                  <a:pt x="1422" y="1128"/>
                </a:lnTo>
                <a:lnTo>
                  <a:pt x="1426" y="1128"/>
                </a:lnTo>
                <a:lnTo>
                  <a:pt x="1430" y="1128"/>
                </a:lnTo>
                <a:lnTo>
                  <a:pt x="1434" y="1130"/>
                </a:lnTo>
                <a:lnTo>
                  <a:pt x="1438" y="1130"/>
                </a:lnTo>
                <a:lnTo>
                  <a:pt x="1439" y="1130"/>
                </a:lnTo>
                <a:lnTo>
                  <a:pt x="1443" y="1132"/>
                </a:lnTo>
                <a:lnTo>
                  <a:pt x="1447" y="1132"/>
                </a:lnTo>
                <a:lnTo>
                  <a:pt x="1449" y="1132"/>
                </a:lnTo>
                <a:lnTo>
                  <a:pt x="1453" y="1132"/>
                </a:lnTo>
                <a:lnTo>
                  <a:pt x="1455" y="1132"/>
                </a:lnTo>
                <a:lnTo>
                  <a:pt x="1459" y="1132"/>
                </a:lnTo>
                <a:lnTo>
                  <a:pt x="1461" y="1132"/>
                </a:lnTo>
                <a:lnTo>
                  <a:pt x="1462" y="1130"/>
                </a:lnTo>
                <a:lnTo>
                  <a:pt x="1466" y="1130"/>
                </a:lnTo>
                <a:lnTo>
                  <a:pt x="1468" y="1130"/>
                </a:lnTo>
                <a:lnTo>
                  <a:pt x="1470" y="1128"/>
                </a:lnTo>
                <a:lnTo>
                  <a:pt x="1472" y="1128"/>
                </a:lnTo>
                <a:lnTo>
                  <a:pt x="1474" y="1126"/>
                </a:lnTo>
                <a:lnTo>
                  <a:pt x="1476" y="1124"/>
                </a:lnTo>
                <a:lnTo>
                  <a:pt x="1478" y="1124"/>
                </a:lnTo>
                <a:lnTo>
                  <a:pt x="1480" y="1122"/>
                </a:lnTo>
                <a:lnTo>
                  <a:pt x="1482" y="1121"/>
                </a:lnTo>
                <a:lnTo>
                  <a:pt x="1484" y="1121"/>
                </a:lnTo>
                <a:lnTo>
                  <a:pt x="1486" y="1119"/>
                </a:lnTo>
                <a:lnTo>
                  <a:pt x="1486" y="1117"/>
                </a:lnTo>
                <a:lnTo>
                  <a:pt x="1487" y="1117"/>
                </a:lnTo>
                <a:lnTo>
                  <a:pt x="1489" y="1115"/>
                </a:lnTo>
                <a:lnTo>
                  <a:pt x="1489" y="1113"/>
                </a:lnTo>
                <a:lnTo>
                  <a:pt x="1491" y="1113"/>
                </a:lnTo>
                <a:lnTo>
                  <a:pt x="1491" y="1111"/>
                </a:lnTo>
                <a:lnTo>
                  <a:pt x="1491" y="1109"/>
                </a:lnTo>
                <a:lnTo>
                  <a:pt x="1493" y="1109"/>
                </a:lnTo>
                <a:lnTo>
                  <a:pt x="1493" y="1107"/>
                </a:lnTo>
                <a:lnTo>
                  <a:pt x="1495" y="1107"/>
                </a:lnTo>
                <a:lnTo>
                  <a:pt x="1495" y="1105"/>
                </a:lnTo>
                <a:lnTo>
                  <a:pt x="1495" y="1103"/>
                </a:lnTo>
                <a:lnTo>
                  <a:pt x="1495" y="1101"/>
                </a:lnTo>
                <a:lnTo>
                  <a:pt x="1497" y="1101"/>
                </a:lnTo>
                <a:lnTo>
                  <a:pt x="1497" y="1099"/>
                </a:lnTo>
                <a:lnTo>
                  <a:pt x="1497" y="1098"/>
                </a:lnTo>
                <a:lnTo>
                  <a:pt x="1499" y="1096"/>
                </a:lnTo>
                <a:lnTo>
                  <a:pt x="1499" y="1094"/>
                </a:lnTo>
                <a:lnTo>
                  <a:pt x="1499" y="1092"/>
                </a:lnTo>
                <a:lnTo>
                  <a:pt x="1501" y="1090"/>
                </a:lnTo>
                <a:lnTo>
                  <a:pt x="1501" y="1088"/>
                </a:lnTo>
                <a:lnTo>
                  <a:pt x="1503" y="1086"/>
                </a:lnTo>
                <a:lnTo>
                  <a:pt x="1503" y="1082"/>
                </a:lnTo>
                <a:lnTo>
                  <a:pt x="1505" y="1080"/>
                </a:lnTo>
                <a:lnTo>
                  <a:pt x="1505" y="1076"/>
                </a:lnTo>
                <a:lnTo>
                  <a:pt x="1507" y="1073"/>
                </a:lnTo>
                <a:lnTo>
                  <a:pt x="1509" y="1069"/>
                </a:lnTo>
                <a:lnTo>
                  <a:pt x="1509" y="1065"/>
                </a:lnTo>
                <a:lnTo>
                  <a:pt x="1510" y="1061"/>
                </a:lnTo>
                <a:lnTo>
                  <a:pt x="1512" y="1057"/>
                </a:lnTo>
                <a:lnTo>
                  <a:pt x="1514" y="1051"/>
                </a:lnTo>
                <a:lnTo>
                  <a:pt x="1516" y="1048"/>
                </a:lnTo>
                <a:lnTo>
                  <a:pt x="1516" y="1044"/>
                </a:lnTo>
                <a:lnTo>
                  <a:pt x="1516" y="1040"/>
                </a:lnTo>
                <a:lnTo>
                  <a:pt x="1518" y="1036"/>
                </a:lnTo>
                <a:lnTo>
                  <a:pt x="1518" y="1032"/>
                </a:lnTo>
                <a:lnTo>
                  <a:pt x="1518" y="1028"/>
                </a:lnTo>
                <a:lnTo>
                  <a:pt x="1518" y="1025"/>
                </a:lnTo>
                <a:lnTo>
                  <a:pt x="1516" y="1023"/>
                </a:lnTo>
                <a:lnTo>
                  <a:pt x="1516" y="1019"/>
                </a:lnTo>
                <a:lnTo>
                  <a:pt x="1516" y="1017"/>
                </a:lnTo>
                <a:lnTo>
                  <a:pt x="1514" y="1013"/>
                </a:lnTo>
                <a:lnTo>
                  <a:pt x="1514" y="1011"/>
                </a:lnTo>
                <a:lnTo>
                  <a:pt x="1512" y="1009"/>
                </a:lnTo>
                <a:lnTo>
                  <a:pt x="1510" y="1007"/>
                </a:lnTo>
                <a:lnTo>
                  <a:pt x="1510" y="1005"/>
                </a:lnTo>
                <a:lnTo>
                  <a:pt x="1509" y="1003"/>
                </a:lnTo>
                <a:lnTo>
                  <a:pt x="1507" y="1002"/>
                </a:lnTo>
                <a:lnTo>
                  <a:pt x="1505" y="1000"/>
                </a:lnTo>
                <a:lnTo>
                  <a:pt x="1505" y="998"/>
                </a:lnTo>
                <a:lnTo>
                  <a:pt x="1503" y="998"/>
                </a:lnTo>
                <a:lnTo>
                  <a:pt x="1501" y="996"/>
                </a:lnTo>
                <a:lnTo>
                  <a:pt x="1499" y="996"/>
                </a:lnTo>
                <a:lnTo>
                  <a:pt x="1499" y="994"/>
                </a:lnTo>
                <a:lnTo>
                  <a:pt x="1497" y="994"/>
                </a:lnTo>
                <a:lnTo>
                  <a:pt x="1497" y="992"/>
                </a:lnTo>
                <a:lnTo>
                  <a:pt x="1495" y="992"/>
                </a:lnTo>
                <a:lnTo>
                  <a:pt x="1493" y="992"/>
                </a:lnTo>
                <a:lnTo>
                  <a:pt x="1493" y="990"/>
                </a:lnTo>
                <a:lnTo>
                  <a:pt x="1422" y="950"/>
                </a:lnTo>
                <a:lnTo>
                  <a:pt x="1439" y="806"/>
                </a:lnTo>
                <a:lnTo>
                  <a:pt x="1441" y="806"/>
                </a:lnTo>
                <a:lnTo>
                  <a:pt x="1443" y="806"/>
                </a:lnTo>
                <a:lnTo>
                  <a:pt x="1443" y="804"/>
                </a:lnTo>
                <a:lnTo>
                  <a:pt x="1445" y="804"/>
                </a:lnTo>
                <a:lnTo>
                  <a:pt x="1447" y="804"/>
                </a:lnTo>
                <a:lnTo>
                  <a:pt x="1449" y="804"/>
                </a:lnTo>
                <a:lnTo>
                  <a:pt x="1451" y="804"/>
                </a:lnTo>
                <a:lnTo>
                  <a:pt x="1455" y="802"/>
                </a:lnTo>
                <a:lnTo>
                  <a:pt x="1457" y="802"/>
                </a:lnTo>
                <a:lnTo>
                  <a:pt x="1461" y="802"/>
                </a:lnTo>
                <a:lnTo>
                  <a:pt x="1462" y="800"/>
                </a:lnTo>
                <a:lnTo>
                  <a:pt x="1466" y="800"/>
                </a:lnTo>
                <a:lnTo>
                  <a:pt x="1468" y="800"/>
                </a:lnTo>
                <a:lnTo>
                  <a:pt x="1472" y="798"/>
                </a:lnTo>
                <a:lnTo>
                  <a:pt x="1476" y="798"/>
                </a:lnTo>
                <a:lnTo>
                  <a:pt x="1480" y="796"/>
                </a:lnTo>
                <a:lnTo>
                  <a:pt x="1484" y="796"/>
                </a:lnTo>
                <a:lnTo>
                  <a:pt x="1487" y="794"/>
                </a:lnTo>
                <a:lnTo>
                  <a:pt x="1491" y="794"/>
                </a:lnTo>
                <a:lnTo>
                  <a:pt x="1493" y="792"/>
                </a:lnTo>
                <a:lnTo>
                  <a:pt x="1497" y="792"/>
                </a:lnTo>
                <a:lnTo>
                  <a:pt x="1501" y="790"/>
                </a:lnTo>
                <a:lnTo>
                  <a:pt x="1505" y="790"/>
                </a:lnTo>
                <a:lnTo>
                  <a:pt x="1509" y="789"/>
                </a:lnTo>
                <a:lnTo>
                  <a:pt x="1512" y="789"/>
                </a:lnTo>
                <a:lnTo>
                  <a:pt x="1516" y="787"/>
                </a:lnTo>
                <a:lnTo>
                  <a:pt x="1520" y="785"/>
                </a:lnTo>
                <a:lnTo>
                  <a:pt x="1524" y="785"/>
                </a:lnTo>
                <a:lnTo>
                  <a:pt x="1528" y="783"/>
                </a:lnTo>
                <a:lnTo>
                  <a:pt x="1530" y="783"/>
                </a:lnTo>
                <a:lnTo>
                  <a:pt x="1534" y="781"/>
                </a:lnTo>
                <a:lnTo>
                  <a:pt x="1535" y="781"/>
                </a:lnTo>
                <a:lnTo>
                  <a:pt x="1539" y="779"/>
                </a:lnTo>
                <a:lnTo>
                  <a:pt x="1541" y="777"/>
                </a:lnTo>
                <a:lnTo>
                  <a:pt x="1543" y="775"/>
                </a:lnTo>
                <a:lnTo>
                  <a:pt x="1545" y="775"/>
                </a:lnTo>
                <a:lnTo>
                  <a:pt x="1547" y="773"/>
                </a:lnTo>
                <a:lnTo>
                  <a:pt x="1549" y="771"/>
                </a:lnTo>
                <a:lnTo>
                  <a:pt x="1551" y="769"/>
                </a:lnTo>
                <a:lnTo>
                  <a:pt x="1553" y="767"/>
                </a:lnTo>
                <a:lnTo>
                  <a:pt x="1553" y="765"/>
                </a:lnTo>
                <a:lnTo>
                  <a:pt x="1555" y="764"/>
                </a:lnTo>
                <a:lnTo>
                  <a:pt x="1555" y="762"/>
                </a:lnTo>
                <a:lnTo>
                  <a:pt x="1557" y="760"/>
                </a:lnTo>
                <a:lnTo>
                  <a:pt x="1557" y="758"/>
                </a:lnTo>
                <a:lnTo>
                  <a:pt x="1558" y="756"/>
                </a:lnTo>
                <a:lnTo>
                  <a:pt x="1558" y="754"/>
                </a:lnTo>
                <a:lnTo>
                  <a:pt x="1558" y="752"/>
                </a:lnTo>
                <a:lnTo>
                  <a:pt x="1560" y="750"/>
                </a:lnTo>
                <a:lnTo>
                  <a:pt x="1560" y="748"/>
                </a:lnTo>
                <a:lnTo>
                  <a:pt x="1560" y="746"/>
                </a:lnTo>
                <a:lnTo>
                  <a:pt x="1560" y="744"/>
                </a:lnTo>
                <a:lnTo>
                  <a:pt x="1560" y="742"/>
                </a:lnTo>
                <a:lnTo>
                  <a:pt x="1560" y="741"/>
                </a:lnTo>
                <a:lnTo>
                  <a:pt x="1560" y="739"/>
                </a:lnTo>
                <a:lnTo>
                  <a:pt x="1562" y="739"/>
                </a:lnTo>
                <a:lnTo>
                  <a:pt x="1562" y="737"/>
                </a:lnTo>
                <a:lnTo>
                  <a:pt x="1560" y="737"/>
                </a:lnTo>
                <a:lnTo>
                  <a:pt x="1560" y="735"/>
                </a:lnTo>
                <a:lnTo>
                  <a:pt x="1560" y="733"/>
                </a:lnTo>
                <a:lnTo>
                  <a:pt x="1560" y="731"/>
                </a:lnTo>
                <a:lnTo>
                  <a:pt x="1560" y="729"/>
                </a:lnTo>
                <a:lnTo>
                  <a:pt x="1560" y="727"/>
                </a:lnTo>
                <a:lnTo>
                  <a:pt x="1560" y="725"/>
                </a:lnTo>
                <a:lnTo>
                  <a:pt x="1560" y="721"/>
                </a:lnTo>
                <a:lnTo>
                  <a:pt x="1560" y="719"/>
                </a:lnTo>
                <a:lnTo>
                  <a:pt x="1558" y="718"/>
                </a:lnTo>
                <a:lnTo>
                  <a:pt x="1558" y="716"/>
                </a:lnTo>
                <a:lnTo>
                  <a:pt x="1558" y="712"/>
                </a:lnTo>
                <a:lnTo>
                  <a:pt x="1558" y="710"/>
                </a:lnTo>
                <a:lnTo>
                  <a:pt x="1558" y="706"/>
                </a:lnTo>
                <a:lnTo>
                  <a:pt x="1557" y="702"/>
                </a:lnTo>
                <a:lnTo>
                  <a:pt x="1557" y="698"/>
                </a:lnTo>
                <a:lnTo>
                  <a:pt x="1557" y="694"/>
                </a:lnTo>
                <a:lnTo>
                  <a:pt x="1557" y="689"/>
                </a:lnTo>
                <a:lnTo>
                  <a:pt x="1555" y="685"/>
                </a:lnTo>
                <a:lnTo>
                  <a:pt x="1555" y="679"/>
                </a:lnTo>
                <a:lnTo>
                  <a:pt x="1555" y="675"/>
                </a:lnTo>
                <a:lnTo>
                  <a:pt x="1553" y="671"/>
                </a:lnTo>
                <a:lnTo>
                  <a:pt x="1553" y="668"/>
                </a:lnTo>
                <a:lnTo>
                  <a:pt x="1551" y="664"/>
                </a:lnTo>
                <a:lnTo>
                  <a:pt x="1549" y="660"/>
                </a:lnTo>
                <a:lnTo>
                  <a:pt x="1547" y="658"/>
                </a:lnTo>
                <a:lnTo>
                  <a:pt x="1545" y="654"/>
                </a:lnTo>
                <a:lnTo>
                  <a:pt x="1543" y="652"/>
                </a:lnTo>
                <a:lnTo>
                  <a:pt x="1541" y="650"/>
                </a:lnTo>
                <a:lnTo>
                  <a:pt x="1539" y="648"/>
                </a:lnTo>
                <a:lnTo>
                  <a:pt x="1537" y="646"/>
                </a:lnTo>
                <a:lnTo>
                  <a:pt x="1535" y="645"/>
                </a:lnTo>
                <a:lnTo>
                  <a:pt x="1534" y="643"/>
                </a:lnTo>
                <a:lnTo>
                  <a:pt x="1532" y="641"/>
                </a:lnTo>
                <a:lnTo>
                  <a:pt x="1530" y="641"/>
                </a:lnTo>
                <a:lnTo>
                  <a:pt x="1528" y="639"/>
                </a:lnTo>
                <a:lnTo>
                  <a:pt x="1526" y="639"/>
                </a:lnTo>
                <a:lnTo>
                  <a:pt x="1524" y="637"/>
                </a:lnTo>
                <a:lnTo>
                  <a:pt x="1522" y="637"/>
                </a:lnTo>
                <a:lnTo>
                  <a:pt x="1520" y="637"/>
                </a:lnTo>
                <a:lnTo>
                  <a:pt x="1518" y="637"/>
                </a:lnTo>
                <a:lnTo>
                  <a:pt x="1516" y="637"/>
                </a:lnTo>
                <a:lnTo>
                  <a:pt x="1514" y="635"/>
                </a:lnTo>
                <a:lnTo>
                  <a:pt x="1512" y="635"/>
                </a:lnTo>
                <a:lnTo>
                  <a:pt x="1510" y="635"/>
                </a:lnTo>
                <a:lnTo>
                  <a:pt x="1509" y="635"/>
                </a:lnTo>
                <a:lnTo>
                  <a:pt x="1426" y="633"/>
                </a:lnTo>
                <a:lnTo>
                  <a:pt x="1374" y="497"/>
                </a:lnTo>
                <a:lnTo>
                  <a:pt x="1376" y="497"/>
                </a:lnTo>
                <a:lnTo>
                  <a:pt x="1376" y="495"/>
                </a:lnTo>
                <a:lnTo>
                  <a:pt x="1378" y="493"/>
                </a:lnTo>
                <a:lnTo>
                  <a:pt x="1380" y="491"/>
                </a:lnTo>
                <a:lnTo>
                  <a:pt x="1382" y="491"/>
                </a:lnTo>
                <a:lnTo>
                  <a:pt x="1384" y="489"/>
                </a:lnTo>
                <a:lnTo>
                  <a:pt x="1386" y="487"/>
                </a:lnTo>
                <a:lnTo>
                  <a:pt x="1388" y="485"/>
                </a:lnTo>
                <a:lnTo>
                  <a:pt x="1390" y="483"/>
                </a:lnTo>
                <a:lnTo>
                  <a:pt x="1391" y="481"/>
                </a:lnTo>
                <a:lnTo>
                  <a:pt x="1395" y="480"/>
                </a:lnTo>
                <a:lnTo>
                  <a:pt x="1397" y="478"/>
                </a:lnTo>
                <a:lnTo>
                  <a:pt x="1399" y="474"/>
                </a:lnTo>
                <a:lnTo>
                  <a:pt x="1403" y="472"/>
                </a:lnTo>
                <a:lnTo>
                  <a:pt x="1405" y="470"/>
                </a:lnTo>
                <a:lnTo>
                  <a:pt x="1407" y="468"/>
                </a:lnTo>
                <a:lnTo>
                  <a:pt x="1411" y="464"/>
                </a:lnTo>
                <a:lnTo>
                  <a:pt x="1413" y="462"/>
                </a:lnTo>
                <a:lnTo>
                  <a:pt x="1416" y="460"/>
                </a:lnTo>
                <a:lnTo>
                  <a:pt x="1418" y="456"/>
                </a:lnTo>
                <a:lnTo>
                  <a:pt x="1422" y="455"/>
                </a:lnTo>
                <a:lnTo>
                  <a:pt x="1424" y="451"/>
                </a:lnTo>
                <a:lnTo>
                  <a:pt x="1428" y="449"/>
                </a:lnTo>
                <a:lnTo>
                  <a:pt x="1430" y="447"/>
                </a:lnTo>
                <a:lnTo>
                  <a:pt x="1434" y="443"/>
                </a:lnTo>
                <a:lnTo>
                  <a:pt x="1436" y="441"/>
                </a:lnTo>
                <a:lnTo>
                  <a:pt x="1438" y="439"/>
                </a:lnTo>
                <a:lnTo>
                  <a:pt x="1441" y="435"/>
                </a:lnTo>
                <a:lnTo>
                  <a:pt x="1443" y="433"/>
                </a:lnTo>
                <a:lnTo>
                  <a:pt x="1445" y="432"/>
                </a:lnTo>
                <a:lnTo>
                  <a:pt x="1447" y="430"/>
                </a:lnTo>
                <a:lnTo>
                  <a:pt x="1449" y="428"/>
                </a:lnTo>
                <a:lnTo>
                  <a:pt x="1451" y="424"/>
                </a:lnTo>
                <a:lnTo>
                  <a:pt x="1451" y="422"/>
                </a:lnTo>
                <a:lnTo>
                  <a:pt x="1453" y="420"/>
                </a:lnTo>
                <a:lnTo>
                  <a:pt x="1455" y="418"/>
                </a:lnTo>
                <a:lnTo>
                  <a:pt x="1455" y="414"/>
                </a:lnTo>
                <a:lnTo>
                  <a:pt x="1455" y="412"/>
                </a:lnTo>
                <a:lnTo>
                  <a:pt x="1455" y="410"/>
                </a:lnTo>
                <a:lnTo>
                  <a:pt x="1457" y="408"/>
                </a:lnTo>
                <a:lnTo>
                  <a:pt x="1457" y="407"/>
                </a:lnTo>
                <a:lnTo>
                  <a:pt x="1457" y="403"/>
                </a:lnTo>
                <a:lnTo>
                  <a:pt x="1457" y="401"/>
                </a:lnTo>
                <a:lnTo>
                  <a:pt x="1457" y="399"/>
                </a:lnTo>
                <a:lnTo>
                  <a:pt x="1457" y="397"/>
                </a:lnTo>
                <a:lnTo>
                  <a:pt x="1457" y="395"/>
                </a:lnTo>
                <a:lnTo>
                  <a:pt x="1455" y="393"/>
                </a:lnTo>
                <a:lnTo>
                  <a:pt x="1455" y="391"/>
                </a:lnTo>
                <a:lnTo>
                  <a:pt x="1455" y="389"/>
                </a:lnTo>
                <a:lnTo>
                  <a:pt x="1455" y="387"/>
                </a:lnTo>
                <a:lnTo>
                  <a:pt x="1453" y="385"/>
                </a:lnTo>
                <a:lnTo>
                  <a:pt x="1453" y="384"/>
                </a:lnTo>
                <a:lnTo>
                  <a:pt x="1453" y="382"/>
                </a:lnTo>
                <a:lnTo>
                  <a:pt x="1451" y="380"/>
                </a:lnTo>
                <a:lnTo>
                  <a:pt x="1451" y="378"/>
                </a:lnTo>
                <a:lnTo>
                  <a:pt x="1449" y="378"/>
                </a:lnTo>
                <a:lnTo>
                  <a:pt x="1449" y="376"/>
                </a:lnTo>
                <a:lnTo>
                  <a:pt x="1449" y="374"/>
                </a:lnTo>
                <a:lnTo>
                  <a:pt x="1447" y="374"/>
                </a:lnTo>
                <a:lnTo>
                  <a:pt x="1447" y="372"/>
                </a:lnTo>
                <a:lnTo>
                  <a:pt x="1445" y="370"/>
                </a:lnTo>
                <a:lnTo>
                  <a:pt x="1443" y="368"/>
                </a:lnTo>
                <a:lnTo>
                  <a:pt x="1443" y="366"/>
                </a:lnTo>
                <a:lnTo>
                  <a:pt x="1441" y="364"/>
                </a:lnTo>
                <a:lnTo>
                  <a:pt x="1439" y="362"/>
                </a:lnTo>
                <a:lnTo>
                  <a:pt x="1438" y="361"/>
                </a:lnTo>
                <a:lnTo>
                  <a:pt x="1438" y="359"/>
                </a:lnTo>
                <a:lnTo>
                  <a:pt x="1436" y="355"/>
                </a:lnTo>
                <a:lnTo>
                  <a:pt x="1434" y="353"/>
                </a:lnTo>
                <a:lnTo>
                  <a:pt x="1432" y="349"/>
                </a:lnTo>
                <a:lnTo>
                  <a:pt x="1428" y="347"/>
                </a:lnTo>
                <a:lnTo>
                  <a:pt x="1426" y="343"/>
                </a:lnTo>
                <a:lnTo>
                  <a:pt x="1424" y="339"/>
                </a:lnTo>
                <a:lnTo>
                  <a:pt x="1422" y="336"/>
                </a:lnTo>
                <a:lnTo>
                  <a:pt x="1418" y="332"/>
                </a:lnTo>
                <a:lnTo>
                  <a:pt x="1415" y="328"/>
                </a:lnTo>
                <a:lnTo>
                  <a:pt x="1413" y="324"/>
                </a:lnTo>
                <a:lnTo>
                  <a:pt x="1409" y="322"/>
                </a:lnTo>
                <a:lnTo>
                  <a:pt x="1407" y="318"/>
                </a:lnTo>
                <a:lnTo>
                  <a:pt x="1403" y="316"/>
                </a:lnTo>
                <a:lnTo>
                  <a:pt x="1401" y="314"/>
                </a:lnTo>
                <a:lnTo>
                  <a:pt x="1397" y="313"/>
                </a:lnTo>
                <a:lnTo>
                  <a:pt x="1395" y="313"/>
                </a:lnTo>
                <a:lnTo>
                  <a:pt x="1391" y="311"/>
                </a:lnTo>
                <a:lnTo>
                  <a:pt x="1390" y="309"/>
                </a:lnTo>
                <a:lnTo>
                  <a:pt x="1388" y="309"/>
                </a:lnTo>
                <a:lnTo>
                  <a:pt x="1384" y="309"/>
                </a:lnTo>
                <a:lnTo>
                  <a:pt x="1382" y="309"/>
                </a:lnTo>
                <a:lnTo>
                  <a:pt x="1380" y="309"/>
                </a:lnTo>
                <a:lnTo>
                  <a:pt x="1378" y="309"/>
                </a:lnTo>
                <a:lnTo>
                  <a:pt x="1374" y="309"/>
                </a:lnTo>
                <a:lnTo>
                  <a:pt x="1372" y="309"/>
                </a:lnTo>
                <a:lnTo>
                  <a:pt x="1370" y="309"/>
                </a:lnTo>
                <a:lnTo>
                  <a:pt x="1368" y="309"/>
                </a:lnTo>
                <a:lnTo>
                  <a:pt x="1367" y="311"/>
                </a:lnTo>
                <a:lnTo>
                  <a:pt x="1365" y="311"/>
                </a:lnTo>
                <a:lnTo>
                  <a:pt x="1363" y="311"/>
                </a:lnTo>
                <a:lnTo>
                  <a:pt x="1361" y="313"/>
                </a:lnTo>
                <a:lnTo>
                  <a:pt x="1359" y="313"/>
                </a:lnTo>
                <a:lnTo>
                  <a:pt x="1359" y="314"/>
                </a:lnTo>
                <a:lnTo>
                  <a:pt x="1357" y="314"/>
                </a:lnTo>
                <a:lnTo>
                  <a:pt x="1282" y="351"/>
                </a:lnTo>
                <a:lnTo>
                  <a:pt x="1173" y="253"/>
                </a:lnTo>
                <a:lnTo>
                  <a:pt x="1173" y="251"/>
                </a:lnTo>
                <a:lnTo>
                  <a:pt x="1175" y="251"/>
                </a:lnTo>
                <a:lnTo>
                  <a:pt x="1175" y="249"/>
                </a:lnTo>
                <a:lnTo>
                  <a:pt x="1175" y="247"/>
                </a:lnTo>
                <a:lnTo>
                  <a:pt x="1176" y="245"/>
                </a:lnTo>
                <a:lnTo>
                  <a:pt x="1176" y="243"/>
                </a:lnTo>
                <a:lnTo>
                  <a:pt x="1176" y="242"/>
                </a:lnTo>
                <a:lnTo>
                  <a:pt x="1178" y="240"/>
                </a:lnTo>
                <a:lnTo>
                  <a:pt x="1178" y="238"/>
                </a:lnTo>
                <a:lnTo>
                  <a:pt x="1180" y="234"/>
                </a:lnTo>
                <a:lnTo>
                  <a:pt x="1180" y="232"/>
                </a:lnTo>
                <a:lnTo>
                  <a:pt x="1182" y="228"/>
                </a:lnTo>
                <a:lnTo>
                  <a:pt x="1184" y="224"/>
                </a:lnTo>
                <a:lnTo>
                  <a:pt x="1184" y="222"/>
                </a:lnTo>
                <a:lnTo>
                  <a:pt x="1186" y="218"/>
                </a:lnTo>
                <a:lnTo>
                  <a:pt x="1188" y="215"/>
                </a:lnTo>
                <a:lnTo>
                  <a:pt x="1188" y="211"/>
                </a:lnTo>
                <a:lnTo>
                  <a:pt x="1190" y="207"/>
                </a:lnTo>
                <a:lnTo>
                  <a:pt x="1192" y="205"/>
                </a:lnTo>
                <a:lnTo>
                  <a:pt x="1192" y="201"/>
                </a:lnTo>
                <a:lnTo>
                  <a:pt x="1194" y="197"/>
                </a:lnTo>
                <a:lnTo>
                  <a:pt x="1196" y="194"/>
                </a:lnTo>
                <a:lnTo>
                  <a:pt x="1196" y="190"/>
                </a:lnTo>
                <a:lnTo>
                  <a:pt x="1198" y="186"/>
                </a:lnTo>
                <a:lnTo>
                  <a:pt x="1199" y="182"/>
                </a:lnTo>
                <a:lnTo>
                  <a:pt x="1199" y="178"/>
                </a:lnTo>
                <a:lnTo>
                  <a:pt x="1201" y="174"/>
                </a:lnTo>
                <a:lnTo>
                  <a:pt x="1201" y="170"/>
                </a:lnTo>
                <a:lnTo>
                  <a:pt x="1203" y="169"/>
                </a:lnTo>
                <a:lnTo>
                  <a:pt x="1203" y="165"/>
                </a:lnTo>
                <a:lnTo>
                  <a:pt x="1205" y="161"/>
                </a:lnTo>
                <a:lnTo>
                  <a:pt x="1205" y="159"/>
                </a:lnTo>
                <a:lnTo>
                  <a:pt x="1205" y="155"/>
                </a:lnTo>
                <a:lnTo>
                  <a:pt x="1207" y="153"/>
                </a:lnTo>
                <a:lnTo>
                  <a:pt x="1207" y="151"/>
                </a:lnTo>
                <a:lnTo>
                  <a:pt x="1207" y="147"/>
                </a:lnTo>
                <a:lnTo>
                  <a:pt x="1205" y="146"/>
                </a:lnTo>
                <a:lnTo>
                  <a:pt x="1205" y="144"/>
                </a:lnTo>
                <a:lnTo>
                  <a:pt x="1205" y="140"/>
                </a:lnTo>
                <a:lnTo>
                  <a:pt x="1205" y="138"/>
                </a:lnTo>
                <a:lnTo>
                  <a:pt x="1203" y="136"/>
                </a:lnTo>
                <a:lnTo>
                  <a:pt x="1203" y="134"/>
                </a:lnTo>
                <a:lnTo>
                  <a:pt x="1201" y="132"/>
                </a:lnTo>
                <a:lnTo>
                  <a:pt x="1201" y="130"/>
                </a:lnTo>
                <a:lnTo>
                  <a:pt x="1199" y="128"/>
                </a:lnTo>
                <a:lnTo>
                  <a:pt x="1199" y="126"/>
                </a:lnTo>
                <a:lnTo>
                  <a:pt x="1198" y="124"/>
                </a:lnTo>
                <a:lnTo>
                  <a:pt x="1198" y="123"/>
                </a:lnTo>
                <a:lnTo>
                  <a:pt x="1196" y="123"/>
                </a:lnTo>
                <a:lnTo>
                  <a:pt x="1194" y="121"/>
                </a:lnTo>
                <a:lnTo>
                  <a:pt x="1194" y="119"/>
                </a:lnTo>
                <a:lnTo>
                  <a:pt x="1192" y="119"/>
                </a:lnTo>
                <a:lnTo>
                  <a:pt x="1192" y="117"/>
                </a:lnTo>
                <a:lnTo>
                  <a:pt x="1190" y="117"/>
                </a:lnTo>
                <a:lnTo>
                  <a:pt x="1190" y="115"/>
                </a:lnTo>
                <a:lnTo>
                  <a:pt x="1188" y="115"/>
                </a:lnTo>
                <a:lnTo>
                  <a:pt x="1188" y="113"/>
                </a:lnTo>
                <a:lnTo>
                  <a:pt x="1186" y="113"/>
                </a:lnTo>
                <a:lnTo>
                  <a:pt x="1186" y="111"/>
                </a:lnTo>
                <a:lnTo>
                  <a:pt x="1184" y="111"/>
                </a:lnTo>
                <a:lnTo>
                  <a:pt x="1182" y="111"/>
                </a:lnTo>
                <a:lnTo>
                  <a:pt x="1182" y="109"/>
                </a:lnTo>
                <a:lnTo>
                  <a:pt x="1180" y="109"/>
                </a:lnTo>
                <a:lnTo>
                  <a:pt x="1178" y="109"/>
                </a:lnTo>
                <a:lnTo>
                  <a:pt x="1176" y="107"/>
                </a:lnTo>
                <a:lnTo>
                  <a:pt x="1175" y="107"/>
                </a:lnTo>
                <a:lnTo>
                  <a:pt x="1173" y="105"/>
                </a:lnTo>
                <a:lnTo>
                  <a:pt x="1171" y="105"/>
                </a:lnTo>
                <a:lnTo>
                  <a:pt x="1169" y="103"/>
                </a:lnTo>
                <a:lnTo>
                  <a:pt x="1167" y="103"/>
                </a:lnTo>
                <a:lnTo>
                  <a:pt x="1163" y="101"/>
                </a:lnTo>
                <a:lnTo>
                  <a:pt x="1161" y="99"/>
                </a:lnTo>
                <a:lnTo>
                  <a:pt x="1157" y="98"/>
                </a:lnTo>
                <a:lnTo>
                  <a:pt x="1153" y="96"/>
                </a:lnTo>
                <a:lnTo>
                  <a:pt x="1152" y="96"/>
                </a:lnTo>
                <a:lnTo>
                  <a:pt x="1148" y="94"/>
                </a:lnTo>
                <a:lnTo>
                  <a:pt x="1142" y="92"/>
                </a:lnTo>
                <a:lnTo>
                  <a:pt x="1138" y="88"/>
                </a:lnTo>
                <a:lnTo>
                  <a:pt x="1134" y="86"/>
                </a:lnTo>
                <a:lnTo>
                  <a:pt x="1130" y="84"/>
                </a:lnTo>
                <a:lnTo>
                  <a:pt x="1127" y="84"/>
                </a:lnTo>
                <a:lnTo>
                  <a:pt x="1123" y="82"/>
                </a:lnTo>
                <a:lnTo>
                  <a:pt x="1119" y="80"/>
                </a:lnTo>
                <a:lnTo>
                  <a:pt x="1115" y="80"/>
                </a:lnTo>
                <a:lnTo>
                  <a:pt x="1111" y="80"/>
                </a:lnTo>
                <a:lnTo>
                  <a:pt x="1107" y="80"/>
                </a:lnTo>
                <a:lnTo>
                  <a:pt x="1105" y="80"/>
                </a:lnTo>
                <a:lnTo>
                  <a:pt x="1102" y="80"/>
                </a:lnTo>
                <a:lnTo>
                  <a:pt x="1100" y="80"/>
                </a:lnTo>
                <a:lnTo>
                  <a:pt x="1096" y="82"/>
                </a:lnTo>
                <a:lnTo>
                  <a:pt x="1094" y="82"/>
                </a:lnTo>
                <a:lnTo>
                  <a:pt x="1092" y="82"/>
                </a:lnTo>
                <a:lnTo>
                  <a:pt x="1088" y="84"/>
                </a:lnTo>
                <a:lnTo>
                  <a:pt x="1086" y="86"/>
                </a:lnTo>
                <a:lnTo>
                  <a:pt x="1084" y="86"/>
                </a:lnTo>
                <a:lnTo>
                  <a:pt x="1082" y="88"/>
                </a:lnTo>
                <a:lnTo>
                  <a:pt x="1080" y="90"/>
                </a:lnTo>
                <a:lnTo>
                  <a:pt x="1079" y="92"/>
                </a:lnTo>
                <a:lnTo>
                  <a:pt x="1077" y="94"/>
                </a:lnTo>
                <a:lnTo>
                  <a:pt x="1075" y="96"/>
                </a:lnTo>
                <a:lnTo>
                  <a:pt x="1073" y="98"/>
                </a:lnTo>
                <a:lnTo>
                  <a:pt x="1073" y="99"/>
                </a:lnTo>
                <a:lnTo>
                  <a:pt x="1071" y="99"/>
                </a:lnTo>
                <a:lnTo>
                  <a:pt x="1071" y="101"/>
                </a:lnTo>
                <a:lnTo>
                  <a:pt x="1023" y="167"/>
                </a:lnTo>
                <a:lnTo>
                  <a:pt x="881" y="130"/>
                </a:lnTo>
                <a:lnTo>
                  <a:pt x="881" y="128"/>
                </a:lnTo>
                <a:lnTo>
                  <a:pt x="881" y="126"/>
                </a:lnTo>
                <a:lnTo>
                  <a:pt x="881" y="124"/>
                </a:lnTo>
                <a:lnTo>
                  <a:pt x="881" y="123"/>
                </a:lnTo>
                <a:lnTo>
                  <a:pt x="881" y="121"/>
                </a:lnTo>
                <a:lnTo>
                  <a:pt x="881" y="119"/>
                </a:lnTo>
                <a:lnTo>
                  <a:pt x="879" y="117"/>
                </a:lnTo>
                <a:lnTo>
                  <a:pt x="879" y="113"/>
                </a:lnTo>
                <a:lnTo>
                  <a:pt x="879" y="111"/>
                </a:lnTo>
                <a:lnTo>
                  <a:pt x="879" y="107"/>
                </a:lnTo>
                <a:lnTo>
                  <a:pt x="879" y="105"/>
                </a:lnTo>
                <a:lnTo>
                  <a:pt x="877" y="101"/>
                </a:lnTo>
                <a:lnTo>
                  <a:pt x="877" y="98"/>
                </a:lnTo>
                <a:lnTo>
                  <a:pt x="877" y="94"/>
                </a:lnTo>
                <a:lnTo>
                  <a:pt x="877" y="90"/>
                </a:lnTo>
                <a:lnTo>
                  <a:pt x="875" y="86"/>
                </a:lnTo>
                <a:lnTo>
                  <a:pt x="875" y="84"/>
                </a:lnTo>
                <a:lnTo>
                  <a:pt x="875" y="80"/>
                </a:lnTo>
                <a:lnTo>
                  <a:pt x="875" y="76"/>
                </a:lnTo>
                <a:lnTo>
                  <a:pt x="873" y="73"/>
                </a:lnTo>
                <a:lnTo>
                  <a:pt x="873" y="69"/>
                </a:lnTo>
                <a:lnTo>
                  <a:pt x="873" y="65"/>
                </a:lnTo>
                <a:lnTo>
                  <a:pt x="871" y="61"/>
                </a:lnTo>
                <a:lnTo>
                  <a:pt x="871" y="57"/>
                </a:lnTo>
                <a:lnTo>
                  <a:pt x="871" y="53"/>
                </a:lnTo>
                <a:lnTo>
                  <a:pt x="869" y="50"/>
                </a:lnTo>
                <a:lnTo>
                  <a:pt x="869" y="46"/>
                </a:lnTo>
                <a:lnTo>
                  <a:pt x="869" y="42"/>
                </a:lnTo>
                <a:lnTo>
                  <a:pt x="867" y="40"/>
                </a:lnTo>
                <a:lnTo>
                  <a:pt x="867" y="36"/>
                </a:lnTo>
                <a:lnTo>
                  <a:pt x="865" y="32"/>
                </a:lnTo>
                <a:lnTo>
                  <a:pt x="865" y="30"/>
                </a:lnTo>
                <a:lnTo>
                  <a:pt x="864" y="28"/>
                </a:lnTo>
                <a:lnTo>
                  <a:pt x="864" y="25"/>
                </a:lnTo>
                <a:lnTo>
                  <a:pt x="862" y="23"/>
                </a:lnTo>
                <a:lnTo>
                  <a:pt x="860" y="21"/>
                </a:lnTo>
                <a:lnTo>
                  <a:pt x="860" y="19"/>
                </a:lnTo>
                <a:lnTo>
                  <a:pt x="858" y="17"/>
                </a:lnTo>
                <a:lnTo>
                  <a:pt x="856" y="15"/>
                </a:lnTo>
                <a:lnTo>
                  <a:pt x="854" y="13"/>
                </a:lnTo>
                <a:lnTo>
                  <a:pt x="852" y="11"/>
                </a:lnTo>
                <a:lnTo>
                  <a:pt x="850" y="11"/>
                </a:lnTo>
                <a:lnTo>
                  <a:pt x="848" y="9"/>
                </a:lnTo>
                <a:lnTo>
                  <a:pt x="846" y="7"/>
                </a:lnTo>
                <a:lnTo>
                  <a:pt x="844" y="5"/>
                </a:lnTo>
                <a:lnTo>
                  <a:pt x="842" y="5"/>
                </a:lnTo>
                <a:lnTo>
                  <a:pt x="841" y="5"/>
                </a:lnTo>
                <a:lnTo>
                  <a:pt x="839" y="4"/>
                </a:lnTo>
                <a:lnTo>
                  <a:pt x="837" y="4"/>
                </a:lnTo>
                <a:lnTo>
                  <a:pt x="835" y="4"/>
                </a:lnTo>
                <a:lnTo>
                  <a:pt x="835" y="2"/>
                </a:lnTo>
                <a:lnTo>
                  <a:pt x="833" y="2"/>
                </a:lnTo>
                <a:lnTo>
                  <a:pt x="831" y="2"/>
                </a:lnTo>
                <a:lnTo>
                  <a:pt x="829" y="2"/>
                </a:lnTo>
                <a:lnTo>
                  <a:pt x="827" y="2"/>
                </a:lnTo>
                <a:lnTo>
                  <a:pt x="827" y="0"/>
                </a:lnTo>
                <a:lnTo>
                  <a:pt x="825" y="0"/>
                </a:lnTo>
                <a:lnTo>
                  <a:pt x="823" y="0"/>
                </a:lnTo>
                <a:lnTo>
                  <a:pt x="821" y="0"/>
                </a:lnTo>
                <a:lnTo>
                  <a:pt x="819" y="0"/>
                </a:lnTo>
                <a:lnTo>
                  <a:pt x="817" y="0"/>
                </a:lnTo>
                <a:lnTo>
                  <a:pt x="816" y="0"/>
                </a:lnTo>
                <a:lnTo>
                  <a:pt x="814" y="0"/>
                </a:lnTo>
                <a:lnTo>
                  <a:pt x="812" y="0"/>
                </a:lnTo>
                <a:lnTo>
                  <a:pt x="810" y="0"/>
                </a:lnTo>
                <a:lnTo>
                  <a:pt x="808" y="0"/>
                </a:lnTo>
                <a:lnTo>
                  <a:pt x="804" y="0"/>
                </a:lnTo>
                <a:lnTo>
                  <a:pt x="802" y="0"/>
                </a:lnTo>
                <a:lnTo>
                  <a:pt x="798" y="0"/>
                </a:lnTo>
                <a:lnTo>
                  <a:pt x="794" y="0"/>
                </a:lnTo>
                <a:lnTo>
                  <a:pt x="791" y="0"/>
                </a:lnTo>
                <a:lnTo>
                  <a:pt x="787" y="0"/>
                </a:lnTo>
                <a:lnTo>
                  <a:pt x="783" y="0"/>
                </a:lnTo>
                <a:lnTo>
                  <a:pt x="779" y="0"/>
                </a:lnTo>
                <a:lnTo>
                  <a:pt x="773" y="0"/>
                </a:lnTo>
                <a:lnTo>
                  <a:pt x="769" y="2"/>
                </a:lnTo>
                <a:lnTo>
                  <a:pt x="764" y="2"/>
                </a:lnTo>
                <a:lnTo>
                  <a:pt x="760" y="2"/>
                </a:lnTo>
                <a:lnTo>
                  <a:pt x="756" y="2"/>
                </a:lnTo>
                <a:lnTo>
                  <a:pt x="752" y="4"/>
                </a:lnTo>
                <a:lnTo>
                  <a:pt x="748" y="4"/>
                </a:lnTo>
                <a:lnTo>
                  <a:pt x="745" y="5"/>
                </a:lnTo>
                <a:lnTo>
                  <a:pt x="743" y="7"/>
                </a:lnTo>
                <a:lnTo>
                  <a:pt x="741" y="9"/>
                </a:lnTo>
                <a:lnTo>
                  <a:pt x="737" y="11"/>
                </a:lnTo>
                <a:lnTo>
                  <a:pt x="735" y="11"/>
                </a:lnTo>
                <a:lnTo>
                  <a:pt x="733" y="13"/>
                </a:lnTo>
                <a:lnTo>
                  <a:pt x="731" y="15"/>
                </a:lnTo>
                <a:lnTo>
                  <a:pt x="729" y="17"/>
                </a:lnTo>
                <a:lnTo>
                  <a:pt x="727" y="19"/>
                </a:lnTo>
                <a:lnTo>
                  <a:pt x="727" y="21"/>
                </a:lnTo>
                <a:lnTo>
                  <a:pt x="725" y="23"/>
                </a:lnTo>
                <a:lnTo>
                  <a:pt x="723" y="25"/>
                </a:lnTo>
                <a:lnTo>
                  <a:pt x="723" y="27"/>
                </a:lnTo>
                <a:lnTo>
                  <a:pt x="723" y="28"/>
                </a:lnTo>
                <a:lnTo>
                  <a:pt x="721" y="30"/>
                </a:lnTo>
                <a:lnTo>
                  <a:pt x="721" y="32"/>
                </a:lnTo>
                <a:lnTo>
                  <a:pt x="721" y="34"/>
                </a:lnTo>
                <a:lnTo>
                  <a:pt x="720" y="36"/>
                </a:lnTo>
                <a:lnTo>
                  <a:pt x="720" y="38"/>
                </a:lnTo>
                <a:lnTo>
                  <a:pt x="720" y="40"/>
                </a:lnTo>
                <a:lnTo>
                  <a:pt x="720" y="42"/>
                </a:lnTo>
                <a:lnTo>
                  <a:pt x="708" y="124"/>
                </a:lnTo>
                <a:lnTo>
                  <a:pt x="566" y="157"/>
                </a:lnTo>
                <a:lnTo>
                  <a:pt x="564" y="155"/>
                </a:lnTo>
                <a:lnTo>
                  <a:pt x="564" y="153"/>
                </a:lnTo>
                <a:lnTo>
                  <a:pt x="562" y="153"/>
                </a:lnTo>
                <a:lnTo>
                  <a:pt x="562" y="151"/>
                </a:lnTo>
                <a:lnTo>
                  <a:pt x="560" y="149"/>
                </a:lnTo>
                <a:lnTo>
                  <a:pt x="558" y="147"/>
                </a:lnTo>
                <a:lnTo>
                  <a:pt x="558" y="146"/>
                </a:lnTo>
                <a:lnTo>
                  <a:pt x="556" y="144"/>
                </a:lnTo>
                <a:lnTo>
                  <a:pt x="554" y="140"/>
                </a:lnTo>
                <a:lnTo>
                  <a:pt x="553" y="138"/>
                </a:lnTo>
                <a:lnTo>
                  <a:pt x="551" y="136"/>
                </a:lnTo>
                <a:lnTo>
                  <a:pt x="549" y="132"/>
                </a:lnTo>
                <a:lnTo>
                  <a:pt x="547" y="130"/>
                </a:lnTo>
                <a:lnTo>
                  <a:pt x="545" y="126"/>
                </a:lnTo>
                <a:lnTo>
                  <a:pt x="543" y="124"/>
                </a:lnTo>
                <a:lnTo>
                  <a:pt x="541" y="121"/>
                </a:lnTo>
                <a:lnTo>
                  <a:pt x="539" y="119"/>
                </a:lnTo>
                <a:lnTo>
                  <a:pt x="535" y="115"/>
                </a:lnTo>
                <a:lnTo>
                  <a:pt x="533" y="111"/>
                </a:lnTo>
                <a:lnTo>
                  <a:pt x="531" y="109"/>
                </a:lnTo>
                <a:lnTo>
                  <a:pt x="530" y="105"/>
                </a:lnTo>
                <a:lnTo>
                  <a:pt x="528" y="103"/>
                </a:lnTo>
                <a:lnTo>
                  <a:pt x="526" y="99"/>
                </a:lnTo>
                <a:lnTo>
                  <a:pt x="522" y="96"/>
                </a:lnTo>
                <a:lnTo>
                  <a:pt x="520" y="94"/>
                </a:lnTo>
                <a:lnTo>
                  <a:pt x="518" y="90"/>
                </a:lnTo>
                <a:lnTo>
                  <a:pt x="516" y="88"/>
                </a:lnTo>
                <a:lnTo>
                  <a:pt x="514" y="84"/>
                </a:lnTo>
                <a:lnTo>
                  <a:pt x="512" y="82"/>
                </a:lnTo>
                <a:lnTo>
                  <a:pt x="510" y="80"/>
                </a:lnTo>
                <a:lnTo>
                  <a:pt x="508" y="78"/>
                </a:lnTo>
                <a:lnTo>
                  <a:pt x="506" y="76"/>
                </a:lnTo>
                <a:lnTo>
                  <a:pt x="503" y="75"/>
                </a:lnTo>
                <a:lnTo>
                  <a:pt x="501" y="73"/>
                </a:lnTo>
                <a:lnTo>
                  <a:pt x="499" y="71"/>
                </a:lnTo>
                <a:lnTo>
                  <a:pt x="497" y="71"/>
                </a:lnTo>
                <a:lnTo>
                  <a:pt x="495" y="69"/>
                </a:lnTo>
                <a:lnTo>
                  <a:pt x="491" y="69"/>
                </a:lnTo>
                <a:lnTo>
                  <a:pt x="489" y="67"/>
                </a:lnTo>
                <a:lnTo>
                  <a:pt x="487" y="67"/>
                </a:lnTo>
                <a:lnTo>
                  <a:pt x="485" y="67"/>
                </a:lnTo>
                <a:lnTo>
                  <a:pt x="483" y="65"/>
                </a:lnTo>
                <a:lnTo>
                  <a:pt x="482" y="65"/>
                </a:lnTo>
                <a:lnTo>
                  <a:pt x="480" y="65"/>
                </a:lnTo>
                <a:lnTo>
                  <a:pt x="478" y="65"/>
                </a:lnTo>
                <a:lnTo>
                  <a:pt x="474" y="65"/>
                </a:lnTo>
                <a:lnTo>
                  <a:pt x="472" y="65"/>
                </a:lnTo>
                <a:lnTo>
                  <a:pt x="470" y="65"/>
                </a:lnTo>
                <a:lnTo>
                  <a:pt x="468" y="65"/>
                </a:lnTo>
                <a:lnTo>
                  <a:pt x="466" y="65"/>
                </a:lnTo>
                <a:lnTo>
                  <a:pt x="464" y="65"/>
                </a:lnTo>
                <a:lnTo>
                  <a:pt x="464" y="67"/>
                </a:lnTo>
                <a:lnTo>
                  <a:pt x="462" y="67"/>
                </a:lnTo>
                <a:lnTo>
                  <a:pt x="460" y="67"/>
                </a:lnTo>
                <a:lnTo>
                  <a:pt x="458" y="67"/>
                </a:lnTo>
                <a:lnTo>
                  <a:pt x="457" y="69"/>
                </a:lnTo>
                <a:lnTo>
                  <a:pt x="455" y="69"/>
                </a:lnTo>
                <a:lnTo>
                  <a:pt x="453" y="71"/>
                </a:lnTo>
                <a:lnTo>
                  <a:pt x="451" y="71"/>
                </a:lnTo>
                <a:lnTo>
                  <a:pt x="449" y="73"/>
                </a:lnTo>
                <a:lnTo>
                  <a:pt x="447" y="75"/>
                </a:lnTo>
                <a:lnTo>
                  <a:pt x="445" y="75"/>
                </a:lnTo>
                <a:lnTo>
                  <a:pt x="443" y="76"/>
                </a:lnTo>
                <a:lnTo>
                  <a:pt x="441" y="76"/>
                </a:lnTo>
                <a:lnTo>
                  <a:pt x="437" y="78"/>
                </a:lnTo>
                <a:lnTo>
                  <a:pt x="435" y="80"/>
                </a:lnTo>
                <a:lnTo>
                  <a:pt x="432" y="82"/>
                </a:lnTo>
                <a:lnTo>
                  <a:pt x="430" y="82"/>
                </a:lnTo>
                <a:lnTo>
                  <a:pt x="426" y="84"/>
                </a:lnTo>
                <a:lnTo>
                  <a:pt x="422" y="86"/>
                </a:lnTo>
                <a:lnTo>
                  <a:pt x="418" y="88"/>
                </a:lnTo>
                <a:lnTo>
                  <a:pt x="414" y="92"/>
                </a:lnTo>
                <a:lnTo>
                  <a:pt x="410" y="94"/>
                </a:lnTo>
                <a:lnTo>
                  <a:pt x="407" y="96"/>
                </a:lnTo>
                <a:lnTo>
                  <a:pt x="403" y="98"/>
                </a:lnTo>
                <a:lnTo>
                  <a:pt x="399" y="101"/>
                </a:lnTo>
                <a:lnTo>
                  <a:pt x="395" y="103"/>
                </a:lnTo>
                <a:lnTo>
                  <a:pt x="393" y="105"/>
                </a:lnTo>
                <a:lnTo>
                  <a:pt x="389" y="109"/>
                </a:lnTo>
                <a:lnTo>
                  <a:pt x="387" y="111"/>
                </a:lnTo>
                <a:lnTo>
                  <a:pt x="386" y="113"/>
                </a:lnTo>
                <a:lnTo>
                  <a:pt x="384" y="117"/>
                </a:lnTo>
                <a:lnTo>
                  <a:pt x="382" y="119"/>
                </a:lnTo>
                <a:lnTo>
                  <a:pt x="382" y="121"/>
                </a:lnTo>
                <a:lnTo>
                  <a:pt x="380" y="124"/>
                </a:lnTo>
                <a:lnTo>
                  <a:pt x="380" y="126"/>
                </a:lnTo>
                <a:lnTo>
                  <a:pt x="380" y="128"/>
                </a:lnTo>
                <a:lnTo>
                  <a:pt x="378" y="130"/>
                </a:lnTo>
                <a:lnTo>
                  <a:pt x="378" y="134"/>
                </a:lnTo>
                <a:lnTo>
                  <a:pt x="378" y="136"/>
                </a:lnTo>
                <a:lnTo>
                  <a:pt x="378" y="138"/>
                </a:lnTo>
                <a:lnTo>
                  <a:pt x="378" y="140"/>
                </a:lnTo>
                <a:lnTo>
                  <a:pt x="378" y="142"/>
                </a:lnTo>
                <a:lnTo>
                  <a:pt x="378" y="144"/>
                </a:lnTo>
                <a:lnTo>
                  <a:pt x="380" y="146"/>
                </a:lnTo>
                <a:lnTo>
                  <a:pt x="380" y="147"/>
                </a:lnTo>
                <a:lnTo>
                  <a:pt x="380" y="149"/>
                </a:lnTo>
                <a:lnTo>
                  <a:pt x="380" y="151"/>
                </a:lnTo>
                <a:lnTo>
                  <a:pt x="382" y="151"/>
                </a:lnTo>
                <a:lnTo>
                  <a:pt x="382" y="153"/>
                </a:lnTo>
                <a:lnTo>
                  <a:pt x="382" y="155"/>
                </a:lnTo>
                <a:lnTo>
                  <a:pt x="409" y="232"/>
                </a:lnTo>
                <a:lnTo>
                  <a:pt x="299" y="328"/>
                </a:lnTo>
                <a:lnTo>
                  <a:pt x="297" y="328"/>
                </a:lnTo>
                <a:lnTo>
                  <a:pt x="297" y="326"/>
                </a:lnTo>
                <a:lnTo>
                  <a:pt x="295" y="326"/>
                </a:lnTo>
                <a:lnTo>
                  <a:pt x="293" y="326"/>
                </a:lnTo>
                <a:lnTo>
                  <a:pt x="291" y="324"/>
                </a:lnTo>
                <a:lnTo>
                  <a:pt x="290" y="324"/>
                </a:lnTo>
                <a:lnTo>
                  <a:pt x="288" y="322"/>
                </a:lnTo>
                <a:lnTo>
                  <a:pt x="286" y="320"/>
                </a:lnTo>
                <a:lnTo>
                  <a:pt x="284" y="320"/>
                </a:lnTo>
                <a:lnTo>
                  <a:pt x="282" y="318"/>
                </a:lnTo>
                <a:lnTo>
                  <a:pt x="278" y="316"/>
                </a:lnTo>
                <a:lnTo>
                  <a:pt x="276" y="316"/>
                </a:lnTo>
                <a:lnTo>
                  <a:pt x="272" y="314"/>
                </a:lnTo>
                <a:lnTo>
                  <a:pt x="270" y="313"/>
                </a:lnTo>
                <a:lnTo>
                  <a:pt x="267" y="311"/>
                </a:lnTo>
                <a:lnTo>
                  <a:pt x="263" y="309"/>
                </a:lnTo>
                <a:lnTo>
                  <a:pt x="261" y="307"/>
                </a:lnTo>
                <a:lnTo>
                  <a:pt x="257" y="307"/>
                </a:lnTo>
                <a:lnTo>
                  <a:pt x="253" y="305"/>
                </a:lnTo>
                <a:lnTo>
                  <a:pt x="249" y="303"/>
                </a:lnTo>
                <a:lnTo>
                  <a:pt x="245" y="301"/>
                </a:lnTo>
                <a:lnTo>
                  <a:pt x="243" y="299"/>
                </a:lnTo>
                <a:lnTo>
                  <a:pt x="240" y="297"/>
                </a:lnTo>
                <a:lnTo>
                  <a:pt x="236" y="295"/>
                </a:lnTo>
                <a:lnTo>
                  <a:pt x="232" y="295"/>
                </a:lnTo>
                <a:lnTo>
                  <a:pt x="228" y="293"/>
                </a:lnTo>
                <a:lnTo>
                  <a:pt x="226" y="291"/>
                </a:lnTo>
                <a:lnTo>
                  <a:pt x="222" y="289"/>
                </a:lnTo>
                <a:lnTo>
                  <a:pt x="219" y="289"/>
                </a:lnTo>
                <a:lnTo>
                  <a:pt x="217" y="288"/>
                </a:lnTo>
                <a:lnTo>
                  <a:pt x="213" y="286"/>
                </a:lnTo>
                <a:lnTo>
                  <a:pt x="211" y="286"/>
                </a:lnTo>
                <a:lnTo>
                  <a:pt x="207" y="284"/>
                </a:lnTo>
                <a:lnTo>
                  <a:pt x="205" y="284"/>
                </a:lnTo>
                <a:lnTo>
                  <a:pt x="201" y="284"/>
                </a:lnTo>
                <a:lnTo>
                  <a:pt x="199" y="284"/>
                </a:lnTo>
                <a:lnTo>
                  <a:pt x="197" y="284"/>
                </a:lnTo>
                <a:lnTo>
                  <a:pt x="194" y="284"/>
                </a:lnTo>
                <a:lnTo>
                  <a:pt x="192" y="284"/>
                </a:lnTo>
                <a:lnTo>
                  <a:pt x="190" y="284"/>
                </a:lnTo>
                <a:lnTo>
                  <a:pt x="188" y="284"/>
                </a:lnTo>
                <a:lnTo>
                  <a:pt x="186" y="284"/>
                </a:lnTo>
                <a:lnTo>
                  <a:pt x="184" y="286"/>
                </a:lnTo>
                <a:lnTo>
                  <a:pt x="182" y="286"/>
                </a:lnTo>
                <a:lnTo>
                  <a:pt x="180" y="288"/>
                </a:lnTo>
                <a:lnTo>
                  <a:pt x="178" y="288"/>
                </a:lnTo>
                <a:lnTo>
                  <a:pt x="176" y="289"/>
                </a:lnTo>
                <a:lnTo>
                  <a:pt x="174" y="289"/>
                </a:lnTo>
                <a:lnTo>
                  <a:pt x="172" y="291"/>
                </a:lnTo>
                <a:lnTo>
                  <a:pt x="171" y="291"/>
                </a:lnTo>
                <a:lnTo>
                  <a:pt x="171" y="293"/>
                </a:lnTo>
                <a:lnTo>
                  <a:pt x="169" y="293"/>
                </a:lnTo>
                <a:lnTo>
                  <a:pt x="167" y="295"/>
                </a:lnTo>
                <a:lnTo>
                  <a:pt x="165" y="297"/>
                </a:lnTo>
                <a:lnTo>
                  <a:pt x="163" y="299"/>
                </a:lnTo>
                <a:lnTo>
                  <a:pt x="163" y="301"/>
                </a:lnTo>
                <a:lnTo>
                  <a:pt x="161" y="301"/>
                </a:lnTo>
                <a:lnTo>
                  <a:pt x="161" y="303"/>
                </a:lnTo>
                <a:lnTo>
                  <a:pt x="159" y="305"/>
                </a:lnTo>
                <a:lnTo>
                  <a:pt x="157" y="307"/>
                </a:lnTo>
                <a:lnTo>
                  <a:pt x="157" y="309"/>
                </a:lnTo>
                <a:lnTo>
                  <a:pt x="155" y="311"/>
                </a:lnTo>
                <a:lnTo>
                  <a:pt x="153" y="313"/>
                </a:lnTo>
                <a:lnTo>
                  <a:pt x="153" y="314"/>
                </a:lnTo>
                <a:lnTo>
                  <a:pt x="151" y="316"/>
                </a:lnTo>
                <a:lnTo>
                  <a:pt x="149" y="318"/>
                </a:lnTo>
                <a:lnTo>
                  <a:pt x="147" y="320"/>
                </a:lnTo>
                <a:lnTo>
                  <a:pt x="146" y="322"/>
                </a:lnTo>
                <a:lnTo>
                  <a:pt x="144" y="326"/>
                </a:lnTo>
                <a:lnTo>
                  <a:pt x="142" y="328"/>
                </a:lnTo>
                <a:lnTo>
                  <a:pt x="140" y="332"/>
                </a:lnTo>
                <a:lnTo>
                  <a:pt x="138" y="336"/>
                </a:lnTo>
                <a:lnTo>
                  <a:pt x="136" y="339"/>
                </a:lnTo>
                <a:lnTo>
                  <a:pt x="132" y="343"/>
                </a:lnTo>
                <a:lnTo>
                  <a:pt x="130" y="347"/>
                </a:lnTo>
                <a:lnTo>
                  <a:pt x="128" y="351"/>
                </a:lnTo>
                <a:lnTo>
                  <a:pt x="124" y="355"/>
                </a:lnTo>
                <a:lnTo>
                  <a:pt x="124" y="359"/>
                </a:lnTo>
                <a:lnTo>
                  <a:pt x="123" y="362"/>
                </a:lnTo>
                <a:lnTo>
                  <a:pt x="121" y="366"/>
                </a:lnTo>
                <a:lnTo>
                  <a:pt x="121" y="368"/>
                </a:lnTo>
                <a:lnTo>
                  <a:pt x="119" y="372"/>
                </a:lnTo>
                <a:lnTo>
                  <a:pt x="119" y="376"/>
                </a:lnTo>
                <a:lnTo>
                  <a:pt x="119" y="378"/>
                </a:lnTo>
                <a:lnTo>
                  <a:pt x="119" y="382"/>
                </a:lnTo>
                <a:lnTo>
                  <a:pt x="119" y="384"/>
                </a:lnTo>
                <a:lnTo>
                  <a:pt x="121" y="385"/>
                </a:lnTo>
                <a:lnTo>
                  <a:pt x="121" y="389"/>
                </a:lnTo>
                <a:lnTo>
                  <a:pt x="121" y="391"/>
                </a:lnTo>
                <a:lnTo>
                  <a:pt x="123" y="393"/>
                </a:lnTo>
                <a:lnTo>
                  <a:pt x="123" y="395"/>
                </a:lnTo>
                <a:lnTo>
                  <a:pt x="124" y="397"/>
                </a:lnTo>
                <a:lnTo>
                  <a:pt x="124" y="399"/>
                </a:lnTo>
                <a:lnTo>
                  <a:pt x="126" y="401"/>
                </a:lnTo>
                <a:lnTo>
                  <a:pt x="126" y="403"/>
                </a:lnTo>
                <a:lnTo>
                  <a:pt x="128" y="403"/>
                </a:lnTo>
                <a:lnTo>
                  <a:pt x="130" y="405"/>
                </a:lnTo>
                <a:lnTo>
                  <a:pt x="130" y="407"/>
                </a:lnTo>
                <a:lnTo>
                  <a:pt x="132" y="407"/>
                </a:lnTo>
                <a:lnTo>
                  <a:pt x="132" y="408"/>
                </a:lnTo>
                <a:lnTo>
                  <a:pt x="134" y="408"/>
                </a:lnTo>
                <a:lnTo>
                  <a:pt x="136" y="410"/>
                </a:lnTo>
                <a:lnTo>
                  <a:pt x="195" y="466"/>
                </a:lnTo>
                <a:lnTo>
                  <a:pt x="142" y="602"/>
                </a:lnTo>
                <a:lnTo>
                  <a:pt x="140" y="602"/>
                </a:lnTo>
                <a:lnTo>
                  <a:pt x="138" y="602"/>
                </a:lnTo>
                <a:lnTo>
                  <a:pt x="136" y="602"/>
                </a:lnTo>
                <a:lnTo>
                  <a:pt x="134" y="602"/>
                </a:lnTo>
                <a:lnTo>
                  <a:pt x="132" y="602"/>
                </a:lnTo>
                <a:lnTo>
                  <a:pt x="130" y="602"/>
                </a:lnTo>
                <a:lnTo>
                  <a:pt x="126" y="602"/>
                </a:lnTo>
                <a:lnTo>
                  <a:pt x="124" y="602"/>
                </a:lnTo>
                <a:lnTo>
                  <a:pt x="121" y="602"/>
                </a:lnTo>
                <a:lnTo>
                  <a:pt x="119" y="602"/>
                </a:lnTo>
                <a:lnTo>
                  <a:pt x="115" y="602"/>
                </a:lnTo>
                <a:lnTo>
                  <a:pt x="113" y="602"/>
                </a:lnTo>
                <a:lnTo>
                  <a:pt x="109" y="602"/>
                </a:lnTo>
                <a:lnTo>
                  <a:pt x="105" y="604"/>
                </a:lnTo>
                <a:lnTo>
                  <a:pt x="101" y="604"/>
                </a:lnTo>
                <a:lnTo>
                  <a:pt x="98" y="604"/>
                </a:lnTo>
                <a:lnTo>
                  <a:pt x="94" y="604"/>
                </a:lnTo>
                <a:lnTo>
                  <a:pt x="90" y="604"/>
                </a:lnTo>
                <a:lnTo>
                  <a:pt x="86" y="604"/>
                </a:lnTo>
                <a:lnTo>
                  <a:pt x="82" y="604"/>
                </a:lnTo>
                <a:lnTo>
                  <a:pt x="78" y="604"/>
                </a:lnTo>
                <a:lnTo>
                  <a:pt x="75" y="604"/>
                </a:lnTo>
                <a:lnTo>
                  <a:pt x="71" y="604"/>
                </a:lnTo>
                <a:lnTo>
                  <a:pt x="67" y="604"/>
                </a:lnTo>
                <a:lnTo>
                  <a:pt x="65" y="604"/>
                </a:lnTo>
                <a:lnTo>
                  <a:pt x="61" y="604"/>
                </a:lnTo>
                <a:lnTo>
                  <a:pt x="57" y="606"/>
                </a:lnTo>
                <a:lnTo>
                  <a:pt x="53" y="606"/>
                </a:lnTo>
                <a:lnTo>
                  <a:pt x="50" y="606"/>
                </a:lnTo>
                <a:lnTo>
                  <a:pt x="48" y="606"/>
                </a:lnTo>
                <a:lnTo>
                  <a:pt x="44" y="606"/>
                </a:lnTo>
                <a:lnTo>
                  <a:pt x="42" y="606"/>
                </a:lnTo>
                <a:lnTo>
                  <a:pt x="38" y="608"/>
                </a:lnTo>
                <a:lnTo>
                  <a:pt x="36" y="608"/>
                </a:lnTo>
                <a:lnTo>
                  <a:pt x="34" y="610"/>
                </a:lnTo>
                <a:lnTo>
                  <a:pt x="30" y="610"/>
                </a:lnTo>
                <a:lnTo>
                  <a:pt x="28" y="612"/>
                </a:lnTo>
                <a:lnTo>
                  <a:pt x="27" y="614"/>
                </a:lnTo>
                <a:lnTo>
                  <a:pt x="25" y="614"/>
                </a:lnTo>
                <a:lnTo>
                  <a:pt x="23" y="616"/>
                </a:lnTo>
                <a:lnTo>
                  <a:pt x="21" y="618"/>
                </a:lnTo>
                <a:lnTo>
                  <a:pt x="19" y="620"/>
                </a:lnTo>
                <a:lnTo>
                  <a:pt x="19" y="622"/>
                </a:lnTo>
                <a:lnTo>
                  <a:pt x="17" y="622"/>
                </a:lnTo>
                <a:lnTo>
                  <a:pt x="15" y="623"/>
                </a:lnTo>
                <a:lnTo>
                  <a:pt x="15" y="625"/>
                </a:lnTo>
                <a:lnTo>
                  <a:pt x="13" y="627"/>
                </a:lnTo>
                <a:lnTo>
                  <a:pt x="13" y="629"/>
                </a:lnTo>
                <a:lnTo>
                  <a:pt x="11" y="631"/>
                </a:lnTo>
                <a:lnTo>
                  <a:pt x="9" y="633"/>
                </a:lnTo>
                <a:lnTo>
                  <a:pt x="9" y="635"/>
                </a:lnTo>
                <a:lnTo>
                  <a:pt x="9" y="637"/>
                </a:lnTo>
                <a:lnTo>
                  <a:pt x="7" y="639"/>
                </a:lnTo>
                <a:lnTo>
                  <a:pt x="7" y="641"/>
                </a:lnTo>
                <a:lnTo>
                  <a:pt x="7" y="643"/>
                </a:lnTo>
                <a:lnTo>
                  <a:pt x="7" y="645"/>
                </a:lnTo>
                <a:lnTo>
                  <a:pt x="7" y="646"/>
                </a:lnTo>
                <a:lnTo>
                  <a:pt x="5" y="646"/>
                </a:lnTo>
                <a:lnTo>
                  <a:pt x="5" y="648"/>
                </a:lnTo>
                <a:lnTo>
                  <a:pt x="5" y="650"/>
                </a:lnTo>
                <a:lnTo>
                  <a:pt x="5" y="652"/>
                </a:lnTo>
                <a:lnTo>
                  <a:pt x="5" y="654"/>
                </a:lnTo>
                <a:lnTo>
                  <a:pt x="5" y="656"/>
                </a:lnTo>
                <a:lnTo>
                  <a:pt x="5" y="658"/>
                </a:lnTo>
                <a:lnTo>
                  <a:pt x="5" y="662"/>
                </a:lnTo>
                <a:lnTo>
                  <a:pt x="4" y="664"/>
                </a:lnTo>
                <a:lnTo>
                  <a:pt x="4" y="666"/>
                </a:lnTo>
                <a:lnTo>
                  <a:pt x="4" y="670"/>
                </a:lnTo>
                <a:lnTo>
                  <a:pt x="4" y="673"/>
                </a:lnTo>
                <a:lnTo>
                  <a:pt x="4" y="677"/>
                </a:lnTo>
                <a:lnTo>
                  <a:pt x="2" y="681"/>
                </a:lnTo>
                <a:lnTo>
                  <a:pt x="2" y="685"/>
                </a:lnTo>
                <a:lnTo>
                  <a:pt x="2" y="689"/>
                </a:lnTo>
                <a:lnTo>
                  <a:pt x="2" y="694"/>
                </a:lnTo>
                <a:lnTo>
                  <a:pt x="0" y="698"/>
                </a:lnTo>
                <a:lnTo>
                  <a:pt x="0" y="704"/>
                </a:lnTo>
                <a:lnTo>
                  <a:pt x="0" y="708"/>
                </a:lnTo>
                <a:lnTo>
                  <a:pt x="0" y="712"/>
                </a:lnTo>
                <a:lnTo>
                  <a:pt x="2" y="716"/>
                </a:lnTo>
                <a:lnTo>
                  <a:pt x="2" y="719"/>
                </a:lnTo>
                <a:lnTo>
                  <a:pt x="4" y="723"/>
                </a:lnTo>
                <a:lnTo>
                  <a:pt x="4" y="725"/>
                </a:lnTo>
                <a:lnTo>
                  <a:pt x="5" y="729"/>
                </a:lnTo>
                <a:lnTo>
                  <a:pt x="5" y="731"/>
                </a:lnTo>
                <a:lnTo>
                  <a:pt x="7" y="733"/>
                </a:lnTo>
                <a:lnTo>
                  <a:pt x="9" y="737"/>
                </a:lnTo>
                <a:lnTo>
                  <a:pt x="11" y="739"/>
                </a:lnTo>
                <a:lnTo>
                  <a:pt x="13" y="741"/>
                </a:lnTo>
                <a:lnTo>
                  <a:pt x="13" y="742"/>
                </a:lnTo>
                <a:lnTo>
                  <a:pt x="15" y="742"/>
                </a:lnTo>
                <a:lnTo>
                  <a:pt x="17" y="744"/>
                </a:lnTo>
                <a:lnTo>
                  <a:pt x="19" y="746"/>
                </a:lnTo>
                <a:lnTo>
                  <a:pt x="21" y="746"/>
                </a:lnTo>
                <a:lnTo>
                  <a:pt x="23" y="748"/>
                </a:lnTo>
                <a:lnTo>
                  <a:pt x="25" y="748"/>
                </a:lnTo>
                <a:lnTo>
                  <a:pt x="27" y="750"/>
                </a:lnTo>
                <a:lnTo>
                  <a:pt x="28" y="750"/>
                </a:lnTo>
                <a:lnTo>
                  <a:pt x="30" y="750"/>
                </a:lnTo>
                <a:lnTo>
                  <a:pt x="32" y="752"/>
                </a:lnTo>
                <a:lnTo>
                  <a:pt x="34" y="752"/>
                </a:lnTo>
                <a:lnTo>
                  <a:pt x="36" y="752"/>
                </a:lnTo>
                <a:lnTo>
                  <a:pt x="117" y="775"/>
                </a:lnTo>
                <a:lnTo>
                  <a:pt x="130" y="919"/>
                </a:lnTo>
                <a:lnTo>
                  <a:pt x="130" y="921"/>
                </a:lnTo>
                <a:lnTo>
                  <a:pt x="128" y="921"/>
                </a:lnTo>
                <a:lnTo>
                  <a:pt x="126" y="923"/>
                </a:lnTo>
                <a:lnTo>
                  <a:pt x="124" y="923"/>
                </a:lnTo>
                <a:lnTo>
                  <a:pt x="123" y="925"/>
                </a:lnTo>
                <a:lnTo>
                  <a:pt x="121" y="925"/>
                </a:lnTo>
                <a:lnTo>
                  <a:pt x="119" y="927"/>
                </a:lnTo>
                <a:lnTo>
                  <a:pt x="115" y="927"/>
                </a:lnTo>
                <a:lnTo>
                  <a:pt x="113" y="929"/>
                </a:lnTo>
                <a:lnTo>
                  <a:pt x="111" y="931"/>
                </a:lnTo>
                <a:lnTo>
                  <a:pt x="107" y="932"/>
                </a:lnTo>
                <a:lnTo>
                  <a:pt x="105" y="934"/>
                </a:lnTo>
                <a:lnTo>
                  <a:pt x="101" y="934"/>
                </a:lnTo>
                <a:lnTo>
                  <a:pt x="100" y="936"/>
                </a:lnTo>
                <a:lnTo>
                  <a:pt x="96" y="938"/>
                </a:lnTo>
                <a:lnTo>
                  <a:pt x="92" y="940"/>
                </a:lnTo>
                <a:lnTo>
                  <a:pt x="88" y="942"/>
                </a:lnTo>
                <a:lnTo>
                  <a:pt x="86" y="944"/>
                </a:lnTo>
                <a:lnTo>
                  <a:pt x="82" y="946"/>
                </a:lnTo>
                <a:lnTo>
                  <a:pt x="78" y="948"/>
                </a:lnTo>
                <a:lnTo>
                  <a:pt x="75" y="950"/>
                </a:lnTo>
                <a:lnTo>
                  <a:pt x="73" y="952"/>
                </a:lnTo>
                <a:lnTo>
                  <a:pt x="69" y="954"/>
                </a:lnTo>
                <a:lnTo>
                  <a:pt x="65" y="955"/>
                </a:lnTo>
                <a:lnTo>
                  <a:pt x="63" y="957"/>
                </a:lnTo>
                <a:lnTo>
                  <a:pt x="59" y="959"/>
                </a:lnTo>
                <a:lnTo>
                  <a:pt x="55" y="961"/>
                </a:lnTo>
                <a:lnTo>
                  <a:pt x="53" y="963"/>
                </a:lnTo>
                <a:lnTo>
                  <a:pt x="50" y="963"/>
                </a:lnTo>
                <a:lnTo>
                  <a:pt x="48" y="965"/>
                </a:lnTo>
                <a:lnTo>
                  <a:pt x="46" y="967"/>
                </a:lnTo>
                <a:lnTo>
                  <a:pt x="42" y="969"/>
                </a:lnTo>
                <a:lnTo>
                  <a:pt x="40" y="971"/>
                </a:lnTo>
                <a:lnTo>
                  <a:pt x="38" y="973"/>
                </a:lnTo>
                <a:lnTo>
                  <a:pt x="38" y="975"/>
                </a:lnTo>
                <a:lnTo>
                  <a:pt x="36" y="979"/>
                </a:lnTo>
                <a:lnTo>
                  <a:pt x="34" y="980"/>
                </a:lnTo>
                <a:lnTo>
                  <a:pt x="32" y="982"/>
                </a:lnTo>
                <a:lnTo>
                  <a:pt x="32" y="984"/>
                </a:lnTo>
                <a:lnTo>
                  <a:pt x="30" y="986"/>
                </a:lnTo>
                <a:lnTo>
                  <a:pt x="30" y="988"/>
                </a:lnTo>
                <a:lnTo>
                  <a:pt x="30" y="990"/>
                </a:lnTo>
                <a:lnTo>
                  <a:pt x="28" y="992"/>
                </a:lnTo>
                <a:lnTo>
                  <a:pt x="28" y="994"/>
                </a:lnTo>
                <a:lnTo>
                  <a:pt x="28" y="996"/>
                </a:lnTo>
                <a:lnTo>
                  <a:pt x="28" y="998"/>
                </a:lnTo>
                <a:lnTo>
                  <a:pt x="28" y="1000"/>
                </a:lnTo>
                <a:lnTo>
                  <a:pt x="28" y="1002"/>
                </a:lnTo>
                <a:lnTo>
                  <a:pt x="28" y="1003"/>
                </a:lnTo>
                <a:lnTo>
                  <a:pt x="28" y="1005"/>
                </a:lnTo>
                <a:lnTo>
                  <a:pt x="28" y="1007"/>
                </a:lnTo>
                <a:lnTo>
                  <a:pt x="28" y="1009"/>
                </a:lnTo>
                <a:lnTo>
                  <a:pt x="28" y="1011"/>
                </a:lnTo>
                <a:lnTo>
                  <a:pt x="28" y="1013"/>
                </a:lnTo>
                <a:lnTo>
                  <a:pt x="28" y="1015"/>
                </a:lnTo>
                <a:lnTo>
                  <a:pt x="30" y="1015"/>
                </a:lnTo>
                <a:lnTo>
                  <a:pt x="30" y="1017"/>
                </a:lnTo>
                <a:lnTo>
                  <a:pt x="30" y="1019"/>
                </a:lnTo>
                <a:lnTo>
                  <a:pt x="32" y="1021"/>
                </a:lnTo>
                <a:lnTo>
                  <a:pt x="32" y="1023"/>
                </a:lnTo>
                <a:lnTo>
                  <a:pt x="32" y="1025"/>
                </a:lnTo>
                <a:lnTo>
                  <a:pt x="34" y="1027"/>
                </a:lnTo>
                <a:lnTo>
                  <a:pt x="34" y="1028"/>
                </a:lnTo>
                <a:lnTo>
                  <a:pt x="34" y="1030"/>
                </a:lnTo>
                <a:lnTo>
                  <a:pt x="36" y="1032"/>
                </a:lnTo>
                <a:lnTo>
                  <a:pt x="36" y="1034"/>
                </a:lnTo>
                <a:lnTo>
                  <a:pt x="38" y="1036"/>
                </a:lnTo>
                <a:lnTo>
                  <a:pt x="38" y="1040"/>
                </a:lnTo>
                <a:lnTo>
                  <a:pt x="40" y="1042"/>
                </a:lnTo>
                <a:lnTo>
                  <a:pt x="40" y="1046"/>
                </a:lnTo>
                <a:lnTo>
                  <a:pt x="42" y="1050"/>
                </a:lnTo>
                <a:lnTo>
                  <a:pt x="44" y="1053"/>
                </a:lnTo>
                <a:lnTo>
                  <a:pt x="46" y="1057"/>
                </a:lnTo>
                <a:lnTo>
                  <a:pt x="48" y="1061"/>
                </a:lnTo>
                <a:lnTo>
                  <a:pt x="48" y="1065"/>
                </a:lnTo>
                <a:lnTo>
                  <a:pt x="50" y="1071"/>
                </a:lnTo>
                <a:lnTo>
                  <a:pt x="52" y="1074"/>
                </a:lnTo>
                <a:lnTo>
                  <a:pt x="55" y="1078"/>
                </a:lnTo>
                <a:lnTo>
                  <a:pt x="57" y="1082"/>
                </a:lnTo>
                <a:lnTo>
                  <a:pt x="59" y="1084"/>
                </a:lnTo>
                <a:lnTo>
                  <a:pt x="61" y="1088"/>
                </a:lnTo>
                <a:lnTo>
                  <a:pt x="63" y="1090"/>
                </a:lnTo>
                <a:lnTo>
                  <a:pt x="65" y="1092"/>
                </a:lnTo>
                <a:lnTo>
                  <a:pt x="69" y="1094"/>
                </a:lnTo>
                <a:lnTo>
                  <a:pt x="71" y="1096"/>
                </a:lnTo>
                <a:lnTo>
                  <a:pt x="73" y="1098"/>
                </a:lnTo>
                <a:lnTo>
                  <a:pt x="75" y="1099"/>
                </a:lnTo>
                <a:lnTo>
                  <a:pt x="78" y="1099"/>
                </a:lnTo>
                <a:lnTo>
                  <a:pt x="80" y="1101"/>
                </a:lnTo>
                <a:lnTo>
                  <a:pt x="82" y="1101"/>
                </a:lnTo>
                <a:lnTo>
                  <a:pt x="84" y="1101"/>
                </a:lnTo>
                <a:lnTo>
                  <a:pt x="86" y="1103"/>
                </a:lnTo>
                <a:lnTo>
                  <a:pt x="88" y="1103"/>
                </a:lnTo>
                <a:lnTo>
                  <a:pt x="90" y="1103"/>
                </a:lnTo>
                <a:lnTo>
                  <a:pt x="92" y="1103"/>
                </a:lnTo>
                <a:lnTo>
                  <a:pt x="94" y="1103"/>
                </a:lnTo>
                <a:lnTo>
                  <a:pt x="96" y="1103"/>
                </a:lnTo>
                <a:lnTo>
                  <a:pt x="98" y="1103"/>
                </a:lnTo>
                <a:lnTo>
                  <a:pt x="100" y="1103"/>
                </a:lnTo>
                <a:lnTo>
                  <a:pt x="101" y="1103"/>
                </a:lnTo>
                <a:lnTo>
                  <a:pt x="103" y="1101"/>
                </a:lnTo>
                <a:lnTo>
                  <a:pt x="105" y="1101"/>
                </a:lnTo>
                <a:lnTo>
                  <a:pt x="188" y="1084"/>
                </a:lnTo>
                <a:lnTo>
                  <a:pt x="268" y="1205"/>
                </a:lnTo>
                <a:close/>
              </a:path>
            </a:pathLst>
          </a:custGeom>
          <a:solidFill>
            <a:schemeClr val="accent5"/>
          </a:solidFill>
          <a:ln>
            <a:noFill/>
            <a:headEnd/>
            <a:tailEnd/>
          </a:ln>
          <a:effectLst/>
        </p:spPr>
        <p:style>
          <a:lnRef idx="3">
            <a:schemeClr val="lt1"/>
          </a:lnRef>
          <a:fillRef idx="1">
            <a:schemeClr val="accent5"/>
          </a:fillRef>
          <a:effectRef idx="1">
            <a:schemeClr val="accent5"/>
          </a:effectRef>
          <a:fontRef idx="minor">
            <a:schemeClr val="lt1"/>
          </a:fontRef>
        </p:style>
        <p:txBody>
          <a:bodyPr vert="horz" wrap="square" lIns="44450" tIns="44450" rIns="44450" bIns="44450" numCol="1" anchor="ctr" anchorCtr="0" compatLnSpc="1">
            <a:prstTxWarp prst="textNoShape">
              <a:avLst/>
            </a:prstTxWarp>
          </a:bodyPr>
          <a:lstStyle/>
          <a:p>
            <a:pPr algn="ctr"/>
            <a:r>
              <a:rPr lang="en-US" sz="1200" b="1" dirty="0" smtClean="0">
                <a:solidFill>
                  <a:srgbClr val="313131"/>
                </a:solidFill>
              </a:rPr>
              <a:t>Oracle R12</a:t>
            </a:r>
            <a:endParaRPr lang="en-US" sz="1200" b="1" dirty="0">
              <a:solidFill>
                <a:srgbClr val="313131"/>
              </a:solidFill>
            </a:endParaRPr>
          </a:p>
        </p:txBody>
      </p:sp>
      <p:sp>
        <p:nvSpPr>
          <p:cNvPr id="22" name="Freeform 7"/>
          <p:cNvSpPr>
            <a:spLocks noChangeAspect="1"/>
          </p:cNvSpPr>
          <p:nvPr/>
        </p:nvSpPr>
        <p:spPr bwMode="gray">
          <a:xfrm rot="20352592" flipH="1">
            <a:off x="1441332" y="2273761"/>
            <a:ext cx="1453064" cy="1335707"/>
          </a:xfrm>
          <a:custGeom>
            <a:avLst/>
            <a:gdLst/>
            <a:ahLst/>
            <a:cxnLst>
              <a:cxn ang="0">
                <a:pos x="232" y="1261"/>
              </a:cxn>
              <a:cxn ang="0">
                <a:pos x="213" y="1318"/>
              </a:cxn>
              <a:cxn ang="0">
                <a:pos x="242" y="1353"/>
              </a:cxn>
              <a:cxn ang="0">
                <a:pos x="309" y="1389"/>
              </a:cxn>
              <a:cxn ang="0">
                <a:pos x="520" y="1407"/>
              </a:cxn>
              <a:cxn ang="0">
                <a:pos x="514" y="1485"/>
              </a:cxn>
              <a:cxn ang="0">
                <a:pos x="539" y="1527"/>
              </a:cxn>
              <a:cxn ang="0">
                <a:pos x="591" y="1541"/>
              </a:cxn>
              <a:cxn ang="0">
                <a:pos x="654" y="1526"/>
              </a:cxn>
              <a:cxn ang="0">
                <a:pos x="850" y="1476"/>
              </a:cxn>
              <a:cxn ang="0">
                <a:pos x="883" y="1543"/>
              </a:cxn>
              <a:cxn ang="0">
                <a:pos x="925" y="1552"/>
              </a:cxn>
              <a:cxn ang="0">
                <a:pos x="998" y="1529"/>
              </a:cxn>
              <a:cxn ang="0">
                <a:pos x="1136" y="1341"/>
              </a:cxn>
              <a:cxn ang="0">
                <a:pos x="1186" y="1384"/>
              </a:cxn>
              <a:cxn ang="0">
                <a:pos x="1242" y="1410"/>
              </a:cxn>
              <a:cxn ang="0">
                <a:pos x="1278" y="1387"/>
              </a:cxn>
              <a:cxn ang="0">
                <a:pos x="1324" y="1324"/>
              </a:cxn>
              <a:cxn ang="0">
                <a:pos x="1368" y="1115"/>
              </a:cxn>
              <a:cxn ang="0">
                <a:pos x="1443" y="1132"/>
              </a:cxn>
              <a:cxn ang="0">
                <a:pos x="1489" y="1113"/>
              </a:cxn>
              <a:cxn ang="0">
                <a:pos x="1507" y="1073"/>
              </a:cxn>
              <a:cxn ang="0">
                <a:pos x="1507" y="1002"/>
              </a:cxn>
              <a:cxn ang="0">
                <a:pos x="1457" y="802"/>
              </a:cxn>
              <a:cxn ang="0">
                <a:pos x="1534" y="781"/>
              </a:cxn>
              <a:cxn ang="0">
                <a:pos x="1560" y="742"/>
              </a:cxn>
              <a:cxn ang="0">
                <a:pos x="1557" y="689"/>
              </a:cxn>
              <a:cxn ang="0">
                <a:pos x="1520" y="637"/>
              </a:cxn>
              <a:cxn ang="0">
                <a:pos x="1403" y="472"/>
              </a:cxn>
              <a:cxn ang="0">
                <a:pos x="1455" y="418"/>
              </a:cxn>
              <a:cxn ang="0">
                <a:pos x="1449" y="374"/>
              </a:cxn>
              <a:cxn ang="0">
                <a:pos x="1403" y="316"/>
              </a:cxn>
              <a:cxn ang="0">
                <a:pos x="1282" y="351"/>
              </a:cxn>
              <a:cxn ang="0">
                <a:pos x="1194" y="197"/>
              </a:cxn>
              <a:cxn ang="0">
                <a:pos x="1201" y="132"/>
              </a:cxn>
              <a:cxn ang="0">
                <a:pos x="1176" y="107"/>
              </a:cxn>
              <a:cxn ang="0">
                <a:pos x="1105" y="80"/>
              </a:cxn>
              <a:cxn ang="0">
                <a:pos x="881" y="124"/>
              </a:cxn>
              <a:cxn ang="0">
                <a:pos x="871" y="53"/>
              </a:cxn>
              <a:cxn ang="0">
                <a:pos x="841" y="5"/>
              </a:cxn>
              <a:cxn ang="0">
                <a:pos x="798" y="0"/>
              </a:cxn>
              <a:cxn ang="0">
                <a:pos x="727" y="21"/>
              </a:cxn>
              <a:cxn ang="0">
                <a:pos x="554" y="140"/>
              </a:cxn>
              <a:cxn ang="0">
                <a:pos x="508" y="78"/>
              </a:cxn>
              <a:cxn ang="0">
                <a:pos x="462" y="67"/>
              </a:cxn>
              <a:cxn ang="0">
                <a:pos x="403" y="98"/>
              </a:cxn>
              <a:cxn ang="0">
                <a:pos x="380" y="149"/>
              </a:cxn>
              <a:cxn ang="0">
                <a:pos x="263" y="309"/>
              </a:cxn>
              <a:cxn ang="0">
                <a:pos x="194" y="284"/>
              </a:cxn>
              <a:cxn ang="0">
                <a:pos x="157" y="307"/>
              </a:cxn>
              <a:cxn ang="0">
                <a:pos x="119" y="372"/>
              </a:cxn>
              <a:cxn ang="0">
                <a:pos x="142" y="602"/>
              </a:cxn>
              <a:cxn ang="0">
                <a:pos x="75" y="604"/>
              </a:cxn>
              <a:cxn ang="0">
                <a:pos x="17" y="622"/>
              </a:cxn>
              <a:cxn ang="0">
                <a:pos x="4" y="664"/>
              </a:cxn>
              <a:cxn ang="0">
                <a:pos x="13" y="741"/>
              </a:cxn>
              <a:cxn ang="0">
                <a:pos x="119" y="927"/>
              </a:cxn>
              <a:cxn ang="0">
                <a:pos x="50" y="963"/>
              </a:cxn>
              <a:cxn ang="0">
                <a:pos x="28" y="1007"/>
              </a:cxn>
              <a:cxn ang="0">
                <a:pos x="46" y="1057"/>
              </a:cxn>
              <a:cxn ang="0">
                <a:pos x="92" y="1103"/>
              </a:cxn>
            </a:cxnLst>
            <a:rect l="0" t="0" r="r" b="b"/>
            <a:pathLst>
              <a:path w="1562" h="1554">
                <a:moveTo>
                  <a:pt x="268" y="1205"/>
                </a:moveTo>
                <a:lnTo>
                  <a:pt x="267" y="1207"/>
                </a:lnTo>
                <a:lnTo>
                  <a:pt x="265" y="1209"/>
                </a:lnTo>
                <a:lnTo>
                  <a:pt x="265" y="1211"/>
                </a:lnTo>
                <a:lnTo>
                  <a:pt x="263" y="1213"/>
                </a:lnTo>
                <a:lnTo>
                  <a:pt x="263" y="1215"/>
                </a:lnTo>
                <a:lnTo>
                  <a:pt x="261" y="1217"/>
                </a:lnTo>
                <a:lnTo>
                  <a:pt x="259" y="1218"/>
                </a:lnTo>
                <a:lnTo>
                  <a:pt x="257" y="1220"/>
                </a:lnTo>
                <a:lnTo>
                  <a:pt x="255" y="1224"/>
                </a:lnTo>
                <a:lnTo>
                  <a:pt x="253" y="1226"/>
                </a:lnTo>
                <a:lnTo>
                  <a:pt x="251" y="1228"/>
                </a:lnTo>
                <a:lnTo>
                  <a:pt x="249" y="1232"/>
                </a:lnTo>
                <a:lnTo>
                  <a:pt x="247" y="1236"/>
                </a:lnTo>
                <a:lnTo>
                  <a:pt x="245" y="1238"/>
                </a:lnTo>
                <a:lnTo>
                  <a:pt x="243" y="1241"/>
                </a:lnTo>
                <a:lnTo>
                  <a:pt x="242" y="1243"/>
                </a:lnTo>
                <a:lnTo>
                  <a:pt x="240" y="1247"/>
                </a:lnTo>
                <a:lnTo>
                  <a:pt x="238" y="1251"/>
                </a:lnTo>
                <a:lnTo>
                  <a:pt x="236" y="1253"/>
                </a:lnTo>
                <a:lnTo>
                  <a:pt x="234" y="1257"/>
                </a:lnTo>
                <a:lnTo>
                  <a:pt x="232" y="1261"/>
                </a:lnTo>
                <a:lnTo>
                  <a:pt x="230" y="1265"/>
                </a:lnTo>
                <a:lnTo>
                  <a:pt x="226" y="1266"/>
                </a:lnTo>
                <a:lnTo>
                  <a:pt x="224" y="1270"/>
                </a:lnTo>
                <a:lnTo>
                  <a:pt x="222" y="1274"/>
                </a:lnTo>
                <a:lnTo>
                  <a:pt x="220" y="1276"/>
                </a:lnTo>
                <a:lnTo>
                  <a:pt x="220" y="1280"/>
                </a:lnTo>
                <a:lnTo>
                  <a:pt x="219" y="1282"/>
                </a:lnTo>
                <a:lnTo>
                  <a:pt x="217" y="1286"/>
                </a:lnTo>
                <a:lnTo>
                  <a:pt x="215" y="1288"/>
                </a:lnTo>
                <a:lnTo>
                  <a:pt x="213" y="1289"/>
                </a:lnTo>
                <a:lnTo>
                  <a:pt x="213" y="1293"/>
                </a:lnTo>
                <a:lnTo>
                  <a:pt x="213" y="1295"/>
                </a:lnTo>
                <a:lnTo>
                  <a:pt x="211" y="1299"/>
                </a:lnTo>
                <a:lnTo>
                  <a:pt x="211" y="1301"/>
                </a:lnTo>
                <a:lnTo>
                  <a:pt x="211" y="1303"/>
                </a:lnTo>
                <a:lnTo>
                  <a:pt x="211" y="1305"/>
                </a:lnTo>
                <a:lnTo>
                  <a:pt x="211" y="1309"/>
                </a:lnTo>
                <a:lnTo>
                  <a:pt x="211" y="1311"/>
                </a:lnTo>
                <a:lnTo>
                  <a:pt x="211" y="1312"/>
                </a:lnTo>
                <a:lnTo>
                  <a:pt x="213" y="1314"/>
                </a:lnTo>
                <a:lnTo>
                  <a:pt x="213" y="1316"/>
                </a:lnTo>
                <a:lnTo>
                  <a:pt x="213" y="1318"/>
                </a:lnTo>
                <a:lnTo>
                  <a:pt x="215" y="1320"/>
                </a:lnTo>
                <a:lnTo>
                  <a:pt x="215" y="1322"/>
                </a:lnTo>
                <a:lnTo>
                  <a:pt x="215" y="1324"/>
                </a:lnTo>
                <a:lnTo>
                  <a:pt x="217" y="1326"/>
                </a:lnTo>
                <a:lnTo>
                  <a:pt x="217" y="1328"/>
                </a:lnTo>
                <a:lnTo>
                  <a:pt x="219" y="1330"/>
                </a:lnTo>
                <a:lnTo>
                  <a:pt x="219" y="1332"/>
                </a:lnTo>
                <a:lnTo>
                  <a:pt x="220" y="1334"/>
                </a:lnTo>
                <a:lnTo>
                  <a:pt x="222" y="1336"/>
                </a:lnTo>
                <a:lnTo>
                  <a:pt x="222" y="1337"/>
                </a:lnTo>
                <a:lnTo>
                  <a:pt x="224" y="1337"/>
                </a:lnTo>
                <a:lnTo>
                  <a:pt x="224" y="1339"/>
                </a:lnTo>
                <a:lnTo>
                  <a:pt x="226" y="1339"/>
                </a:lnTo>
                <a:lnTo>
                  <a:pt x="226" y="1341"/>
                </a:lnTo>
                <a:lnTo>
                  <a:pt x="228" y="1341"/>
                </a:lnTo>
                <a:lnTo>
                  <a:pt x="230" y="1343"/>
                </a:lnTo>
                <a:lnTo>
                  <a:pt x="232" y="1345"/>
                </a:lnTo>
                <a:lnTo>
                  <a:pt x="234" y="1345"/>
                </a:lnTo>
                <a:lnTo>
                  <a:pt x="236" y="1347"/>
                </a:lnTo>
                <a:lnTo>
                  <a:pt x="236" y="1349"/>
                </a:lnTo>
                <a:lnTo>
                  <a:pt x="238" y="1351"/>
                </a:lnTo>
                <a:lnTo>
                  <a:pt x="242" y="1353"/>
                </a:lnTo>
                <a:lnTo>
                  <a:pt x="243" y="1355"/>
                </a:lnTo>
                <a:lnTo>
                  <a:pt x="245" y="1357"/>
                </a:lnTo>
                <a:lnTo>
                  <a:pt x="247" y="1359"/>
                </a:lnTo>
                <a:lnTo>
                  <a:pt x="251" y="1360"/>
                </a:lnTo>
                <a:lnTo>
                  <a:pt x="253" y="1362"/>
                </a:lnTo>
                <a:lnTo>
                  <a:pt x="257" y="1366"/>
                </a:lnTo>
                <a:lnTo>
                  <a:pt x="261" y="1368"/>
                </a:lnTo>
                <a:lnTo>
                  <a:pt x="265" y="1372"/>
                </a:lnTo>
                <a:lnTo>
                  <a:pt x="268" y="1376"/>
                </a:lnTo>
                <a:lnTo>
                  <a:pt x="272" y="1378"/>
                </a:lnTo>
                <a:lnTo>
                  <a:pt x="274" y="1380"/>
                </a:lnTo>
                <a:lnTo>
                  <a:pt x="278" y="1384"/>
                </a:lnTo>
                <a:lnTo>
                  <a:pt x="282" y="1384"/>
                </a:lnTo>
                <a:lnTo>
                  <a:pt x="286" y="1385"/>
                </a:lnTo>
                <a:lnTo>
                  <a:pt x="288" y="1387"/>
                </a:lnTo>
                <a:lnTo>
                  <a:pt x="291" y="1387"/>
                </a:lnTo>
                <a:lnTo>
                  <a:pt x="295" y="1389"/>
                </a:lnTo>
                <a:lnTo>
                  <a:pt x="297" y="1389"/>
                </a:lnTo>
                <a:lnTo>
                  <a:pt x="301" y="1389"/>
                </a:lnTo>
                <a:lnTo>
                  <a:pt x="303" y="1389"/>
                </a:lnTo>
                <a:lnTo>
                  <a:pt x="305" y="1389"/>
                </a:lnTo>
                <a:lnTo>
                  <a:pt x="309" y="1389"/>
                </a:lnTo>
                <a:lnTo>
                  <a:pt x="311" y="1389"/>
                </a:lnTo>
                <a:lnTo>
                  <a:pt x="313" y="1387"/>
                </a:lnTo>
                <a:lnTo>
                  <a:pt x="315" y="1387"/>
                </a:lnTo>
                <a:lnTo>
                  <a:pt x="316" y="1387"/>
                </a:lnTo>
                <a:lnTo>
                  <a:pt x="318" y="1385"/>
                </a:lnTo>
                <a:lnTo>
                  <a:pt x="320" y="1385"/>
                </a:lnTo>
                <a:lnTo>
                  <a:pt x="322" y="1384"/>
                </a:lnTo>
                <a:lnTo>
                  <a:pt x="324" y="1384"/>
                </a:lnTo>
                <a:lnTo>
                  <a:pt x="326" y="1382"/>
                </a:lnTo>
                <a:lnTo>
                  <a:pt x="328" y="1380"/>
                </a:lnTo>
                <a:lnTo>
                  <a:pt x="330" y="1378"/>
                </a:lnTo>
                <a:lnTo>
                  <a:pt x="332" y="1378"/>
                </a:lnTo>
                <a:lnTo>
                  <a:pt x="332" y="1376"/>
                </a:lnTo>
                <a:lnTo>
                  <a:pt x="393" y="1324"/>
                </a:lnTo>
                <a:lnTo>
                  <a:pt x="522" y="1393"/>
                </a:lnTo>
                <a:lnTo>
                  <a:pt x="522" y="1395"/>
                </a:lnTo>
                <a:lnTo>
                  <a:pt x="522" y="1397"/>
                </a:lnTo>
                <a:lnTo>
                  <a:pt x="522" y="1399"/>
                </a:lnTo>
                <a:lnTo>
                  <a:pt x="522" y="1401"/>
                </a:lnTo>
                <a:lnTo>
                  <a:pt x="522" y="1403"/>
                </a:lnTo>
                <a:lnTo>
                  <a:pt x="522" y="1405"/>
                </a:lnTo>
                <a:lnTo>
                  <a:pt x="520" y="1407"/>
                </a:lnTo>
                <a:lnTo>
                  <a:pt x="520" y="1410"/>
                </a:lnTo>
                <a:lnTo>
                  <a:pt x="520" y="1412"/>
                </a:lnTo>
                <a:lnTo>
                  <a:pt x="520" y="1416"/>
                </a:lnTo>
                <a:lnTo>
                  <a:pt x="520" y="1418"/>
                </a:lnTo>
                <a:lnTo>
                  <a:pt x="520" y="1422"/>
                </a:lnTo>
                <a:lnTo>
                  <a:pt x="518" y="1426"/>
                </a:lnTo>
                <a:lnTo>
                  <a:pt x="518" y="1430"/>
                </a:lnTo>
                <a:lnTo>
                  <a:pt x="518" y="1433"/>
                </a:lnTo>
                <a:lnTo>
                  <a:pt x="518" y="1437"/>
                </a:lnTo>
                <a:lnTo>
                  <a:pt x="518" y="1441"/>
                </a:lnTo>
                <a:lnTo>
                  <a:pt x="516" y="1445"/>
                </a:lnTo>
                <a:lnTo>
                  <a:pt x="516" y="1449"/>
                </a:lnTo>
                <a:lnTo>
                  <a:pt x="516" y="1453"/>
                </a:lnTo>
                <a:lnTo>
                  <a:pt x="516" y="1456"/>
                </a:lnTo>
                <a:lnTo>
                  <a:pt x="516" y="1460"/>
                </a:lnTo>
                <a:lnTo>
                  <a:pt x="514" y="1464"/>
                </a:lnTo>
                <a:lnTo>
                  <a:pt x="514" y="1466"/>
                </a:lnTo>
                <a:lnTo>
                  <a:pt x="514" y="1470"/>
                </a:lnTo>
                <a:lnTo>
                  <a:pt x="514" y="1474"/>
                </a:lnTo>
                <a:lnTo>
                  <a:pt x="514" y="1478"/>
                </a:lnTo>
                <a:lnTo>
                  <a:pt x="514" y="1481"/>
                </a:lnTo>
                <a:lnTo>
                  <a:pt x="514" y="1485"/>
                </a:lnTo>
                <a:lnTo>
                  <a:pt x="514" y="1487"/>
                </a:lnTo>
                <a:lnTo>
                  <a:pt x="514" y="1491"/>
                </a:lnTo>
                <a:lnTo>
                  <a:pt x="514" y="1493"/>
                </a:lnTo>
                <a:lnTo>
                  <a:pt x="514" y="1497"/>
                </a:lnTo>
                <a:lnTo>
                  <a:pt x="514" y="1499"/>
                </a:lnTo>
                <a:lnTo>
                  <a:pt x="516" y="1501"/>
                </a:lnTo>
                <a:lnTo>
                  <a:pt x="516" y="1504"/>
                </a:lnTo>
                <a:lnTo>
                  <a:pt x="518" y="1506"/>
                </a:lnTo>
                <a:lnTo>
                  <a:pt x="520" y="1508"/>
                </a:lnTo>
                <a:lnTo>
                  <a:pt x="520" y="1510"/>
                </a:lnTo>
                <a:lnTo>
                  <a:pt x="522" y="1512"/>
                </a:lnTo>
                <a:lnTo>
                  <a:pt x="524" y="1514"/>
                </a:lnTo>
                <a:lnTo>
                  <a:pt x="524" y="1516"/>
                </a:lnTo>
                <a:lnTo>
                  <a:pt x="526" y="1518"/>
                </a:lnTo>
                <a:lnTo>
                  <a:pt x="528" y="1520"/>
                </a:lnTo>
                <a:lnTo>
                  <a:pt x="530" y="1520"/>
                </a:lnTo>
                <a:lnTo>
                  <a:pt x="530" y="1522"/>
                </a:lnTo>
                <a:lnTo>
                  <a:pt x="531" y="1524"/>
                </a:lnTo>
                <a:lnTo>
                  <a:pt x="533" y="1524"/>
                </a:lnTo>
                <a:lnTo>
                  <a:pt x="535" y="1526"/>
                </a:lnTo>
                <a:lnTo>
                  <a:pt x="537" y="1527"/>
                </a:lnTo>
                <a:lnTo>
                  <a:pt x="539" y="1527"/>
                </a:lnTo>
                <a:lnTo>
                  <a:pt x="541" y="1529"/>
                </a:lnTo>
                <a:lnTo>
                  <a:pt x="543" y="1529"/>
                </a:lnTo>
                <a:lnTo>
                  <a:pt x="545" y="1529"/>
                </a:lnTo>
                <a:lnTo>
                  <a:pt x="545" y="1531"/>
                </a:lnTo>
                <a:lnTo>
                  <a:pt x="547" y="1531"/>
                </a:lnTo>
                <a:lnTo>
                  <a:pt x="549" y="1531"/>
                </a:lnTo>
                <a:lnTo>
                  <a:pt x="551" y="1531"/>
                </a:lnTo>
                <a:lnTo>
                  <a:pt x="553" y="1533"/>
                </a:lnTo>
                <a:lnTo>
                  <a:pt x="554" y="1533"/>
                </a:lnTo>
                <a:lnTo>
                  <a:pt x="556" y="1533"/>
                </a:lnTo>
                <a:lnTo>
                  <a:pt x="558" y="1533"/>
                </a:lnTo>
                <a:lnTo>
                  <a:pt x="560" y="1533"/>
                </a:lnTo>
                <a:lnTo>
                  <a:pt x="562" y="1535"/>
                </a:lnTo>
                <a:lnTo>
                  <a:pt x="564" y="1535"/>
                </a:lnTo>
                <a:lnTo>
                  <a:pt x="566" y="1535"/>
                </a:lnTo>
                <a:lnTo>
                  <a:pt x="570" y="1537"/>
                </a:lnTo>
                <a:lnTo>
                  <a:pt x="572" y="1537"/>
                </a:lnTo>
                <a:lnTo>
                  <a:pt x="576" y="1537"/>
                </a:lnTo>
                <a:lnTo>
                  <a:pt x="579" y="1539"/>
                </a:lnTo>
                <a:lnTo>
                  <a:pt x="583" y="1539"/>
                </a:lnTo>
                <a:lnTo>
                  <a:pt x="587" y="1541"/>
                </a:lnTo>
                <a:lnTo>
                  <a:pt x="591" y="1541"/>
                </a:lnTo>
                <a:lnTo>
                  <a:pt x="597" y="1543"/>
                </a:lnTo>
                <a:lnTo>
                  <a:pt x="601" y="1543"/>
                </a:lnTo>
                <a:lnTo>
                  <a:pt x="604" y="1545"/>
                </a:lnTo>
                <a:lnTo>
                  <a:pt x="610" y="1545"/>
                </a:lnTo>
                <a:lnTo>
                  <a:pt x="614" y="1545"/>
                </a:lnTo>
                <a:lnTo>
                  <a:pt x="618" y="1545"/>
                </a:lnTo>
                <a:lnTo>
                  <a:pt x="622" y="1545"/>
                </a:lnTo>
                <a:lnTo>
                  <a:pt x="624" y="1545"/>
                </a:lnTo>
                <a:lnTo>
                  <a:pt x="627" y="1545"/>
                </a:lnTo>
                <a:lnTo>
                  <a:pt x="631" y="1543"/>
                </a:lnTo>
                <a:lnTo>
                  <a:pt x="633" y="1543"/>
                </a:lnTo>
                <a:lnTo>
                  <a:pt x="637" y="1541"/>
                </a:lnTo>
                <a:lnTo>
                  <a:pt x="639" y="1539"/>
                </a:lnTo>
                <a:lnTo>
                  <a:pt x="641" y="1539"/>
                </a:lnTo>
                <a:lnTo>
                  <a:pt x="643" y="1537"/>
                </a:lnTo>
                <a:lnTo>
                  <a:pt x="645" y="1535"/>
                </a:lnTo>
                <a:lnTo>
                  <a:pt x="647" y="1533"/>
                </a:lnTo>
                <a:lnTo>
                  <a:pt x="649" y="1533"/>
                </a:lnTo>
                <a:lnTo>
                  <a:pt x="650" y="1531"/>
                </a:lnTo>
                <a:lnTo>
                  <a:pt x="650" y="1529"/>
                </a:lnTo>
                <a:lnTo>
                  <a:pt x="652" y="1527"/>
                </a:lnTo>
                <a:lnTo>
                  <a:pt x="654" y="1526"/>
                </a:lnTo>
                <a:lnTo>
                  <a:pt x="654" y="1524"/>
                </a:lnTo>
                <a:lnTo>
                  <a:pt x="656" y="1524"/>
                </a:lnTo>
                <a:lnTo>
                  <a:pt x="656" y="1522"/>
                </a:lnTo>
                <a:lnTo>
                  <a:pt x="656" y="1520"/>
                </a:lnTo>
                <a:lnTo>
                  <a:pt x="658" y="1520"/>
                </a:lnTo>
                <a:lnTo>
                  <a:pt x="658" y="1518"/>
                </a:lnTo>
                <a:lnTo>
                  <a:pt x="658" y="1516"/>
                </a:lnTo>
                <a:lnTo>
                  <a:pt x="691" y="1441"/>
                </a:lnTo>
                <a:lnTo>
                  <a:pt x="837" y="1443"/>
                </a:lnTo>
                <a:lnTo>
                  <a:pt x="837" y="1445"/>
                </a:lnTo>
                <a:lnTo>
                  <a:pt x="839" y="1447"/>
                </a:lnTo>
                <a:lnTo>
                  <a:pt x="839" y="1449"/>
                </a:lnTo>
                <a:lnTo>
                  <a:pt x="841" y="1451"/>
                </a:lnTo>
                <a:lnTo>
                  <a:pt x="841" y="1453"/>
                </a:lnTo>
                <a:lnTo>
                  <a:pt x="842" y="1456"/>
                </a:lnTo>
                <a:lnTo>
                  <a:pt x="842" y="1458"/>
                </a:lnTo>
                <a:lnTo>
                  <a:pt x="844" y="1460"/>
                </a:lnTo>
                <a:lnTo>
                  <a:pt x="844" y="1464"/>
                </a:lnTo>
                <a:lnTo>
                  <a:pt x="846" y="1466"/>
                </a:lnTo>
                <a:lnTo>
                  <a:pt x="846" y="1470"/>
                </a:lnTo>
                <a:lnTo>
                  <a:pt x="848" y="1472"/>
                </a:lnTo>
                <a:lnTo>
                  <a:pt x="850" y="1476"/>
                </a:lnTo>
                <a:lnTo>
                  <a:pt x="850" y="1479"/>
                </a:lnTo>
                <a:lnTo>
                  <a:pt x="852" y="1483"/>
                </a:lnTo>
                <a:lnTo>
                  <a:pt x="854" y="1485"/>
                </a:lnTo>
                <a:lnTo>
                  <a:pt x="856" y="1489"/>
                </a:lnTo>
                <a:lnTo>
                  <a:pt x="856" y="1493"/>
                </a:lnTo>
                <a:lnTo>
                  <a:pt x="858" y="1497"/>
                </a:lnTo>
                <a:lnTo>
                  <a:pt x="860" y="1501"/>
                </a:lnTo>
                <a:lnTo>
                  <a:pt x="862" y="1503"/>
                </a:lnTo>
                <a:lnTo>
                  <a:pt x="862" y="1506"/>
                </a:lnTo>
                <a:lnTo>
                  <a:pt x="864" y="1510"/>
                </a:lnTo>
                <a:lnTo>
                  <a:pt x="865" y="1514"/>
                </a:lnTo>
                <a:lnTo>
                  <a:pt x="867" y="1516"/>
                </a:lnTo>
                <a:lnTo>
                  <a:pt x="867" y="1520"/>
                </a:lnTo>
                <a:lnTo>
                  <a:pt x="869" y="1524"/>
                </a:lnTo>
                <a:lnTo>
                  <a:pt x="871" y="1526"/>
                </a:lnTo>
                <a:lnTo>
                  <a:pt x="873" y="1529"/>
                </a:lnTo>
                <a:lnTo>
                  <a:pt x="873" y="1531"/>
                </a:lnTo>
                <a:lnTo>
                  <a:pt x="875" y="1533"/>
                </a:lnTo>
                <a:lnTo>
                  <a:pt x="877" y="1537"/>
                </a:lnTo>
                <a:lnTo>
                  <a:pt x="879" y="1539"/>
                </a:lnTo>
                <a:lnTo>
                  <a:pt x="881" y="1541"/>
                </a:lnTo>
                <a:lnTo>
                  <a:pt x="883" y="1543"/>
                </a:lnTo>
                <a:lnTo>
                  <a:pt x="885" y="1545"/>
                </a:lnTo>
                <a:lnTo>
                  <a:pt x="887" y="1545"/>
                </a:lnTo>
                <a:lnTo>
                  <a:pt x="889" y="1547"/>
                </a:lnTo>
                <a:lnTo>
                  <a:pt x="890" y="1549"/>
                </a:lnTo>
                <a:lnTo>
                  <a:pt x="892" y="1549"/>
                </a:lnTo>
                <a:lnTo>
                  <a:pt x="894" y="1550"/>
                </a:lnTo>
                <a:lnTo>
                  <a:pt x="896" y="1550"/>
                </a:lnTo>
                <a:lnTo>
                  <a:pt x="898" y="1550"/>
                </a:lnTo>
                <a:lnTo>
                  <a:pt x="900" y="1552"/>
                </a:lnTo>
                <a:lnTo>
                  <a:pt x="902" y="1552"/>
                </a:lnTo>
                <a:lnTo>
                  <a:pt x="904" y="1552"/>
                </a:lnTo>
                <a:lnTo>
                  <a:pt x="906" y="1552"/>
                </a:lnTo>
                <a:lnTo>
                  <a:pt x="908" y="1552"/>
                </a:lnTo>
                <a:lnTo>
                  <a:pt x="910" y="1552"/>
                </a:lnTo>
                <a:lnTo>
                  <a:pt x="912" y="1552"/>
                </a:lnTo>
                <a:lnTo>
                  <a:pt x="913" y="1554"/>
                </a:lnTo>
                <a:lnTo>
                  <a:pt x="915" y="1552"/>
                </a:lnTo>
                <a:lnTo>
                  <a:pt x="917" y="1552"/>
                </a:lnTo>
                <a:lnTo>
                  <a:pt x="919" y="1552"/>
                </a:lnTo>
                <a:lnTo>
                  <a:pt x="921" y="1552"/>
                </a:lnTo>
                <a:lnTo>
                  <a:pt x="923" y="1552"/>
                </a:lnTo>
                <a:lnTo>
                  <a:pt x="925" y="1552"/>
                </a:lnTo>
                <a:lnTo>
                  <a:pt x="927" y="1550"/>
                </a:lnTo>
                <a:lnTo>
                  <a:pt x="929" y="1550"/>
                </a:lnTo>
                <a:lnTo>
                  <a:pt x="931" y="1550"/>
                </a:lnTo>
                <a:lnTo>
                  <a:pt x="935" y="1550"/>
                </a:lnTo>
                <a:lnTo>
                  <a:pt x="936" y="1549"/>
                </a:lnTo>
                <a:lnTo>
                  <a:pt x="938" y="1549"/>
                </a:lnTo>
                <a:lnTo>
                  <a:pt x="940" y="1549"/>
                </a:lnTo>
                <a:lnTo>
                  <a:pt x="944" y="1547"/>
                </a:lnTo>
                <a:lnTo>
                  <a:pt x="946" y="1547"/>
                </a:lnTo>
                <a:lnTo>
                  <a:pt x="950" y="1547"/>
                </a:lnTo>
                <a:lnTo>
                  <a:pt x="954" y="1545"/>
                </a:lnTo>
                <a:lnTo>
                  <a:pt x="958" y="1545"/>
                </a:lnTo>
                <a:lnTo>
                  <a:pt x="961" y="1543"/>
                </a:lnTo>
                <a:lnTo>
                  <a:pt x="965" y="1543"/>
                </a:lnTo>
                <a:lnTo>
                  <a:pt x="971" y="1541"/>
                </a:lnTo>
                <a:lnTo>
                  <a:pt x="975" y="1539"/>
                </a:lnTo>
                <a:lnTo>
                  <a:pt x="981" y="1539"/>
                </a:lnTo>
                <a:lnTo>
                  <a:pt x="984" y="1537"/>
                </a:lnTo>
                <a:lnTo>
                  <a:pt x="988" y="1535"/>
                </a:lnTo>
                <a:lnTo>
                  <a:pt x="990" y="1533"/>
                </a:lnTo>
                <a:lnTo>
                  <a:pt x="994" y="1531"/>
                </a:lnTo>
                <a:lnTo>
                  <a:pt x="998" y="1529"/>
                </a:lnTo>
                <a:lnTo>
                  <a:pt x="1000" y="1527"/>
                </a:lnTo>
                <a:lnTo>
                  <a:pt x="1002" y="1526"/>
                </a:lnTo>
                <a:lnTo>
                  <a:pt x="1004" y="1522"/>
                </a:lnTo>
                <a:lnTo>
                  <a:pt x="1006" y="1520"/>
                </a:lnTo>
                <a:lnTo>
                  <a:pt x="1008" y="1518"/>
                </a:lnTo>
                <a:lnTo>
                  <a:pt x="1009" y="1516"/>
                </a:lnTo>
                <a:lnTo>
                  <a:pt x="1009" y="1514"/>
                </a:lnTo>
                <a:lnTo>
                  <a:pt x="1011" y="1512"/>
                </a:lnTo>
                <a:lnTo>
                  <a:pt x="1011" y="1508"/>
                </a:lnTo>
                <a:lnTo>
                  <a:pt x="1011" y="1506"/>
                </a:lnTo>
                <a:lnTo>
                  <a:pt x="1013" y="1504"/>
                </a:lnTo>
                <a:lnTo>
                  <a:pt x="1013" y="1503"/>
                </a:lnTo>
                <a:lnTo>
                  <a:pt x="1013" y="1501"/>
                </a:lnTo>
                <a:lnTo>
                  <a:pt x="1013" y="1499"/>
                </a:lnTo>
                <a:lnTo>
                  <a:pt x="1013" y="1497"/>
                </a:lnTo>
                <a:lnTo>
                  <a:pt x="1013" y="1495"/>
                </a:lnTo>
                <a:lnTo>
                  <a:pt x="1013" y="1493"/>
                </a:lnTo>
                <a:lnTo>
                  <a:pt x="1013" y="1491"/>
                </a:lnTo>
                <a:lnTo>
                  <a:pt x="1013" y="1489"/>
                </a:lnTo>
                <a:lnTo>
                  <a:pt x="1013" y="1487"/>
                </a:lnTo>
                <a:lnTo>
                  <a:pt x="1006" y="1407"/>
                </a:lnTo>
                <a:lnTo>
                  <a:pt x="1136" y="1341"/>
                </a:lnTo>
                <a:lnTo>
                  <a:pt x="1138" y="1341"/>
                </a:lnTo>
                <a:lnTo>
                  <a:pt x="1138" y="1343"/>
                </a:lnTo>
                <a:lnTo>
                  <a:pt x="1140" y="1343"/>
                </a:lnTo>
                <a:lnTo>
                  <a:pt x="1142" y="1345"/>
                </a:lnTo>
                <a:lnTo>
                  <a:pt x="1142" y="1347"/>
                </a:lnTo>
                <a:lnTo>
                  <a:pt x="1144" y="1349"/>
                </a:lnTo>
                <a:lnTo>
                  <a:pt x="1146" y="1349"/>
                </a:lnTo>
                <a:lnTo>
                  <a:pt x="1148" y="1351"/>
                </a:lnTo>
                <a:lnTo>
                  <a:pt x="1152" y="1353"/>
                </a:lnTo>
                <a:lnTo>
                  <a:pt x="1153" y="1355"/>
                </a:lnTo>
                <a:lnTo>
                  <a:pt x="1155" y="1359"/>
                </a:lnTo>
                <a:lnTo>
                  <a:pt x="1157" y="1360"/>
                </a:lnTo>
                <a:lnTo>
                  <a:pt x="1161" y="1362"/>
                </a:lnTo>
                <a:lnTo>
                  <a:pt x="1163" y="1364"/>
                </a:lnTo>
                <a:lnTo>
                  <a:pt x="1167" y="1366"/>
                </a:lnTo>
                <a:lnTo>
                  <a:pt x="1169" y="1370"/>
                </a:lnTo>
                <a:lnTo>
                  <a:pt x="1173" y="1372"/>
                </a:lnTo>
                <a:lnTo>
                  <a:pt x="1175" y="1374"/>
                </a:lnTo>
                <a:lnTo>
                  <a:pt x="1178" y="1376"/>
                </a:lnTo>
                <a:lnTo>
                  <a:pt x="1180" y="1380"/>
                </a:lnTo>
                <a:lnTo>
                  <a:pt x="1184" y="1382"/>
                </a:lnTo>
                <a:lnTo>
                  <a:pt x="1186" y="1384"/>
                </a:lnTo>
                <a:lnTo>
                  <a:pt x="1190" y="1387"/>
                </a:lnTo>
                <a:lnTo>
                  <a:pt x="1192" y="1389"/>
                </a:lnTo>
                <a:lnTo>
                  <a:pt x="1196" y="1391"/>
                </a:lnTo>
                <a:lnTo>
                  <a:pt x="1198" y="1393"/>
                </a:lnTo>
                <a:lnTo>
                  <a:pt x="1201" y="1397"/>
                </a:lnTo>
                <a:lnTo>
                  <a:pt x="1203" y="1399"/>
                </a:lnTo>
                <a:lnTo>
                  <a:pt x="1205" y="1401"/>
                </a:lnTo>
                <a:lnTo>
                  <a:pt x="1209" y="1403"/>
                </a:lnTo>
                <a:lnTo>
                  <a:pt x="1211" y="1405"/>
                </a:lnTo>
                <a:lnTo>
                  <a:pt x="1213" y="1405"/>
                </a:lnTo>
                <a:lnTo>
                  <a:pt x="1217" y="1407"/>
                </a:lnTo>
                <a:lnTo>
                  <a:pt x="1219" y="1408"/>
                </a:lnTo>
                <a:lnTo>
                  <a:pt x="1221" y="1408"/>
                </a:lnTo>
                <a:lnTo>
                  <a:pt x="1224" y="1408"/>
                </a:lnTo>
                <a:lnTo>
                  <a:pt x="1226" y="1410"/>
                </a:lnTo>
                <a:lnTo>
                  <a:pt x="1228" y="1410"/>
                </a:lnTo>
                <a:lnTo>
                  <a:pt x="1230" y="1410"/>
                </a:lnTo>
                <a:lnTo>
                  <a:pt x="1232" y="1410"/>
                </a:lnTo>
                <a:lnTo>
                  <a:pt x="1236" y="1410"/>
                </a:lnTo>
                <a:lnTo>
                  <a:pt x="1238" y="1410"/>
                </a:lnTo>
                <a:lnTo>
                  <a:pt x="1240" y="1410"/>
                </a:lnTo>
                <a:lnTo>
                  <a:pt x="1242" y="1410"/>
                </a:lnTo>
                <a:lnTo>
                  <a:pt x="1244" y="1408"/>
                </a:lnTo>
                <a:lnTo>
                  <a:pt x="1246" y="1408"/>
                </a:lnTo>
                <a:lnTo>
                  <a:pt x="1247" y="1408"/>
                </a:lnTo>
                <a:lnTo>
                  <a:pt x="1249" y="1408"/>
                </a:lnTo>
                <a:lnTo>
                  <a:pt x="1251" y="1407"/>
                </a:lnTo>
                <a:lnTo>
                  <a:pt x="1253" y="1407"/>
                </a:lnTo>
                <a:lnTo>
                  <a:pt x="1255" y="1405"/>
                </a:lnTo>
                <a:lnTo>
                  <a:pt x="1257" y="1405"/>
                </a:lnTo>
                <a:lnTo>
                  <a:pt x="1259" y="1405"/>
                </a:lnTo>
                <a:lnTo>
                  <a:pt x="1259" y="1403"/>
                </a:lnTo>
                <a:lnTo>
                  <a:pt x="1261" y="1403"/>
                </a:lnTo>
                <a:lnTo>
                  <a:pt x="1261" y="1401"/>
                </a:lnTo>
                <a:lnTo>
                  <a:pt x="1263" y="1401"/>
                </a:lnTo>
                <a:lnTo>
                  <a:pt x="1265" y="1399"/>
                </a:lnTo>
                <a:lnTo>
                  <a:pt x="1267" y="1397"/>
                </a:lnTo>
                <a:lnTo>
                  <a:pt x="1269" y="1395"/>
                </a:lnTo>
                <a:lnTo>
                  <a:pt x="1271" y="1395"/>
                </a:lnTo>
                <a:lnTo>
                  <a:pt x="1271" y="1393"/>
                </a:lnTo>
                <a:lnTo>
                  <a:pt x="1272" y="1391"/>
                </a:lnTo>
                <a:lnTo>
                  <a:pt x="1274" y="1391"/>
                </a:lnTo>
                <a:lnTo>
                  <a:pt x="1276" y="1389"/>
                </a:lnTo>
                <a:lnTo>
                  <a:pt x="1278" y="1387"/>
                </a:lnTo>
                <a:lnTo>
                  <a:pt x="1280" y="1385"/>
                </a:lnTo>
                <a:lnTo>
                  <a:pt x="1282" y="1384"/>
                </a:lnTo>
                <a:lnTo>
                  <a:pt x="1286" y="1382"/>
                </a:lnTo>
                <a:lnTo>
                  <a:pt x="1288" y="1378"/>
                </a:lnTo>
                <a:lnTo>
                  <a:pt x="1292" y="1376"/>
                </a:lnTo>
                <a:lnTo>
                  <a:pt x="1294" y="1372"/>
                </a:lnTo>
                <a:lnTo>
                  <a:pt x="1297" y="1370"/>
                </a:lnTo>
                <a:lnTo>
                  <a:pt x="1301" y="1366"/>
                </a:lnTo>
                <a:lnTo>
                  <a:pt x="1305" y="1362"/>
                </a:lnTo>
                <a:lnTo>
                  <a:pt x="1309" y="1360"/>
                </a:lnTo>
                <a:lnTo>
                  <a:pt x="1311" y="1357"/>
                </a:lnTo>
                <a:lnTo>
                  <a:pt x="1313" y="1353"/>
                </a:lnTo>
                <a:lnTo>
                  <a:pt x="1317" y="1351"/>
                </a:lnTo>
                <a:lnTo>
                  <a:pt x="1319" y="1347"/>
                </a:lnTo>
                <a:lnTo>
                  <a:pt x="1319" y="1343"/>
                </a:lnTo>
                <a:lnTo>
                  <a:pt x="1320" y="1341"/>
                </a:lnTo>
                <a:lnTo>
                  <a:pt x="1322" y="1337"/>
                </a:lnTo>
                <a:lnTo>
                  <a:pt x="1322" y="1336"/>
                </a:lnTo>
                <a:lnTo>
                  <a:pt x="1322" y="1332"/>
                </a:lnTo>
                <a:lnTo>
                  <a:pt x="1324" y="1330"/>
                </a:lnTo>
                <a:lnTo>
                  <a:pt x="1324" y="1328"/>
                </a:lnTo>
                <a:lnTo>
                  <a:pt x="1324" y="1324"/>
                </a:lnTo>
                <a:lnTo>
                  <a:pt x="1324" y="1322"/>
                </a:lnTo>
                <a:lnTo>
                  <a:pt x="1322" y="1320"/>
                </a:lnTo>
                <a:lnTo>
                  <a:pt x="1322" y="1318"/>
                </a:lnTo>
                <a:lnTo>
                  <a:pt x="1322" y="1316"/>
                </a:lnTo>
                <a:lnTo>
                  <a:pt x="1322" y="1312"/>
                </a:lnTo>
                <a:lnTo>
                  <a:pt x="1320" y="1312"/>
                </a:lnTo>
                <a:lnTo>
                  <a:pt x="1320" y="1311"/>
                </a:lnTo>
                <a:lnTo>
                  <a:pt x="1320" y="1309"/>
                </a:lnTo>
                <a:lnTo>
                  <a:pt x="1319" y="1307"/>
                </a:lnTo>
                <a:lnTo>
                  <a:pt x="1319" y="1305"/>
                </a:lnTo>
                <a:lnTo>
                  <a:pt x="1317" y="1303"/>
                </a:lnTo>
                <a:lnTo>
                  <a:pt x="1317" y="1301"/>
                </a:lnTo>
                <a:lnTo>
                  <a:pt x="1315" y="1301"/>
                </a:lnTo>
                <a:lnTo>
                  <a:pt x="1271" y="1230"/>
                </a:lnTo>
                <a:lnTo>
                  <a:pt x="1353" y="1111"/>
                </a:lnTo>
                <a:lnTo>
                  <a:pt x="1355" y="1111"/>
                </a:lnTo>
                <a:lnTo>
                  <a:pt x="1357" y="1111"/>
                </a:lnTo>
                <a:lnTo>
                  <a:pt x="1359" y="1113"/>
                </a:lnTo>
                <a:lnTo>
                  <a:pt x="1361" y="1113"/>
                </a:lnTo>
                <a:lnTo>
                  <a:pt x="1363" y="1113"/>
                </a:lnTo>
                <a:lnTo>
                  <a:pt x="1365" y="1113"/>
                </a:lnTo>
                <a:lnTo>
                  <a:pt x="1368" y="1115"/>
                </a:lnTo>
                <a:lnTo>
                  <a:pt x="1370" y="1115"/>
                </a:lnTo>
                <a:lnTo>
                  <a:pt x="1374" y="1117"/>
                </a:lnTo>
                <a:lnTo>
                  <a:pt x="1376" y="1117"/>
                </a:lnTo>
                <a:lnTo>
                  <a:pt x="1380" y="1117"/>
                </a:lnTo>
                <a:lnTo>
                  <a:pt x="1382" y="1119"/>
                </a:lnTo>
                <a:lnTo>
                  <a:pt x="1386" y="1119"/>
                </a:lnTo>
                <a:lnTo>
                  <a:pt x="1390" y="1121"/>
                </a:lnTo>
                <a:lnTo>
                  <a:pt x="1393" y="1121"/>
                </a:lnTo>
                <a:lnTo>
                  <a:pt x="1397" y="1122"/>
                </a:lnTo>
                <a:lnTo>
                  <a:pt x="1399" y="1122"/>
                </a:lnTo>
                <a:lnTo>
                  <a:pt x="1403" y="1122"/>
                </a:lnTo>
                <a:lnTo>
                  <a:pt x="1407" y="1124"/>
                </a:lnTo>
                <a:lnTo>
                  <a:pt x="1411" y="1124"/>
                </a:lnTo>
                <a:lnTo>
                  <a:pt x="1415" y="1126"/>
                </a:lnTo>
                <a:lnTo>
                  <a:pt x="1418" y="1126"/>
                </a:lnTo>
                <a:lnTo>
                  <a:pt x="1422" y="1128"/>
                </a:lnTo>
                <a:lnTo>
                  <a:pt x="1426" y="1128"/>
                </a:lnTo>
                <a:lnTo>
                  <a:pt x="1430" y="1128"/>
                </a:lnTo>
                <a:lnTo>
                  <a:pt x="1434" y="1130"/>
                </a:lnTo>
                <a:lnTo>
                  <a:pt x="1438" y="1130"/>
                </a:lnTo>
                <a:lnTo>
                  <a:pt x="1439" y="1130"/>
                </a:lnTo>
                <a:lnTo>
                  <a:pt x="1443" y="1132"/>
                </a:lnTo>
                <a:lnTo>
                  <a:pt x="1447" y="1132"/>
                </a:lnTo>
                <a:lnTo>
                  <a:pt x="1449" y="1132"/>
                </a:lnTo>
                <a:lnTo>
                  <a:pt x="1453" y="1132"/>
                </a:lnTo>
                <a:lnTo>
                  <a:pt x="1455" y="1132"/>
                </a:lnTo>
                <a:lnTo>
                  <a:pt x="1459" y="1132"/>
                </a:lnTo>
                <a:lnTo>
                  <a:pt x="1461" y="1132"/>
                </a:lnTo>
                <a:lnTo>
                  <a:pt x="1462" y="1130"/>
                </a:lnTo>
                <a:lnTo>
                  <a:pt x="1466" y="1130"/>
                </a:lnTo>
                <a:lnTo>
                  <a:pt x="1468" y="1130"/>
                </a:lnTo>
                <a:lnTo>
                  <a:pt x="1470" y="1128"/>
                </a:lnTo>
                <a:lnTo>
                  <a:pt x="1472" y="1128"/>
                </a:lnTo>
                <a:lnTo>
                  <a:pt x="1474" y="1126"/>
                </a:lnTo>
                <a:lnTo>
                  <a:pt x="1476" y="1124"/>
                </a:lnTo>
                <a:lnTo>
                  <a:pt x="1478" y="1124"/>
                </a:lnTo>
                <a:lnTo>
                  <a:pt x="1480" y="1122"/>
                </a:lnTo>
                <a:lnTo>
                  <a:pt x="1482" y="1121"/>
                </a:lnTo>
                <a:lnTo>
                  <a:pt x="1484" y="1121"/>
                </a:lnTo>
                <a:lnTo>
                  <a:pt x="1486" y="1119"/>
                </a:lnTo>
                <a:lnTo>
                  <a:pt x="1486" y="1117"/>
                </a:lnTo>
                <a:lnTo>
                  <a:pt x="1487" y="1117"/>
                </a:lnTo>
                <a:lnTo>
                  <a:pt x="1489" y="1115"/>
                </a:lnTo>
                <a:lnTo>
                  <a:pt x="1489" y="1113"/>
                </a:lnTo>
                <a:lnTo>
                  <a:pt x="1491" y="1113"/>
                </a:lnTo>
                <a:lnTo>
                  <a:pt x="1491" y="1111"/>
                </a:lnTo>
                <a:lnTo>
                  <a:pt x="1491" y="1109"/>
                </a:lnTo>
                <a:lnTo>
                  <a:pt x="1493" y="1109"/>
                </a:lnTo>
                <a:lnTo>
                  <a:pt x="1493" y="1107"/>
                </a:lnTo>
                <a:lnTo>
                  <a:pt x="1495" y="1107"/>
                </a:lnTo>
                <a:lnTo>
                  <a:pt x="1495" y="1105"/>
                </a:lnTo>
                <a:lnTo>
                  <a:pt x="1495" y="1103"/>
                </a:lnTo>
                <a:lnTo>
                  <a:pt x="1495" y="1101"/>
                </a:lnTo>
                <a:lnTo>
                  <a:pt x="1497" y="1101"/>
                </a:lnTo>
                <a:lnTo>
                  <a:pt x="1497" y="1099"/>
                </a:lnTo>
                <a:lnTo>
                  <a:pt x="1497" y="1098"/>
                </a:lnTo>
                <a:lnTo>
                  <a:pt x="1499" y="1096"/>
                </a:lnTo>
                <a:lnTo>
                  <a:pt x="1499" y="1094"/>
                </a:lnTo>
                <a:lnTo>
                  <a:pt x="1499" y="1092"/>
                </a:lnTo>
                <a:lnTo>
                  <a:pt x="1501" y="1090"/>
                </a:lnTo>
                <a:lnTo>
                  <a:pt x="1501" y="1088"/>
                </a:lnTo>
                <a:lnTo>
                  <a:pt x="1503" y="1086"/>
                </a:lnTo>
                <a:lnTo>
                  <a:pt x="1503" y="1082"/>
                </a:lnTo>
                <a:lnTo>
                  <a:pt x="1505" y="1080"/>
                </a:lnTo>
                <a:lnTo>
                  <a:pt x="1505" y="1076"/>
                </a:lnTo>
                <a:lnTo>
                  <a:pt x="1507" y="1073"/>
                </a:lnTo>
                <a:lnTo>
                  <a:pt x="1509" y="1069"/>
                </a:lnTo>
                <a:lnTo>
                  <a:pt x="1509" y="1065"/>
                </a:lnTo>
                <a:lnTo>
                  <a:pt x="1510" y="1061"/>
                </a:lnTo>
                <a:lnTo>
                  <a:pt x="1512" y="1057"/>
                </a:lnTo>
                <a:lnTo>
                  <a:pt x="1514" y="1051"/>
                </a:lnTo>
                <a:lnTo>
                  <a:pt x="1516" y="1048"/>
                </a:lnTo>
                <a:lnTo>
                  <a:pt x="1516" y="1044"/>
                </a:lnTo>
                <a:lnTo>
                  <a:pt x="1516" y="1040"/>
                </a:lnTo>
                <a:lnTo>
                  <a:pt x="1518" y="1036"/>
                </a:lnTo>
                <a:lnTo>
                  <a:pt x="1518" y="1032"/>
                </a:lnTo>
                <a:lnTo>
                  <a:pt x="1518" y="1028"/>
                </a:lnTo>
                <a:lnTo>
                  <a:pt x="1518" y="1025"/>
                </a:lnTo>
                <a:lnTo>
                  <a:pt x="1516" y="1023"/>
                </a:lnTo>
                <a:lnTo>
                  <a:pt x="1516" y="1019"/>
                </a:lnTo>
                <a:lnTo>
                  <a:pt x="1516" y="1017"/>
                </a:lnTo>
                <a:lnTo>
                  <a:pt x="1514" y="1013"/>
                </a:lnTo>
                <a:lnTo>
                  <a:pt x="1514" y="1011"/>
                </a:lnTo>
                <a:lnTo>
                  <a:pt x="1512" y="1009"/>
                </a:lnTo>
                <a:lnTo>
                  <a:pt x="1510" y="1007"/>
                </a:lnTo>
                <a:lnTo>
                  <a:pt x="1510" y="1005"/>
                </a:lnTo>
                <a:lnTo>
                  <a:pt x="1509" y="1003"/>
                </a:lnTo>
                <a:lnTo>
                  <a:pt x="1507" y="1002"/>
                </a:lnTo>
                <a:lnTo>
                  <a:pt x="1505" y="1000"/>
                </a:lnTo>
                <a:lnTo>
                  <a:pt x="1505" y="998"/>
                </a:lnTo>
                <a:lnTo>
                  <a:pt x="1503" y="998"/>
                </a:lnTo>
                <a:lnTo>
                  <a:pt x="1501" y="996"/>
                </a:lnTo>
                <a:lnTo>
                  <a:pt x="1499" y="996"/>
                </a:lnTo>
                <a:lnTo>
                  <a:pt x="1499" y="994"/>
                </a:lnTo>
                <a:lnTo>
                  <a:pt x="1497" y="994"/>
                </a:lnTo>
                <a:lnTo>
                  <a:pt x="1497" y="992"/>
                </a:lnTo>
                <a:lnTo>
                  <a:pt x="1495" y="992"/>
                </a:lnTo>
                <a:lnTo>
                  <a:pt x="1493" y="992"/>
                </a:lnTo>
                <a:lnTo>
                  <a:pt x="1493" y="990"/>
                </a:lnTo>
                <a:lnTo>
                  <a:pt x="1422" y="950"/>
                </a:lnTo>
                <a:lnTo>
                  <a:pt x="1439" y="806"/>
                </a:lnTo>
                <a:lnTo>
                  <a:pt x="1441" y="806"/>
                </a:lnTo>
                <a:lnTo>
                  <a:pt x="1443" y="806"/>
                </a:lnTo>
                <a:lnTo>
                  <a:pt x="1443" y="804"/>
                </a:lnTo>
                <a:lnTo>
                  <a:pt x="1445" y="804"/>
                </a:lnTo>
                <a:lnTo>
                  <a:pt x="1447" y="804"/>
                </a:lnTo>
                <a:lnTo>
                  <a:pt x="1449" y="804"/>
                </a:lnTo>
                <a:lnTo>
                  <a:pt x="1451" y="804"/>
                </a:lnTo>
                <a:lnTo>
                  <a:pt x="1455" y="802"/>
                </a:lnTo>
                <a:lnTo>
                  <a:pt x="1457" y="802"/>
                </a:lnTo>
                <a:lnTo>
                  <a:pt x="1461" y="802"/>
                </a:lnTo>
                <a:lnTo>
                  <a:pt x="1462" y="800"/>
                </a:lnTo>
                <a:lnTo>
                  <a:pt x="1466" y="800"/>
                </a:lnTo>
                <a:lnTo>
                  <a:pt x="1468" y="800"/>
                </a:lnTo>
                <a:lnTo>
                  <a:pt x="1472" y="798"/>
                </a:lnTo>
                <a:lnTo>
                  <a:pt x="1476" y="798"/>
                </a:lnTo>
                <a:lnTo>
                  <a:pt x="1480" y="796"/>
                </a:lnTo>
                <a:lnTo>
                  <a:pt x="1484" y="796"/>
                </a:lnTo>
                <a:lnTo>
                  <a:pt x="1487" y="794"/>
                </a:lnTo>
                <a:lnTo>
                  <a:pt x="1491" y="794"/>
                </a:lnTo>
                <a:lnTo>
                  <a:pt x="1493" y="792"/>
                </a:lnTo>
                <a:lnTo>
                  <a:pt x="1497" y="792"/>
                </a:lnTo>
                <a:lnTo>
                  <a:pt x="1501" y="790"/>
                </a:lnTo>
                <a:lnTo>
                  <a:pt x="1505" y="790"/>
                </a:lnTo>
                <a:lnTo>
                  <a:pt x="1509" y="789"/>
                </a:lnTo>
                <a:lnTo>
                  <a:pt x="1512" y="789"/>
                </a:lnTo>
                <a:lnTo>
                  <a:pt x="1516" y="787"/>
                </a:lnTo>
                <a:lnTo>
                  <a:pt x="1520" y="785"/>
                </a:lnTo>
                <a:lnTo>
                  <a:pt x="1524" y="785"/>
                </a:lnTo>
                <a:lnTo>
                  <a:pt x="1528" y="783"/>
                </a:lnTo>
                <a:lnTo>
                  <a:pt x="1530" y="783"/>
                </a:lnTo>
                <a:lnTo>
                  <a:pt x="1534" y="781"/>
                </a:lnTo>
                <a:lnTo>
                  <a:pt x="1535" y="781"/>
                </a:lnTo>
                <a:lnTo>
                  <a:pt x="1539" y="779"/>
                </a:lnTo>
                <a:lnTo>
                  <a:pt x="1541" y="777"/>
                </a:lnTo>
                <a:lnTo>
                  <a:pt x="1543" y="775"/>
                </a:lnTo>
                <a:lnTo>
                  <a:pt x="1545" y="775"/>
                </a:lnTo>
                <a:lnTo>
                  <a:pt x="1547" y="773"/>
                </a:lnTo>
                <a:lnTo>
                  <a:pt x="1549" y="771"/>
                </a:lnTo>
                <a:lnTo>
                  <a:pt x="1551" y="769"/>
                </a:lnTo>
                <a:lnTo>
                  <a:pt x="1553" y="767"/>
                </a:lnTo>
                <a:lnTo>
                  <a:pt x="1553" y="765"/>
                </a:lnTo>
                <a:lnTo>
                  <a:pt x="1555" y="764"/>
                </a:lnTo>
                <a:lnTo>
                  <a:pt x="1555" y="762"/>
                </a:lnTo>
                <a:lnTo>
                  <a:pt x="1557" y="760"/>
                </a:lnTo>
                <a:lnTo>
                  <a:pt x="1557" y="758"/>
                </a:lnTo>
                <a:lnTo>
                  <a:pt x="1558" y="756"/>
                </a:lnTo>
                <a:lnTo>
                  <a:pt x="1558" y="754"/>
                </a:lnTo>
                <a:lnTo>
                  <a:pt x="1558" y="752"/>
                </a:lnTo>
                <a:lnTo>
                  <a:pt x="1560" y="750"/>
                </a:lnTo>
                <a:lnTo>
                  <a:pt x="1560" y="748"/>
                </a:lnTo>
                <a:lnTo>
                  <a:pt x="1560" y="746"/>
                </a:lnTo>
                <a:lnTo>
                  <a:pt x="1560" y="744"/>
                </a:lnTo>
                <a:lnTo>
                  <a:pt x="1560" y="742"/>
                </a:lnTo>
                <a:lnTo>
                  <a:pt x="1560" y="741"/>
                </a:lnTo>
                <a:lnTo>
                  <a:pt x="1560" y="739"/>
                </a:lnTo>
                <a:lnTo>
                  <a:pt x="1562" y="739"/>
                </a:lnTo>
                <a:lnTo>
                  <a:pt x="1562" y="737"/>
                </a:lnTo>
                <a:lnTo>
                  <a:pt x="1560" y="737"/>
                </a:lnTo>
                <a:lnTo>
                  <a:pt x="1560" y="735"/>
                </a:lnTo>
                <a:lnTo>
                  <a:pt x="1560" y="733"/>
                </a:lnTo>
                <a:lnTo>
                  <a:pt x="1560" y="731"/>
                </a:lnTo>
                <a:lnTo>
                  <a:pt x="1560" y="729"/>
                </a:lnTo>
                <a:lnTo>
                  <a:pt x="1560" y="727"/>
                </a:lnTo>
                <a:lnTo>
                  <a:pt x="1560" y="725"/>
                </a:lnTo>
                <a:lnTo>
                  <a:pt x="1560" y="721"/>
                </a:lnTo>
                <a:lnTo>
                  <a:pt x="1560" y="719"/>
                </a:lnTo>
                <a:lnTo>
                  <a:pt x="1558" y="718"/>
                </a:lnTo>
                <a:lnTo>
                  <a:pt x="1558" y="716"/>
                </a:lnTo>
                <a:lnTo>
                  <a:pt x="1558" y="712"/>
                </a:lnTo>
                <a:lnTo>
                  <a:pt x="1558" y="710"/>
                </a:lnTo>
                <a:lnTo>
                  <a:pt x="1558" y="706"/>
                </a:lnTo>
                <a:lnTo>
                  <a:pt x="1557" y="702"/>
                </a:lnTo>
                <a:lnTo>
                  <a:pt x="1557" y="698"/>
                </a:lnTo>
                <a:lnTo>
                  <a:pt x="1557" y="694"/>
                </a:lnTo>
                <a:lnTo>
                  <a:pt x="1557" y="689"/>
                </a:lnTo>
                <a:lnTo>
                  <a:pt x="1555" y="685"/>
                </a:lnTo>
                <a:lnTo>
                  <a:pt x="1555" y="679"/>
                </a:lnTo>
                <a:lnTo>
                  <a:pt x="1555" y="675"/>
                </a:lnTo>
                <a:lnTo>
                  <a:pt x="1553" y="671"/>
                </a:lnTo>
                <a:lnTo>
                  <a:pt x="1553" y="668"/>
                </a:lnTo>
                <a:lnTo>
                  <a:pt x="1551" y="664"/>
                </a:lnTo>
                <a:lnTo>
                  <a:pt x="1549" y="660"/>
                </a:lnTo>
                <a:lnTo>
                  <a:pt x="1547" y="658"/>
                </a:lnTo>
                <a:lnTo>
                  <a:pt x="1545" y="654"/>
                </a:lnTo>
                <a:lnTo>
                  <a:pt x="1543" y="652"/>
                </a:lnTo>
                <a:lnTo>
                  <a:pt x="1541" y="650"/>
                </a:lnTo>
                <a:lnTo>
                  <a:pt x="1539" y="648"/>
                </a:lnTo>
                <a:lnTo>
                  <a:pt x="1537" y="646"/>
                </a:lnTo>
                <a:lnTo>
                  <a:pt x="1535" y="645"/>
                </a:lnTo>
                <a:lnTo>
                  <a:pt x="1534" y="643"/>
                </a:lnTo>
                <a:lnTo>
                  <a:pt x="1532" y="641"/>
                </a:lnTo>
                <a:lnTo>
                  <a:pt x="1530" y="641"/>
                </a:lnTo>
                <a:lnTo>
                  <a:pt x="1528" y="639"/>
                </a:lnTo>
                <a:lnTo>
                  <a:pt x="1526" y="639"/>
                </a:lnTo>
                <a:lnTo>
                  <a:pt x="1524" y="637"/>
                </a:lnTo>
                <a:lnTo>
                  <a:pt x="1522" y="637"/>
                </a:lnTo>
                <a:lnTo>
                  <a:pt x="1520" y="637"/>
                </a:lnTo>
                <a:lnTo>
                  <a:pt x="1518" y="637"/>
                </a:lnTo>
                <a:lnTo>
                  <a:pt x="1516" y="637"/>
                </a:lnTo>
                <a:lnTo>
                  <a:pt x="1514" y="635"/>
                </a:lnTo>
                <a:lnTo>
                  <a:pt x="1512" y="635"/>
                </a:lnTo>
                <a:lnTo>
                  <a:pt x="1510" y="635"/>
                </a:lnTo>
                <a:lnTo>
                  <a:pt x="1509" y="635"/>
                </a:lnTo>
                <a:lnTo>
                  <a:pt x="1426" y="633"/>
                </a:lnTo>
                <a:lnTo>
                  <a:pt x="1374" y="497"/>
                </a:lnTo>
                <a:lnTo>
                  <a:pt x="1376" y="497"/>
                </a:lnTo>
                <a:lnTo>
                  <a:pt x="1376" y="495"/>
                </a:lnTo>
                <a:lnTo>
                  <a:pt x="1378" y="493"/>
                </a:lnTo>
                <a:lnTo>
                  <a:pt x="1380" y="491"/>
                </a:lnTo>
                <a:lnTo>
                  <a:pt x="1382" y="491"/>
                </a:lnTo>
                <a:lnTo>
                  <a:pt x="1384" y="489"/>
                </a:lnTo>
                <a:lnTo>
                  <a:pt x="1386" y="487"/>
                </a:lnTo>
                <a:lnTo>
                  <a:pt x="1388" y="485"/>
                </a:lnTo>
                <a:lnTo>
                  <a:pt x="1390" y="483"/>
                </a:lnTo>
                <a:lnTo>
                  <a:pt x="1391" y="481"/>
                </a:lnTo>
                <a:lnTo>
                  <a:pt x="1395" y="480"/>
                </a:lnTo>
                <a:lnTo>
                  <a:pt x="1397" y="478"/>
                </a:lnTo>
                <a:lnTo>
                  <a:pt x="1399" y="474"/>
                </a:lnTo>
                <a:lnTo>
                  <a:pt x="1403" y="472"/>
                </a:lnTo>
                <a:lnTo>
                  <a:pt x="1405" y="470"/>
                </a:lnTo>
                <a:lnTo>
                  <a:pt x="1407" y="468"/>
                </a:lnTo>
                <a:lnTo>
                  <a:pt x="1411" y="464"/>
                </a:lnTo>
                <a:lnTo>
                  <a:pt x="1413" y="462"/>
                </a:lnTo>
                <a:lnTo>
                  <a:pt x="1416" y="460"/>
                </a:lnTo>
                <a:lnTo>
                  <a:pt x="1418" y="456"/>
                </a:lnTo>
                <a:lnTo>
                  <a:pt x="1422" y="455"/>
                </a:lnTo>
                <a:lnTo>
                  <a:pt x="1424" y="451"/>
                </a:lnTo>
                <a:lnTo>
                  <a:pt x="1428" y="449"/>
                </a:lnTo>
                <a:lnTo>
                  <a:pt x="1430" y="447"/>
                </a:lnTo>
                <a:lnTo>
                  <a:pt x="1434" y="443"/>
                </a:lnTo>
                <a:lnTo>
                  <a:pt x="1436" y="441"/>
                </a:lnTo>
                <a:lnTo>
                  <a:pt x="1438" y="439"/>
                </a:lnTo>
                <a:lnTo>
                  <a:pt x="1441" y="435"/>
                </a:lnTo>
                <a:lnTo>
                  <a:pt x="1443" y="433"/>
                </a:lnTo>
                <a:lnTo>
                  <a:pt x="1445" y="432"/>
                </a:lnTo>
                <a:lnTo>
                  <a:pt x="1447" y="430"/>
                </a:lnTo>
                <a:lnTo>
                  <a:pt x="1449" y="428"/>
                </a:lnTo>
                <a:lnTo>
                  <a:pt x="1451" y="424"/>
                </a:lnTo>
                <a:lnTo>
                  <a:pt x="1451" y="422"/>
                </a:lnTo>
                <a:lnTo>
                  <a:pt x="1453" y="420"/>
                </a:lnTo>
                <a:lnTo>
                  <a:pt x="1455" y="418"/>
                </a:lnTo>
                <a:lnTo>
                  <a:pt x="1455" y="414"/>
                </a:lnTo>
                <a:lnTo>
                  <a:pt x="1455" y="412"/>
                </a:lnTo>
                <a:lnTo>
                  <a:pt x="1455" y="410"/>
                </a:lnTo>
                <a:lnTo>
                  <a:pt x="1457" y="408"/>
                </a:lnTo>
                <a:lnTo>
                  <a:pt x="1457" y="407"/>
                </a:lnTo>
                <a:lnTo>
                  <a:pt x="1457" y="403"/>
                </a:lnTo>
                <a:lnTo>
                  <a:pt x="1457" y="401"/>
                </a:lnTo>
                <a:lnTo>
                  <a:pt x="1457" y="399"/>
                </a:lnTo>
                <a:lnTo>
                  <a:pt x="1457" y="397"/>
                </a:lnTo>
                <a:lnTo>
                  <a:pt x="1457" y="395"/>
                </a:lnTo>
                <a:lnTo>
                  <a:pt x="1455" y="393"/>
                </a:lnTo>
                <a:lnTo>
                  <a:pt x="1455" y="391"/>
                </a:lnTo>
                <a:lnTo>
                  <a:pt x="1455" y="389"/>
                </a:lnTo>
                <a:lnTo>
                  <a:pt x="1455" y="387"/>
                </a:lnTo>
                <a:lnTo>
                  <a:pt x="1453" y="385"/>
                </a:lnTo>
                <a:lnTo>
                  <a:pt x="1453" y="384"/>
                </a:lnTo>
                <a:lnTo>
                  <a:pt x="1453" y="382"/>
                </a:lnTo>
                <a:lnTo>
                  <a:pt x="1451" y="380"/>
                </a:lnTo>
                <a:lnTo>
                  <a:pt x="1451" y="378"/>
                </a:lnTo>
                <a:lnTo>
                  <a:pt x="1449" y="378"/>
                </a:lnTo>
                <a:lnTo>
                  <a:pt x="1449" y="376"/>
                </a:lnTo>
                <a:lnTo>
                  <a:pt x="1449" y="374"/>
                </a:lnTo>
                <a:lnTo>
                  <a:pt x="1447" y="374"/>
                </a:lnTo>
                <a:lnTo>
                  <a:pt x="1447" y="372"/>
                </a:lnTo>
                <a:lnTo>
                  <a:pt x="1445" y="370"/>
                </a:lnTo>
                <a:lnTo>
                  <a:pt x="1443" y="368"/>
                </a:lnTo>
                <a:lnTo>
                  <a:pt x="1443" y="366"/>
                </a:lnTo>
                <a:lnTo>
                  <a:pt x="1441" y="364"/>
                </a:lnTo>
                <a:lnTo>
                  <a:pt x="1439" y="362"/>
                </a:lnTo>
                <a:lnTo>
                  <a:pt x="1438" y="361"/>
                </a:lnTo>
                <a:lnTo>
                  <a:pt x="1438" y="359"/>
                </a:lnTo>
                <a:lnTo>
                  <a:pt x="1436" y="355"/>
                </a:lnTo>
                <a:lnTo>
                  <a:pt x="1434" y="353"/>
                </a:lnTo>
                <a:lnTo>
                  <a:pt x="1432" y="349"/>
                </a:lnTo>
                <a:lnTo>
                  <a:pt x="1428" y="347"/>
                </a:lnTo>
                <a:lnTo>
                  <a:pt x="1426" y="343"/>
                </a:lnTo>
                <a:lnTo>
                  <a:pt x="1424" y="339"/>
                </a:lnTo>
                <a:lnTo>
                  <a:pt x="1422" y="336"/>
                </a:lnTo>
                <a:lnTo>
                  <a:pt x="1418" y="332"/>
                </a:lnTo>
                <a:lnTo>
                  <a:pt x="1415" y="328"/>
                </a:lnTo>
                <a:lnTo>
                  <a:pt x="1413" y="324"/>
                </a:lnTo>
                <a:lnTo>
                  <a:pt x="1409" y="322"/>
                </a:lnTo>
                <a:lnTo>
                  <a:pt x="1407" y="318"/>
                </a:lnTo>
                <a:lnTo>
                  <a:pt x="1403" y="316"/>
                </a:lnTo>
                <a:lnTo>
                  <a:pt x="1401" y="314"/>
                </a:lnTo>
                <a:lnTo>
                  <a:pt x="1397" y="313"/>
                </a:lnTo>
                <a:lnTo>
                  <a:pt x="1395" y="313"/>
                </a:lnTo>
                <a:lnTo>
                  <a:pt x="1391" y="311"/>
                </a:lnTo>
                <a:lnTo>
                  <a:pt x="1390" y="309"/>
                </a:lnTo>
                <a:lnTo>
                  <a:pt x="1388" y="309"/>
                </a:lnTo>
                <a:lnTo>
                  <a:pt x="1384" y="309"/>
                </a:lnTo>
                <a:lnTo>
                  <a:pt x="1382" y="309"/>
                </a:lnTo>
                <a:lnTo>
                  <a:pt x="1380" y="309"/>
                </a:lnTo>
                <a:lnTo>
                  <a:pt x="1378" y="309"/>
                </a:lnTo>
                <a:lnTo>
                  <a:pt x="1374" y="309"/>
                </a:lnTo>
                <a:lnTo>
                  <a:pt x="1372" y="309"/>
                </a:lnTo>
                <a:lnTo>
                  <a:pt x="1370" y="309"/>
                </a:lnTo>
                <a:lnTo>
                  <a:pt x="1368" y="309"/>
                </a:lnTo>
                <a:lnTo>
                  <a:pt x="1367" y="311"/>
                </a:lnTo>
                <a:lnTo>
                  <a:pt x="1365" y="311"/>
                </a:lnTo>
                <a:lnTo>
                  <a:pt x="1363" y="311"/>
                </a:lnTo>
                <a:lnTo>
                  <a:pt x="1361" y="313"/>
                </a:lnTo>
                <a:lnTo>
                  <a:pt x="1359" y="313"/>
                </a:lnTo>
                <a:lnTo>
                  <a:pt x="1359" y="314"/>
                </a:lnTo>
                <a:lnTo>
                  <a:pt x="1357" y="314"/>
                </a:lnTo>
                <a:lnTo>
                  <a:pt x="1282" y="351"/>
                </a:lnTo>
                <a:lnTo>
                  <a:pt x="1173" y="253"/>
                </a:lnTo>
                <a:lnTo>
                  <a:pt x="1173" y="251"/>
                </a:lnTo>
                <a:lnTo>
                  <a:pt x="1175" y="251"/>
                </a:lnTo>
                <a:lnTo>
                  <a:pt x="1175" y="249"/>
                </a:lnTo>
                <a:lnTo>
                  <a:pt x="1175" y="247"/>
                </a:lnTo>
                <a:lnTo>
                  <a:pt x="1176" y="245"/>
                </a:lnTo>
                <a:lnTo>
                  <a:pt x="1176" y="243"/>
                </a:lnTo>
                <a:lnTo>
                  <a:pt x="1176" y="242"/>
                </a:lnTo>
                <a:lnTo>
                  <a:pt x="1178" y="240"/>
                </a:lnTo>
                <a:lnTo>
                  <a:pt x="1178" y="238"/>
                </a:lnTo>
                <a:lnTo>
                  <a:pt x="1180" y="234"/>
                </a:lnTo>
                <a:lnTo>
                  <a:pt x="1180" y="232"/>
                </a:lnTo>
                <a:lnTo>
                  <a:pt x="1182" y="228"/>
                </a:lnTo>
                <a:lnTo>
                  <a:pt x="1184" y="224"/>
                </a:lnTo>
                <a:lnTo>
                  <a:pt x="1184" y="222"/>
                </a:lnTo>
                <a:lnTo>
                  <a:pt x="1186" y="218"/>
                </a:lnTo>
                <a:lnTo>
                  <a:pt x="1188" y="215"/>
                </a:lnTo>
                <a:lnTo>
                  <a:pt x="1188" y="211"/>
                </a:lnTo>
                <a:lnTo>
                  <a:pt x="1190" y="207"/>
                </a:lnTo>
                <a:lnTo>
                  <a:pt x="1192" y="205"/>
                </a:lnTo>
                <a:lnTo>
                  <a:pt x="1192" y="201"/>
                </a:lnTo>
                <a:lnTo>
                  <a:pt x="1194" y="197"/>
                </a:lnTo>
                <a:lnTo>
                  <a:pt x="1196" y="194"/>
                </a:lnTo>
                <a:lnTo>
                  <a:pt x="1196" y="190"/>
                </a:lnTo>
                <a:lnTo>
                  <a:pt x="1198" y="186"/>
                </a:lnTo>
                <a:lnTo>
                  <a:pt x="1199" y="182"/>
                </a:lnTo>
                <a:lnTo>
                  <a:pt x="1199" y="178"/>
                </a:lnTo>
                <a:lnTo>
                  <a:pt x="1201" y="174"/>
                </a:lnTo>
                <a:lnTo>
                  <a:pt x="1201" y="170"/>
                </a:lnTo>
                <a:lnTo>
                  <a:pt x="1203" y="169"/>
                </a:lnTo>
                <a:lnTo>
                  <a:pt x="1203" y="165"/>
                </a:lnTo>
                <a:lnTo>
                  <a:pt x="1205" y="161"/>
                </a:lnTo>
                <a:lnTo>
                  <a:pt x="1205" y="159"/>
                </a:lnTo>
                <a:lnTo>
                  <a:pt x="1205" y="155"/>
                </a:lnTo>
                <a:lnTo>
                  <a:pt x="1207" y="153"/>
                </a:lnTo>
                <a:lnTo>
                  <a:pt x="1207" y="151"/>
                </a:lnTo>
                <a:lnTo>
                  <a:pt x="1207" y="147"/>
                </a:lnTo>
                <a:lnTo>
                  <a:pt x="1205" y="146"/>
                </a:lnTo>
                <a:lnTo>
                  <a:pt x="1205" y="144"/>
                </a:lnTo>
                <a:lnTo>
                  <a:pt x="1205" y="140"/>
                </a:lnTo>
                <a:lnTo>
                  <a:pt x="1205" y="138"/>
                </a:lnTo>
                <a:lnTo>
                  <a:pt x="1203" y="136"/>
                </a:lnTo>
                <a:lnTo>
                  <a:pt x="1203" y="134"/>
                </a:lnTo>
                <a:lnTo>
                  <a:pt x="1201" y="132"/>
                </a:lnTo>
                <a:lnTo>
                  <a:pt x="1201" y="130"/>
                </a:lnTo>
                <a:lnTo>
                  <a:pt x="1199" y="128"/>
                </a:lnTo>
                <a:lnTo>
                  <a:pt x="1199" y="126"/>
                </a:lnTo>
                <a:lnTo>
                  <a:pt x="1198" y="124"/>
                </a:lnTo>
                <a:lnTo>
                  <a:pt x="1198" y="123"/>
                </a:lnTo>
                <a:lnTo>
                  <a:pt x="1196" y="123"/>
                </a:lnTo>
                <a:lnTo>
                  <a:pt x="1194" y="121"/>
                </a:lnTo>
                <a:lnTo>
                  <a:pt x="1194" y="119"/>
                </a:lnTo>
                <a:lnTo>
                  <a:pt x="1192" y="119"/>
                </a:lnTo>
                <a:lnTo>
                  <a:pt x="1192" y="117"/>
                </a:lnTo>
                <a:lnTo>
                  <a:pt x="1190" y="117"/>
                </a:lnTo>
                <a:lnTo>
                  <a:pt x="1190" y="115"/>
                </a:lnTo>
                <a:lnTo>
                  <a:pt x="1188" y="115"/>
                </a:lnTo>
                <a:lnTo>
                  <a:pt x="1188" y="113"/>
                </a:lnTo>
                <a:lnTo>
                  <a:pt x="1186" y="113"/>
                </a:lnTo>
                <a:lnTo>
                  <a:pt x="1186" y="111"/>
                </a:lnTo>
                <a:lnTo>
                  <a:pt x="1184" y="111"/>
                </a:lnTo>
                <a:lnTo>
                  <a:pt x="1182" y="111"/>
                </a:lnTo>
                <a:lnTo>
                  <a:pt x="1182" y="109"/>
                </a:lnTo>
                <a:lnTo>
                  <a:pt x="1180" y="109"/>
                </a:lnTo>
                <a:lnTo>
                  <a:pt x="1178" y="109"/>
                </a:lnTo>
                <a:lnTo>
                  <a:pt x="1176" y="107"/>
                </a:lnTo>
                <a:lnTo>
                  <a:pt x="1175" y="107"/>
                </a:lnTo>
                <a:lnTo>
                  <a:pt x="1173" y="105"/>
                </a:lnTo>
                <a:lnTo>
                  <a:pt x="1171" y="105"/>
                </a:lnTo>
                <a:lnTo>
                  <a:pt x="1169" y="103"/>
                </a:lnTo>
                <a:lnTo>
                  <a:pt x="1167" y="103"/>
                </a:lnTo>
                <a:lnTo>
                  <a:pt x="1163" y="101"/>
                </a:lnTo>
                <a:lnTo>
                  <a:pt x="1161" y="99"/>
                </a:lnTo>
                <a:lnTo>
                  <a:pt x="1157" y="98"/>
                </a:lnTo>
                <a:lnTo>
                  <a:pt x="1153" y="96"/>
                </a:lnTo>
                <a:lnTo>
                  <a:pt x="1152" y="96"/>
                </a:lnTo>
                <a:lnTo>
                  <a:pt x="1148" y="94"/>
                </a:lnTo>
                <a:lnTo>
                  <a:pt x="1142" y="92"/>
                </a:lnTo>
                <a:lnTo>
                  <a:pt x="1138" y="88"/>
                </a:lnTo>
                <a:lnTo>
                  <a:pt x="1134" y="86"/>
                </a:lnTo>
                <a:lnTo>
                  <a:pt x="1130" y="84"/>
                </a:lnTo>
                <a:lnTo>
                  <a:pt x="1127" y="84"/>
                </a:lnTo>
                <a:lnTo>
                  <a:pt x="1123" y="82"/>
                </a:lnTo>
                <a:lnTo>
                  <a:pt x="1119" y="80"/>
                </a:lnTo>
                <a:lnTo>
                  <a:pt x="1115" y="80"/>
                </a:lnTo>
                <a:lnTo>
                  <a:pt x="1111" y="80"/>
                </a:lnTo>
                <a:lnTo>
                  <a:pt x="1107" y="80"/>
                </a:lnTo>
                <a:lnTo>
                  <a:pt x="1105" y="80"/>
                </a:lnTo>
                <a:lnTo>
                  <a:pt x="1102" y="80"/>
                </a:lnTo>
                <a:lnTo>
                  <a:pt x="1100" y="80"/>
                </a:lnTo>
                <a:lnTo>
                  <a:pt x="1096" y="82"/>
                </a:lnTo>
                <a:lnTo>
                  <a:pt x="1094" y="82"/>
                </a:lnTo>
                <a:lnTo>
                  <a:pt x="1092" y="82"/>
                </a:lnTo>
                <a:lnTo>
                  <a:pt x="1088" y="84"/>
                </a:lnTo>
                <a:lnTo>
                  <a:pt x="1086" y="86"/>
                </a:lnTo>
                <a:lnTo>
                  <a:pt x="1084" y="86"/>
                </a:lnTo>
                <a:lnTo>
                  <a:pt x="1082" y="88"/>
                </a:lnTo>
                <a:lnTo>
                  <a:pt x="1080" y="90"/>
                </a:lnTo>
                <a:lnTo>
                  <a:pt x="1079" y="92"/>
                </a:lnTo>
                <a:lnTo>
                  <a:pt x="1077" y="94"/>
                </a:lnTo>
                <a:lnTo>
                  <a:pt x="1075" y="96"/>
                </a:lnTo>
                <a:lnTo>
                  <a:pt x="1073" y="98"/>
                </a:lnTo>
                <a:lnTo>
                  <a:pt x="1073" y="99"/>
                </a:lnTo>
                <a:lnTo>
                  <a:pt x="1071" y="99"/>
                </a:lnTo>
                <a:lnTo>
                  <a:pt x="1071" y="101"/>
                </a:lnTo>
                <a:lnTo>
                  <a:pt x="1023" y="167"/>
                </a:lnTo>
                <a:lnTo>
                  <a:pt x="881" y="130"/>
                </a:lnTo>
                <a:lnTo>
                  <a:pt x="881" y="128"/>
                </a:lnTo>
                <a:lnTo>
                  <a:pt x="881" y="126"/>
                </a:lnTo>
                <a:lnTo>
                  <a:pt x="881" y="124"/>
                </a:lnTo>
                <a:lnTo>
                  <a:pt x="881" y="123"/>
                </a:lnTo>
                <a:lnTo>
                  <a:pt x="881" y="121"/>
                </a:lnTo>
                <a:lnTo>
                  <a:pt x="881" y="119"/>
                </a:lnTo>
                <a:lnTo>
                  <a:pt x="879" y="117"/>
                </a:lnTo>
                <a:lnTo>
                  <a:pt x="879" y="113"/>
                </a:lnTo>
                <a:lnTo>
                  <a:pt x="879" y="111"/>
                </a:lnTo>
                <a:lnTo>
                  <a:pt x="879" y="107"/>
                </a:lnTo>
                <a:lnTo>
                  <a:pt x="879" y="105"/>
                </a:lnTo>
                <a:lnTo>
                  <a:pt x="877" y="101"/>
                </a:lnTo>
                <a:lnTo>
                  <a:pt x="877" y="98"/>
                </a:lnTo>
                <a:lnTo>
                  <a:pt x="877" y="94"/>
                </a:lnTo>
                <a:lnTo>
                  <a:pt x="877" y="90"/>
                </a:lnTo>
                <a:lnTo>
                  <a:pt x="875" y="86"/>
                </a:lnTo>
                <a:lnTo>
                  <a:pt x="875" y="84"/>
                </a:lnTo>
                <a:lnTo>
                  <a:pt x="875" y="80"/>
                </a:lnTo>
                <a:lnTo>
                  <a:pt x="875" y="76"/>
                </a:lnTo>
                <a:lnTo>
                  <a:pt x="873" y="73"/>
                </a:lnTo>
                <a:lnTo>
                  <a:pt x="873" y="69"/>
                </a:lnTo>
                <a:lnTo>
                  <a:pt x="873" y="65"/>
                </a:lnTo>
                <a:lnTo>
                  <a:pt x="871" y="61"/>
                </a:lnTo>
                <a:lnTo>
                  <a:pt x="871" y="57"/>
                </a:lnTo>
                <a:lnTo>
                  <a:pt x="871" y="53"/>
                </a:lnTo>
                <a:lnTo>
                  <a:pt x="869" y="50"/>
                </a:lnTo>
                <a:lnTo>
                  <a:pt x="869" y="46"/>
                </a:lnTo>
                <a:lnTo>
                  <a:pt x="869" y="42"/>
                </a:lnTo>
                <a:lnTo>
                  <a:pt x="867" y="40"/>
                </a:lnTo>
                <a:lnTo>
                  <a:pt x="867" y="36"/>
                </a:lnTo>
                <a:lnTo>
                  <a:pt x="865" y="32"/>
                </a:lnTo>
                <a:lnTo>
                  <a:pt x="865" y="30"/>
                </a:lnTo>
                <a:lnTo>
                  <a:pt x="864" y="28"/>
                </a:lnTo>
                <a:lnTo>
                  <a:pt x="864" y="25"/>
                </a:lnTo>
                <a:lnTo>
                  <a:pt x="862" y="23"/>
                </a:lnTo>
                <a:lnTo>
                  <a:pt x="860" y="21"/>
                </a:lnTo>
                <a:lnTo>
                  <a:pt x="860" y="19"/>
                </a:lnTo>
                <a:lnTo>
                  <a:pt x="858" y="17"/>
                </a:lnTo>
                <a:lnTo>
                  <a:pt x="856" y="15"/>
                </a:lnTo>
                <a:lnTo>
                  <a:pt x="854" y="13"/>
                </a:lnTo>
                <a:lnTo>
                  <a:pt x="852" y="11"/>
                </a:lnTo>
                <a:lnTo>
                  <a:pt x="850" y="11"/>
                </a:lnTo>
                <a:lnTo>
                  <a:pt x="848" y="9"/>
                </a:lnTo>
                <a:lnTo>
                  <a:pt x="846" y="7"/>
                </a:lnTo>
                <a:lnTo>
                  <a:pt x="844" y="5"/>
                </a:lnTo>
                <a:lnTo>
                  <a:pt x="842" y="5"/>
                </a:lnTo>
                <a:lnTo>
                  <a:pt x="841" y="5"/>
                </a:lnTo>
                <a:lnTo>
                  <a:pt x="839" y="4"/>
                </a:lnTo>
                <a:lnTo>
                  <a:pt x="837" y="4"/>
                </a:lnTo>
                <a:lnTo>
                  <a:pt x="835" y="4"/>
                </a:lnTo>
                <a:lnTo>
                  <a:pt x="835" y="2"/>
                </a:lnTo>
                <a:lnTo>
                  <a:pt x="833" y="2"/>
                </a:lnTo>
                <a:lnTo>
                  <a:pt x="831" y="2"/>
                </a:lnTo>
                <a:lnTo>
                  <a:pt x="829" y="2"/>
                </a:lnTo>
                <a:lnTo>
                  <a:pt x="827" y="2"/>
                </a:lnTo>
                <a:lnTo>
                  <a:pt x="827" y="0"/>
                </a:lnTo>
                <a:lnTo>
                  <a:pt x="825" y="0"/>
                </a:lnTo>
                <a:lnTo>
                  <a:pt x="823" y="0"/>
                </a:lnTo>
                <a:lnTo>
                  <a:pt x="821" y="0"/>
                </a:lnTo>
                <a:lnTo>
                  <a:pt x="819" y="0"/>
                </a:lnTo>
                <a:lnTo>
                  <a:pt x="817" y="0"/>
                </a:lnTo>
                <a:lnTo>
                  <a:pt x="816" y="0"/>
                </a:lnTo>
                <a:lnTo>
                  <a:pt x="814" y="0"/>
                </a:lnTo>
                <a:lnTo>
                  <a:pt x="812" y="0"/>
                </a:lnTo>
                <a:lnTo>
                  <a:pt x="810" y="0"/>
                </a:lnTo>
                <a:lnTo>
                  <a:pt x="808" y="0"/>
                </a:lnTo>
                <a:lnTo>
                  <a:pt x="804" y="0"/>
                </a:lnTo>
                <a:lnTo>
                  <a:pt x="802" y="0"/>
                </a:lnTo>
                <a:lnTo>
                  <a:pt x="798" y="0"/>
                </a:lnTo>
                <a:lnTo>
                  <a:pt x="794" y="0"/>
                </a:lnTo>
                <a:lnTo>
                  <a:pt x="791" y="0"/>
                </a:lnTo>
                <a:lnTo>
                  <a:pt x="787" y="0"/>
                </a:lnTo>
                <a:lnTo>
                  <a:pt x="783" y="0"/>
                </a:lnTo>
                <a:lnTo>
                  <a:pt x="779" y="0"/>
                </a:lnTo>
                <a:lnTo>
                  <a:pt x="773" y="0"/>
                </a:lnTo>
                <a:lnTo>
                  <a:pt x="769" y="2"/>
                </a:lnTo>
                <a:lnTo>
                  <a:pt x="764" y="2"/>
                </a:lnTo>
                <a:lnTo>
                  <a:pt x="760" y="2"/>
                </a:lnTo>
                <a:lnTo>
                  <a:pt x="756" y="2"/>
                </a:lnTo>
                <a:lnTo>
                  <a:pt x="752" y="4"/>
                </a:lnTo>
                <a:lnTo>
                  <a:pt x="748" y="4"/>
                </a:lnTo>
                <a:lnTo>
                  <a:pt x="745" y="5"/>
                </a:lnTo>
                <a:lnTo>
                  <a:pt x="743" y="7"/>
                </a:lnTo>
                <a:lnTo>
                  <a:pt x="741" y="9"/>
                </a:lnTo>
                <a:lnTo>
                  <a:pt x="737" y="11"/>
                </a:lnTo>
                <a:lnTo>
                  <a:pt x="735" y="11"/>
                </a:lnTo>
                <a:lnTo>
                  <a:pt x="733" y="13"/>
                </a:lnTo>
                <a:lnTo>
                  <a:pt x="731" y="15"/>
                </a:lnTo>
                <a:lnTo>
                  <a:pt x="729" y="17"/>
                </a:lnTo>
                <a:lnTo>
                  <a:pt x="727" y="19"/>
                </a:lnTo>
                <a:lnTo>
                  <a:pt x="727" y="21"/>
                </a:lnTo>
                <a:lnTo>
                  <a:pt x="725" y="23"/>
                </a:lnTo>
                <a:lnTo>
                  <a:pt x="723" y="25"/>
                </a:lnTo>
                <a:lnTo>
                  <a:pt x="723" y="27"/>
                </a:lnTo>
                <a:lnTo>
                  <a:pt x="723" y="28"/>
                </a:lnTo>
                <a:lnTo>
                  <a:pt x="721" y="30"/>
                </a:lnTo>
                <a:lnTo>
                  <a:pt x="721" y="32"/>
                </a:lnTo>
                <a:lnTo>
                  <a:pt x="721" y="34"/>
                </a:lnTo>
                <a:lnTo>
                  <a:pt x="720" y="36"/>
                </a:lnTo>
                <a:lnTo>
                  <a:pt x="720" y="38"/>
                </a:lnTo>
                <a:lnTo>
                  <a:pt x="720" y="40"/>
                </a:lnTo>
                <a:lnTo>
                  <a:pt x="720" y="42"/>
                </a:lnTo>
                <a:lnTo>
                  <a:pt x="708" y="124"/>
                </a:lnTo>
                <a:lnTo>
                  <a:pt x="566" y="157"/>
                </a:lnTo>
                <a:lnTo>
                  <a:pt x="564" y="155"/>
                </a:lnTo>
                <a:lnTo>
                  <a:pt x="564" y="153"/>
                </a:lnTo>
                <a:lnTo>
                  <a:pt x="562" y="153"/>
                </a:lnTo>
                <a:lnTo>
                  <a:pt x="562" y="151"/>
                </a:lnTo>
                <a:lnTo>
                  <a:pt x="560" y="149"/>
                </a:lnTo>
                <a:lnTo>
                  <a:pt x="558" y="147"/>
                </a:lnTo>
                <a:lnTo>
                  <a:pt x="558" y="146"/>
                </a:lnTo>
                <a:lnTo>
                  <a:pt x="556" y="144"/>
                </a:lnTo>
                <a:lnTo>
                  <a:pt x="554" y="140"/>
                </a:lnTo>
                <a:lnTo>
                  <a:pt x="553" y="138"/>
                </a:lnTo>
                <a:lnTo>
                  <a:pt x="551" y="136"/>
                </a:lnTo>
                <a:lnTo>
                  <a:pt x="549" y="132"/>
                </a:lnTo>
                <a:lnTo>
                  <a:pt x="547" y="130"/>
                </a:lnTo>
                <a:lnTo>
                  <a:pt x="545" y="126"/>
                </a:lnTo>
                <a:lnTo>
                  <a:pt x="543" y="124"/>
                </a:lnTo>
                <a:lnTo>
                  <a:pt x="541" y="121"/>
                </a:lnTo>
                <a:lnTo>
                  <a:pt x="539" y="119"/>
                </a:lnTo>
                <a:lnTo>
                  <a:pt x="535" y="115"/>
                </a:lnTo>
                <a:lnTo>
                  <a:pt x="533" y="111"/>
                </a:lnTo>
                <a:lnTo>
                  <a:pt x="531" y="109"/>
                </a:lnTo>
                <a:lnTo>
                  <a:pt x="530" y="105"/>
                </a:lnTo>
                <a:lnTo>
                  <a:pt x="528" y="103"/>
                </a:lnTo>
                <a:lnTo>
                  <a:pt x="526" y="99"/>
                </a:lnTo>
                <a:lnTo>
                  <a:pt x="522" y="96"/>
                </a:lnTo>
                <a:lnTo>
                  <a:pt x="520" y="94"/>
                </a:lnTo>
                <a:lnTo>
                  <a:pt x="518" y="90"/>
                </a:lnTo>
                <a:lnTo>
                  <a:pt x="516" y="88"/>
                </a:lnTo>
                <a:lnTo>
                  <a:pt x="514" y="84"/>
                </a:lnTo>
                <a:lnTo>
                  <a:pt x="512" y="82"/>
                </a:lnTo>
                <a:lnTo>
                  <a:pt x="510" y="80"/>
                </a:lnTo>
                <a:lnTo>
                  <a:pt x="508" y="78"/>
                </a:lnTo>
                <a:lnTo>
                  <a:pt x="506" y="76"/>
                </a:lnTo>
                <a:lnTo>
                  <a:pt x="503" y="75"/>
                </a:lnTo>
                <a:lnTo>
                  <a:pt x="501" y="73"/>
                </a:lnTo>
                <a:lnTo>
                  <a:pt x="499" y="71"/>
                </a:lnTo>
                <a:lnTo>
                  <a:pt x="497" y="71"/>
                </a:lnTo>
                <a:lnTo>
                  <a:pt x="495" y="69"/>
                </a:lnTo>
                <a:lnTo>
                  <a:pt x="491" y="69"/>
                </a:lnTo>
                <a:lnTo>
                  <a:pt x="489" y="67"/>
                </a:lnTo>
                <a:lnTo>
                  <a:pt x="487" y="67"/>
                </a:lnTo>
                <a:lnTo>
                  <a:pt x="485" y="67"/>
                </a:lnTo>
                <a:lnTo>
                  <a:pt x="483" y="65"/>
                </a:lnTo>
                <a:lnTo>
                  <a:pt x="482" y="65"/>
                </a:lnTo>
                <a:lnTo>
                  <a:pt x="480" y="65"/>
                </a:lnTo>
                <a:lnTo>
                  <a:pt x="478" y="65"/>
                </a:lnTo>
                <a:lnTo>
                  <a:pt x="474" y="65"/>
                </a:lnTo>
                <a:lnTo>
                  <a:pt x="472" y="65"/>
                </a:lnTo>
                <a:lnTo>
                  <a:pt x="470" y="65"/>
                </a:lnTo>
                <a:lnTo>
                  <a:pt x="468" y="65"/>
                </a:lnTo>
                <a:lnTo>
                  <a:pt x="466" y="65"/>
                </a:lnTo>
                <a:lnTo>
                  <a:pt x="464" y="65"/>
                </a:lnTo>
                <a:lnTo>
                  <a:pt x="464" y="67"/>
                </a:lnTo>
                <a:lnTo>
                  <a:pt x="462" y="67"/>
                </a:lnTo>
                <a:lnTo>
                  <a:pt x="460" y="67"/>
                </a:lnTo>
                <a:lnTo>
                  <a:pt x="458" y="67"/>
                </a:lnTo>
                <a:lnTo>
                  <a:pt x="457" y="69"/>
                </a:lnTo>
                <a:lnTo>
                  <a:pt x="455" y="69"/>
                </a:lnTo>
                <a:lnTo>
                  <a:pt x="453" y="71"/>
                </a:lnTo>
                <a:lnTo>
                  <a:pt x="451" y="71"/>
                </a:lnTo>
                <a:lnTo>
                  <a:pt x="449" y="73"/>
                </a:lnTo>
                <a:lnTo>
                  <a:pt x="447" y="75"/>
                </a:lnTo>
                <a:lnTo>
                  <a:pt x="445" y="75"/>
                </a:lnTo>
                <a:lnTo>
                  <a:pt x="443" y="76"/>
                </a:lnTo>
                <a:lnTo>
                  <a:pt x="441" y="76"/>
                </a:lnTo>
                <a:lnTo>
                  <a:pt x="437" y="78"/>
                </a:lnTo>
                <a:lnTo>
                  <a:pt x="435" y="80"/>
                </a:lnTo>
                <a:lnTo>
                  <a:pt x="432" y="82"/>
                </a:lnTo>
                <a:lnTo>
                  <a:pt x="430" y="82"/>
                </a:lnTo>
                <a:lnTo>
                  <a:pt x="426" y="84"/>
                </a:lnTo>
                <a:lnTo>
                  <a:pt x="422" y="86"/>
                </a:lnTo>
                <a:lnTo>
                  <a:pt x="418" y="88"/>
                </a:lnTo>
                <a:lnTo>
                  <a:pt x="414" y="92"/>
                </a:lnTo>
                <a:lnTo>
                  <a:pt x="410" y="94"/>
                </a:lnTo>
                <a:lnTo>
                  <a:pt x="407" y="96"/>
                </a:lnTo>
                <a:lnTo>
                  <a:pt x="403" y="98"/>
                </a:lnTo>
                <a:lnTo>
                  <a:pt x="399" y="101"/>
                </a:lnTo>
                <a:lnTo>
                  <a:pt x="395" y="103"/>
                </a:lnTo>
                <a:lnTo>
                  <a:pt x="393" y="105"/>
                </a:lnTo>
                <a:lnTo>
                  <a:pt x="389" y="109"/>
                </a:lnTo>
                <a:lnTo>
                  <a:pt x="387" y="111"/>
                </a:lnTo>
                <a:lnTo>
                  <a:pt x="386" y="113"/>
                </a:lnTo>
                <a:lnTo>
                  <a:pt x="384" y="117"/>
                </a:lnTo>
                <a:lnTo>
                  <a:pt x="382" y="119"/>
                </a:lnTo>
                <a:lnTo>
                  <a:pt x="382" y="121"/>
                </a:lnTo>
                <a:lnTo>
                  <a:pt x="380" y="124"/>
                </a:lnTo>
                <a:lnTo>
                  <a:pt x="380" y="126"/>
                </a:lnTo>
                <a:lnTo>
                  <a:pt x="380" y="128"/>
                </a:lnTo>
                <a:lnTo>
                  <a:pt x="378" y="130"/>
                </a:lnTo>
                <a:lnTo>
                  <a:pt x="378" y="134"/>
                </a:lnTo>
                <a:lnTo>
                  <a:pt x="378" y="136"/>
                </a:lnTo>
                <a:lnTo>
                  <a:pt x="378" y="138"/>
                </a:lnTo>
                <a:lnTo>
                  <a:pt x="378" y="140"/>
                </a:lnTo>
                <a:lnTo>
                  <a:pt x="378" y="142"/>
                </a:lnTo>
                <a:lnTo>
                  <a:pt x="378" y="144"/>
                </a:lnTo>
                <a:lnTo>
                  <a:pt x="380" y="146"/>
                </a:lnTo>
                <a:lnTo>
                  <a:pt x="380" y="147"/>
                </a:lnTo>
                <a:lnTo>
                  <a:pt x="380" y="149"/>
                </a:lnTo>
                <a:lnTo>
                  <a:pt x="380" y="151"/>
                </a:lnTo>
                <a:lnTo>
                  <a:pt x="382" y="151"/>
                </a:lnTo>
                <a:lnTo>
                  <a:pt x="382" y="153"/>
                </a:lnTo>
                <a:lnTo>
                  <a:pt x="382" y="155"/>
                </a:lnTo>
                <a:lnTo>
                  <a:pt x="409" y="232"/>
                </a:lnTo>
                <a:lnTo>
                  <a:pt x="299" y="328"/>
                </a:lnTo>
                <a:lnTo>
                  <a:pt x="297" y="328"/>
                </a:lnTo>
                <a:lnTo>
                  <a:pt x="297" y="326"/>
                </a:lnTo>
                <a:lnTo>
                  <a:pt x="295" y="326"/>
                </a:lnTo>
                <a:lnTo>
                  <a:pt x="293" y="326"/>
                </a:lnTo>
                <a:lnTo>
                  <a:pt x="291" y="324"/>
                </a:lnTo>
                <a:lnTo>
                  <a:pt x="290" y="324"/>
                </a:lnTo>
                <a:lnTo>
                  <a:pt x="288" y="322"/>
                </a:lnTo>
                <a:lnTo>
                  <a:pt x="286" y="320"/>
                </a:lnTo>
                <a:lnTo>
                  <a:pt x="284" y="320"/>
                </a:lnTo>
                <a:lnTo>
                  <a:pt x="282" y="318"/>
                </a:lnTo>
                <a:lnTo>
                  <a:pt x="278" y="316"/>
                </a:lnTo>
                <a:lnTo>
                  <a:pt x="276" y="316"/>
                </a:lnTo>
                <a:lnTo>
                  <a:pt x="272" y="314"/>
                </a:lnTo>
                <a:lnTo>
                  <a:pt x="270" y="313"/>
                </a:lnTo>
                <a:lnTo>
                  <a:pt x="267" y="311"/>
                </a:lnTo>
                <a:lnTo>
                  <a:pt x="263" y="309"/>
                </a:lnTo>
                <a:lnTo>
                  <a:pt x="261" y="307"/>
                </a:lnTo>
                <a:lnTo>
                  <a:pt x="257" y="307"/>
                </a:lnTo>
                <a:lnTo>
                  <a:pt x="253" y="305"/>
                </a:lnTo>
                <a:lnTo>
                  <a:pt x="249" y="303"/>
                </a:lnTo>
                <a:lnTo>
                  <a:pt x="245" y="301"/>
                </a:lnTo>
                <a:lnTo>
                  <a:pt x="243" y="299"/>
                </a:lnTo>
                <a:lnTo>
                  <a:pt x="240" y="297"/>
                </a:lnTo>
                <a:lnTo>
                  <a:pt x="236" y="295"/>
                </a:lnTo>
                <a:lnTo>
                  <a:pt x="232" y="295"/>
                </a:lnTo>
                <a:lnTo>
                  <a:pt x="228" y="293"/>
                </a:lnTo>
                <a:lnTo>
                  <a:pt x="226" y="291"/>
                </a:lnTo>
                <a:lnTo>
                  <a:pt x="222" y="289"/>
                </a:lnTo>
                <a:lnTo>
                  <a:pt x="219" y="289"/>
                </a:lnTo>
                <a:lnTo>
                  <a:pt x="217" y="288"/>
                </a:lnTo>
                <a:lnTo>
                  <a:pt x="213" y="286"/>
                </a:lnTo>
                <a:lnTo>
                  <a:pt x="211" y="286"/>
                </a:lnTo>
                <a:lnTo>
                  <a:pt x="207" y="284"/>
                </a:lnTo>
                <a:lnTo>
                  <a:pt x="205" y="284"/>
                </a:lnTo>
                <a:lnTo>
                  <a:pt x="201" y="284"/>
                </a:lnTo>
                <a:lnTo>
                  <a:pt x="199" y="284"/>
                </a:lnTo>
                <a:lnTo>
                  <a:pt x="197" y="284"/>
                </a:lnTo>
                <a:lnTo>
                  <a:pt x="194" y="284"/>
                </a:lnTo>
                <a:lnTo>
                  <a:pt x="192" y="284"/>
                </a:lnTo>
                <a:lnTo>
                  <a:pt x="190" y="284"/>
                </a:lnTo>
                <a:lnTo>
                  <a:pt x="188" y="284"/>
                </a:lnTo>
                <a:lnTo>
                  <a:pt x="186" y="284"/>
                </a:lnTo>
                <a:lnTo>
                  <a:pt x="184" y="286"/>
                </a:lnTo>
                <a:lnTo>
                  <a:pt x="182" y="286"/>
                </a:lnTo>
                <a:lnTo>
                  <a:pt x="180" y="288"/>
                </a:lnTo>
                <a:lnTo>
                  <a:pt x="178" y="288"/>
                </a:lnTo>
                <a:lnTo>
                  <a:pt x="176" y="289"/>
                </a:lnTo>
                <a:lnTo>
                  <a:pt x="174" y="289"/>
                </a:lnTo>
                <a:lnTo>
                  <a:pt x="172" y="291"/>
                </a:lnTo>
                <a:lnTo>
                  <a:pt x="171" y="291"/>
                </a:lnTo>
                <a:lnTo>
                  <a:pt x="171" y="293"/>
                </a:lnTo>
                <a:lnTo>
                  <a:pt x="169" y="293"/>
                </a:lnTo>
                <a:lnTo>
                  <a:pt x="167" y="295"/>
                </a:lnTo>
                <a:lnTo>
                  <a:pt x="165" y="297"/>
                </a:lnTo>
                <a:lnTo>
                  <a:pt x="163" y="299"/>
                </a:lnTo>
                <a:lnTo>
                  <a:pt x="163" y="301"/>
                </a:lnTo>
                <a:lnTo>
                  <a:pt x="161" y="301"/>
                </a:lnTo>
                <a:lnTo>
                  <a:pt x="161" y="303"/>
                </a:lnTo>
                <a:lnTo>
                  <a:pt x="159" y="305"/>
                </a:lnTo>
                <a:lnTo>
                  <a:pt x="157" y="307"/>
                </a:lnTo>
                <a:lnTo>
                  <a:pt x="157" y="309"/>
                </a:lnTo>
                <a:lnTo>
                  <a:pt x="155" y="311"/>
                </a:lnTo>
                <a:lnTo>
                  <a:pt x="153" y="313"/>
                </a:lnTo>
                <a:lnTo>
                  <a:pt x="153" y="314"/>
                </a:lnTo>
                <a:lnTo>
                  <a:pt x="151" y="316"/>
                </a:lnTo>
                <a:lnTo>
                  <a:pt x="149" y="318"/>
                </a:lnTo>
                <a:lnTo>
                  <a:pt x="147" y="320"/>
                </a:lnTo>
                <a:lnTo>
                  <a:pt x="146" y="322"/>
                </a:lnTo>
                <a:lnTo>
                  <a:pt x="144" y="326"/>
                </a:lnTo>
                <a:lnTo>
                  <a:pt x="142" y="328"/>
                </a:lnTo>
                <a:lnTo>
                  <a:pt x="140" y="332"/>
                </a:lnTo>
                <a:lnTo>
                  <a:pt x="138" y="336"/>
                </a:lnTo>
                <a:lnTo>
                  <a:pt x="136" y="339"/>
                </a:lnTo>
                <a:lnTo>
                  <a:pt x="132" y="343"/>
                </a:lnTo>
                <a:lnTo>
                  <a:pt x="130" y="347"/>
                </a:lnTo>
                <a:lnTo>
                  <a:pt x="128" y="351"/>
                </a:lnTo>
                <a:lnTo>
                  <a:pt x="124" y="355"/>
                </a:lnTo>
                <a:lnTo>
                  <a:pt x="124" y="359"/>
                </a:lnTo>
                <a:lnTo>
                  <a:pt x="123" y="362"/>
                </a:lnTo>
                <a:lnTo>
                  <a:pt x="121" y="366"/>
                </a:lnTo>
                <a:lnTo>
                  <a:pt x="121" y="368"/>
                </a:lnTo>
                <a:lnTo>
                  <a:pt x="119" y="372"/>
                </a:lnTo>
                <a:lnTo>
                  <a:pt x="119" y="376"/>
                </a:lnTo>
                <a:lnTo>
                  <a:pt x="119" y="378"/>
                </a:lnTo>
                <a:lnTo>
                  <a:pt x="119" y="382"/>
                </a:lnTo>
                <a:lnTo>
                  <a:pt x="119" y="384"/>
                </a:lnTo>
                <a:lnTo>
                  <a:pt x="121" y="385"/>
                </a:lnTo>
                <a:lnTo>
                  <a:pt x="121" y="389"/>
                </a:lnTo>
                <a:lnTo>
                  <a:pt x="121" y="391"/>
                </a:lnTo>
                <a:lnTo>
                  <a:pt x="123" y="393"/>
                </a:lnTo>
                <a:lnTo>
                  <a:pt x="123" y="395"/>
                </a:lnTo>
                <a:lnTo>
                  <a:pt x="124" y="397"/>
                </a:lnTo>
                <a:lnTo>
                  <a:pt x="124" y="399"/>
                </a:lnTo>
                <a:lnTo>
                  <a:pt x="126" y="401"/>
                </a:lnTo>
                <a:lnTo>
                  <a:pt x="126" y="403"/>
                </a:lnTo>
                <a:lnTo>
                  <a:pt x="128" y="403"/>
                </a:lnTo>
                <a:lnTo>
                  <a:pt x="130" y="405"/>
                </a:lnTo>
                <a:lnTo>
                  <a:pt x="130" y="407"/>
                </a:lnTo>
                <a:lnTo>
                  <a:pt x="132" y="407"/>
                </a:lnTo>
                <a:lnTo>
                  <a:pt x="132" y="408"/>
                </a:lnTo>
                <a:lnTo>
                  <a:pt x="134" y="408"/>
                </a:lnTo>
                <a:lnTo>
                  <a:pt x="136" y="410"/>
                </a:lnTo>
                <a:lnTo>
                  <a:pt x="195" y="466"/>
                </a:lnTo>
                <a:lnTo>
                  <a:pt x="142" y="602"/>
                </a:lnTo>
                <a:lnTo>
                  <a:pt x="140" y="602"/>
                </a:lnTo>
                <a:lnTo>
                  <a:pt x="138" y="602"/>
                </a:lnTo>
                <a:lnTo>
                  <a:pt x="136" y="602"/>
                </a:lnTo>
                <a:lnTo>
                  <a:pt x="134" y="602"/>
                </a:lnTo>
                <a:lnTo>
                  <a:pt x="132" y="602"/>
                </a:lnTo>
                <a:lnTo>
                  <a:pt x="130" y="602"/>
                </a:lnTo>
                <a:lnTo>
                  <a:pt x="126" y="602"/>
                </a:lnTo>
                <a:lnTo>
                  <a:pt x="124" y="602"/>
                </a:lnTo>
                <a:lnTo>
                  <a:pt x="121" y="602"/>
                </a:lnTo>
                <a:lnTo>
                  <a:pt x="119" y="602"/>
                </a:lnTo>
                <a:lnTo>
                  <a:pt x="115" y="602"/>
                </a:lnTo>
                <a:lnTo>
                  <a:pt x="113" y="602"/>
                </a:lnTo>
                <a:lnTo>
                  <a:pt x="109" y="602"/>
                </a:lnTo>
                <a:lnTo>
                  <a:pt x="105" y="604"/>
                </a:lnTo>
                <a:lnTo>
                  <a:pt x="101" y="604"/>
                </a:lnTo>
                <a:lnTo>
                  <a:pt x="98" y="604"/>
                </a:lnTo>
                <a:lnTo>
                  <a:pt x="94" y="604"/>
                </a:lnTo>
                <a:lnTo>
                  <a:pt x="90" y="604"/>
                </a:lnTo>
                <a:lnTo>
                  <a:pt x="86" y="604"/>
                </a:lnTo>
                <a:lnTo>
                  <a:pt x="82" y="604"/>
                </a:lnTo>
                <a:lnTo>
                  <a:pt x="78" y="604"/>
                </a:lnTo>
                <a:lnTo>
                  <a:pt x="75" y="604"/>
                </a:lnTo>
                <a:lnTo>
                  <a:pt x="71" y="604"/>
                </a:lnTo>
                <a:lnTo>
                  <a:pt x="67" y="604"/>
                </a:lnTo>
                <a:lnTo>
                  <a:pt x="65" y="604"/>
                </a:lnTo>
                <a:lnTo>
                  <a:pt x="61" y="604"/>
                </a:lnTo>
                <a:lnTo>
                  <a:pt x="57" y="606"/>
                </a:lnTo>
                <a:lnTo>
                  <a:pt x="53" y="606"/>
                </a:lnTo>
                <a:lnTo>
                  <a:pt x="50" y="606"/>
                </a:lnTo>
                <a:lnTo>
                  <a:pt x="48" y="606"/>
                </a:lnTo>
                <a:lnTo>
                  <a:pt x="44" y="606"/>
                </a:lnTo>
                <a:lnTo>
                  <a:pt x="42" y="606"/>
                </a:lnTo>
                <a:lnTo>
                  <a:pt x="38" y="608"/>
                </a:lnTo>
                <a:lnTo>
                  <a:pt x="36" y="608"/>
                </a:lnTo>
                <a:lnTo>
                  <a:pt x="34" y="610"/>
                </a:lnTo>
                <a:lnTo>
                  <a:pt x="30" y="610"/>
                </a:lnTo>
                <a:lnTo>
                  <a:pt x="28" y="612"/>
                </a:lnTo>
                <a:lnTo>
                  <a:pt x="27" y="614"/>
                </a:lnTo>
                <a:lnTo>
                  <a:pt x="25" y="614"/>
                </a:lnTo>
                <a:lnTo>
                  <a:pt x="23" y="616"/>
                </a:lnTo>
                <a:lnTo>
                  <a:pt x="21" y="618"/>
                </a:lnTo>
                <a:lnTo>
                  <a:pt x="19" y="620"/>
                </a:lnTo>
                <a:lnTo>
                  <a:pt x="19" y="622"/>
                </a:lnTo>
                <a:lnTo>
                  <a:pt x="17" y="622"/>
                </a:lnTo>
                <a:lnTo>
                  <a:pt x="15" y="623"/>
                </a:lnTo>
                <a:lnTo>
                  <a:pt x="15" y="625"/>
                </a:lnTo>
                <a:lnTo>
                  <a:pt x="13" y="627"/>
                </a:lnTo>
                <a:lnTo>
                  <a:pt x="13" y="629"/>
                </a:lnTo>
                <a:lnTo>
                  <a:pt x="11" y="631"/>
                </a:lnTo>
                <a:lnTo>
                  <a:pt x="9" y="633"/>
                </a:lnTo>
                <a:lnTo>
                  <a:pt x="9" y="635"/>
                </a:lnTo>
                <a:lnTo>
                  <a:pt x="9" y="637"/>
                </a:lnTo>
                <a:lnTo>
                  <a:pt x="7" y="639"/>
                </a:lnTo>
                <a:lnTo>
                  <a:pt x="7" y="641"/>
                </a:lnTo>
                <a:lnTo>
                  <a:pt x="7" y="643"/>
                </a:lnTo>
                <a:lnTo>
                  <a:pt x="7" y="645"/>
                </a:lnTo>
                <a:lnTo>
                  <a:pt x="7" y="646"/>
                </a:lnTo>
                <a:lnTo>
                  <a:pt x="5" y="646"/>
                </a:lnTo>
                <a:lnTo>
                  <a:pt x="5" y="648"/>
                </a:lnTo>
                <a:lnTo>
                  <a:pt x="5" y="650"/>
                </a:lnTo>
                <a:lnTo>
                  <a:pt x="5" y="652"/>
                </a:lnTo>
                <a:lnTo>
                  <a:pt x="5" y="654"/>
                </a:lnTo>
                <a:lnTo>
                  <a:pt x="5" y="656"/>
                </a:lnTo>
                <a:lnTo>
                  <a:pt x="5" y="658"/>
                </a:lnTo>
                <a:lnTo>
                  <a:pt x="5" y="662"/>
                </a:lnTo>
                <a:lnTo>
                  <a:pt x="4" y="664"/>
                </a:lnTo>
                <a:lnTo>
                  <a:pt x="4" y="666"/>
                </a:lnTo>
                <a:lnTo>
                  <a:pt x="4" y="670"/>
                </a:lnTo>
                <a:lnTo>
                  <a:pt x="4" y="673"/>
                </a:lnTo>
                <a:lnTo>
                  <a:pt x="4" y="677"/>
                </a:lnTo>
                <a:lnTo>
                  <a:pt x="2" y="681"/>
                </a:lnTo>
                <a:lnTo>
                  <a:pt x="2" y="685"/>
                </a:lnTo>
                <a:lnTo>
                  <a:pt x="2" y="689"/>
                </a:lnTo>
                <a:lnTo>
                  <a:pt x="2" y="694"/>
                </a:lnTo>
                <a:lnTo>
                  <a:pt x="0" y="698"/>
                </a:lnTo>
                <a:lnTo>
                  <a:pt x="0" y="704"/>
                </a:lnTo>
                <a:lnTo>
                  <a:pt x="0" y="708"/>
                </a:lnTo>
                <a:lnTo>
                  <a:pt x="0" y="712"/>
                </a:lnTo>
                <a:lnTo>
                  <a:pt x="2" y="716"/>
                </a:lnTo>
                <a:lnTo>
                  <a:pt x="2" y="719"/>
                </a:lnTo>
                <a:lnTo>
                  <a:pt x="4" y="723"/>
                </a:lnTo>
                <a:lnTo>
                  <a:pt x="4" y="725"/>
                </a:lnTo>
                <a:lnTo>
                  <a:pt x="5" y="729"/>
                </a:lnTo>
                <a:lnTo>
                  <a:pt x="5" y="731"/>
                </a:lnTo>
                <a:lnTo>
                  <a:pt x="7" y="733"/>
                </a:lnTo>
                <a:lnTo>
                  <a:pt x="9" y="737"/>
                </a:lnTo>
                <a:lnTo>
                  <a:pt x="11" y="739"/>
                </a:lnTo>
                <a:lnTo>
                  <a:pt x="13" y="741"/>
                </a:lnTo>
                <a:lnTo>
                  <a:pt x="13" y="742"/>
                </a:lnTo>
                <a:lnTo>
                  <a:pt x="15" y="742"/>
                </a:lnTo>
                <a:lnTo>
                  <a:pt x="17" y="744"/>
                </a:lnTo>
                <a:lnTo>
                  <a:pt x="19" y="746"/>
                </a:lnTo>
                <a:lnTo>
                  <a:pt x="21" y="746"/>
                </a:lnTo>
                <a:lnTo>
                  <a:pt x="23" y="748"/>
                </a:lnTo>
                <a:lnTo>
                  <a:pt x="25" y="748"/>
                </a:lnTo>
                <a:lnTo>
                  <a:pt x="27" y="750"/>
                </a:lnTo>
                <a:lnTo>
                  <a:pt x="28" y="750"/>
                </a:lnTo>
                <a:lnTo>
                  <a:pt x="30" y="750"/>
                </a:lnTo>
                <a:lnTo>
                  <a:pt x="32" y="752"/>
                </a:lnTo>
                <a:lnTo>
                  <a:pt x="34" y="752"/>
                </a:lnTo>
                <a:lnTo>
                  <a:pt x="36" y="752"/>
                </a:lnTo>
                <a:lnTo>
                  <a:pt x="117" y="775"/>
                </a:lnTo>
                <a:lnTo>
                  <a:pt x="130" y="919"/>
                </a:lnTo>
                <a:lnTo>
                  <a:pt x="130" y="921"/>
                </a:lnTo>
                <a:lnTo>
                  <a:pt x="128" y="921"/>
                </a:lnTo>
                <a:lnTo>
                  <a:pt x="126" y="923"/>
                </a:lnTo>
                <a:lnTo>
                  <a:pt x="124" y="923"/>
                </a:lnTo>
                <a:lnTo>
                  <a:pt x="123" y="925"/>
                </a:lnTo>
                <a:lnTo>
                  <a:pt x="121" y="925"/>
                </a:lnTo>
                <a:lnTo>
                  <a:pt x="119" y="927"/>
                </a:lnTo>
                <a:lnTo>
                  <a:pt x="115" y="927"/>
                </a:lnTo>
                <a:lnTo>
                  <a:pt x="113" y="929"/>
                </a:lnTo>
                <a:lnTo>
                  <a:pt x="111" y="931"/>
                </a:lnTo>
                <a:lnTo>
                  <a:pt x="107" y="932"/>
                </a:lnTo>
                <a:lnTo>
                  <a:pt x="105" y="934"/>
                </a:lnTo>
                <a:lnTo>
                  <a:pt x="101" y="934"/>
                </a:lnTo>
                <a:lnTo>
                  <a:pt x="100" y="936"/>
                </a:lnTo>
                <a:lnTo>
                  <a:pt x="96" y="938"/>
                </a:lnTo>
                <a:lnTo>
                  <a:pt x="92" y="940"/>
                </a:lnTo>
                <a:lnTo>
                  <a:pt x="88" y="942"/>
                </a:lnTo>
                <a:lnTo>
                  <a:pt x="86" y="944"/>
                </a:lnTo>
                <a:lnTo>
                  <a:pt x="82" y="946"/>
                </a:lnTo>
                <a:lnTo>
                  <a:pt x="78" y="948"/>
                </a:lnTo>
                <a:lnTo>
                  <a:pt x="75" y="950"/>
                </a:lnTo>
                <a:lnTo>
                  <a:pt x="73" y="952"/>
                </a:lnTo>
                <a:lnTo>
                  <a:pt x="69" y="954"/>
                </a:lnTo>
                <a:lnTo>
                  <a:pt x="65" y="955"/>
                </a:lnTo>
                <a:lnTo>
                  <a:pt x="63" y="957"/>
                </a:lnTo>
                <a:lnTo>
                  <a:pt x="59" y="959"/>
                </a:lnTo>
                <a:lnTo>
                  <a:pt x="55" y="961"/>
                </a:lnTo>
                <a:lnTo>
                  <a:pt x="53" y="963"/>
                </a:lnTo>
                <a:lnTo>
                  <a:pt x="50" y="963"/>
                </a:lnTo>
                <a:lnTo>
                  <a:pt x="48" y="965"/>
                </a:lnTo>
                <a:lnTo>
                  <a:pt x="46" y="967"/>
                </a:lnTo>
                <a:lnTo>
                  <a:pt x="42" y="969"/>
                </a:lnTo>
                <a:lnTo>
                  <a:pt x="40" y="971"/>
                </a:lnTo>
                <a:lnTo>
                  <a:pt x="38" y="973"/>
                </a:lnTo>
                <a:lnTo>
                  <a:pt x="38" y="975"/>
                </a:lnTo>
                <a:lnTo>
                  <a:pt x="36" y="979"/>
                </a:lnTo>
                <a:lnTo>
                  <a:pt x="34" y="980"/>
                </a:lnTo>
                <a:lnTo>
                  <a:pt x="32" y="982"/>
                </a:lnTo>
                <a:lnTo>
                  <a:pt x="32" y="984"/>
                </a:lnTo>
                <a:lnTo>
                  <a:pt x="30" y="986"/>
                </a:lnTo>
                <a:lnTo>
                  <a:pt x="30" y="988"/>
                </a:lnTo>
                <a:lnTo>
                  <a:pt x="30" y="990"/>
                </a:lnTo>
                <a:lnTo>
                  <a:pt x="28" y="992"/>
                </a:lnTo>
                <a:lnTo>
                  <a:pt x="28" y="994"/>
                </a:lnTo>
                <a:lnTo>
                  <a:pt x="28" y="996"/>
                </a:lnTo>
                <a:lnTo>
                  <a:pt x="28" y="998"/>
                </a:lnTo>
                <a:lnTo>
                  <a:pt x="28" y="1000"/>
                </a:lnTo>
                <a:lnTo>
                  <a:pt x="28" y="1002"/>
                </a:lnTo>
                <a:lnTo>
                  <a:pt x="28" y="1003"/>
                </a:lnTo>
                <a:lnTo>
                  <a:pt x="28" y="1005"/>
                </a:lnTo>
                <a:lnTo>
                  <a:pt x="28" y="1007"/>
                </a:lnTo>
                <a:lnTo>
                  <a:pt x="28" y="1009"/>
                </a:lnTo>
                <a:lnTo>
                  <a:pt x="28" y="1011"/>
                </a:lnTo>
                <a:lnTo>
                  <a:pt x="28" y="1013"/>
                </a:lnTo>
                <a:lnTo>
                  <a:pt x="28" y="1015"/>
                </a:lnTo>
                <a:lnTo>
                  <a:pt x="30" y="1015"/>
                </a:lnTo>
                <a:lnTo>
                  <a:pt x="30" y="1017"/>
                </a:lnTo>
                <a:lnTo>
                  <a:pt x="30" y="1019"/>
                </a:lnTo>
                <a:lnTo>
                  <a:pt x="32" y="1021"/>
                </a:lnTo>
                <a:lnTo>
                  <a:pt x="32" y="1023"/>
                </a:lnTo>
                <a:lnTo>
                  <a:pt x="32" y="1025"/>
                </a:lnTo>
                <a:lnTo>
                  <a:pt x="34" y="1027"/>
                </a:lnTo>
                <a:lnTo>
                  <a:pt x="34" y="1028"/>
                </a:lnTo>
                <a:lnTo>
                  <a:pt x="34" y="1030"/>
                </a:lnTo>
                <a:lnTo>
                  <a:pt x="36" y="1032"/>
                </a:lnTo>
                <a:lnTo>
                  <a:pt x="36" y="1034"/>
                </a:lnTo>
                <a:lnTo>
                  <a:pt x="38" y="1036"/>
                </a:lnTo>
                <a:lnTo>
                  <a:pt x="38" y="1040"/>
                </a:lnTo>
                <a:lnTo>
                  <a:pt x="40" y="1042"/>
                </a:lnTo>
                <a:lnTo>
                  <a:pt x="40" y="1046"/>
                </a:lnTo>
                <a:lnTo>
                  <a:pt x="42" y="1050"/>
                </a:lnTo>
                <a:lnTo>
                  <a:pt x="44" y="1053"/>
                </a:lnTo>
                <a:lnTo>
                  <a:pt x="46" y="1057"/>
                </a:lnTo>
                <a:lnTo>
                  <a:pt x="48" y="1061"/>
                </a:lnTo>
                <a:lnTo>
                  <a:pt x="48" y="1065"/>
                </a:lnTo>
                <a:lnTo>
                  <a:pt x="50" y="1071"/>
                </a:lnTo>
                <a:lnTo>
                  <a:pt x="52" y="1074"/>
                </a:lnTo>
                <a:lnTo>
                  <a:pt x="55" y="1078"/>
                </a:lnTo>
                <a:lnTo>
                  <a:pt x="57" y="1082"/>
                </a:lnTo>
                <a:lnTo>
                  <a:pt x="59" y="1084"/>
                </a:lnTo>
                <a:lnTo>
                  <a:pt x="61" y="1088"/>
                </a:lnTo>
                <a:lnTo>
                  <a:pt x="63" y="1090"/>
                </a:lnTo>
                <a:lnTo>
                  <a:pt x="65" y="1092"/>
                </a:lnTo>
                <a:lnTo>
                  <a:pt x="69" y="1094"/>
                </a:lnTo>
                <a:lnTo>
                  <a:pt x="71" y="1096"/>
                </a:lnTo>
                <a:lnTo>
                  <a:pt x="73" y="1098"/>
                </a:lnTo>
                <a:lnTo>
                  <a:pt x="75" y="1099"/>
                </a:lnTo>
                <a:lnTo>
                  <a:pt x="78" y="1099"/>
                </a:lnTo>
                <a:lnTo>
                  <a:pt x="80" y="1101"/>
                </a:lnTo>
                <a:lnTo>
                  <a:pt x="82" y="1101"/>
                </a:lnTo>
                <a:lnTo>
                  <a:pt x="84" y="1101"/>
                </a:lnTo>
                <a:lnTo>
                  <a:pt x="86" y="1103"/>
                </a:lnTo>
                <a:lnTo>
                  <a:pt x="88" y="1103"/>
                </a:lnTo>
                <a:lnTo>
                  <a:pt x="90" y="1103"/>
                </a:lnTo>
                <a:lnTo>
                  <a:pt x="92" y="1103"/>
                </a:lnTo>
                <a:lnTo>
                  <a:pt x="94" y="1103"/>
                </a:lnTo>
                <a:lnTo>
                  <a:pt x="96" y="1103"/>
                </a:lnTo>
                <a:lnTo>
                  <a:pt x="98" y="1103"/>
                </a:lnTo>
                <a:lnTo>
                  <a:pt x="100" y="1103"/>
                </a:lnTo>
                <a:lnTo>
                  <a:pt x="101" y="1103"/>
                </a:lnTo>
                <a:lnTo>
                  <a:pt x="103" y="1101"/>
                </a:lnTo>
                <a:lnTo>
                  <a:pt x="105" y="1101"/>
                </a:lnTo>
                <a:lnTo>
                  <a:pt x="188" y="1084"/>
                </a:lnTo>
                <a:lnTo>
                  <a:pt x="268" y="1205"/>
                </a:lnTo>
                <a:close/>
              </a:path>
            </a:pathLst>
          </a:custGeom>
          <a:solidFill>
            <a:schemeClr val="accent4"/>
          </a:solidFill>
          <a:ln>
            <a:noFill/>
            <a:headEnd/>
            <a:tailEnd/>
          </a:ln>
          <a:effectLst/>
        </p:spPr>
        <p:style>
          <a:lnRef idx="3">
            <a:schemeClr val="lt1"/>
          </a:lnRef>
          <a:fillRef idx="1">
            <a:schemeClr val="accent2"/>
          </a:fillRef>
          <a:effectRef idx="1">
            <a:schemeClr val="accent2"/>
          </a:effectRef>
          <a:fontRef idx="minor">
            <a:schemeClr val="lt1"/>
          </a:fontRef>
        </p:style>
        <p:txBody>
          <a:bodyPr vert="horz" wrap="square" lIns="44450" tIns="44450" rIns="44450" bIns="44450" numCol="1" anchor="ctr" anchorCtr="0" compatLnSpc="1">
            <a:prstTxWarp prst="textNoShape">
              <a:avLst/>
            </a:prstTxWarp>
          </a:bodyPr>
          <a:lstStyle/>
          <a:p>
            <a:pPr algn="ctr"/>
            <a:r>
              <a:rPr lang="en-US" sz="1200" b="1" dirty="0" smtClean="0">
                <a:solidFill>
                  <a:prstClr val="white"/>
                </a:solidFill>
              </a:rPr>
              <a:t>PLM</a:t>
            </a:r>
            <a:endParaRPr lang="en-US" sz="1200" b="1" dirty="0">
              <a:solidFill>
                <a:prstClr val="white"/>
              </a:solidFill>
            </a:endParaRPr>
          </a:p>
        </p:txBody>
      </p:sp>
      <p:sp>
        <p:nvSpPr>
          <p:cNvPr id="12" name="Freeform 7"/>
          <p:cNvSpPr>
            <a:spLocks noChangeAspect="1"/>
          </p:cNvSpPr>
          <p:nvPr/>
        </p:nvSpPr>
        <p:spPr bwMode="gray">
          <a:xfrm rot="19928839" flipH="1">
            <a:off x="341537" y="3454928"/>
            <a:ext cx="1398494" cy="1335707"/>
          </a:xfrm>
          <a:custGeom>
            <a:avLst/>
            <a:gdLst/>
            <a:ahLst/>
            <a:cxnLst>
              <a:cxn ang="0">
                <a:pos x="232" y="1261"/>
              </a:cxn>
              <a:cxn ang="0">
                <a:pos x="213" y="1318"/>
              </a:cxn>
              <a:cxn ang="0">
                <a:pos x="242" y="1353"/>
              </a:cxn>
              <a:cxn ang="0">
                <a:pos x="309" y="1389"/>
              </a:cxn>
              <a:cxn ang="0">
                <a:pos x="520" y="1407"/>
              </a:cxn>
              <a:cxn ang="0">
                <a:pos x="514" y="1485"/>
              </a:cxn>
              <a:cxn ang="0">
                <a:pos x="539" y="1527"/>
              </a:cxn>
              <a:cxn ang="0">
                <a:pos x="591" y="1541"/>
              </a:cxn>
              <a:cxn ang="0">
                <a:pos x="654" y="1526"/>
              </a:cxn>
              <a:cxn ang="0">
                <a:pos x="850" y="1476"/>
              </a:cxn>
              <a:cxn ang="0">
                <a:pos x="883" y="1543"/>
              </a:cxn>
              <a:cxn ang="0">
                <a:pos x="925" y="1552"/>
              </a:cxn>
              <a:cxn ang="0">
                <a:pos x="998" y="1529"/>
              </a:cxn>
              <a:cxn ang="0">
                <a:pos x="1136" y="1341"/>
              </a:cxn>
              <a:cxn ang="0">
                <a:pos x="1186" y="1384"/>
              </a:cxn>
              <a:cxn ang="0">
                <a:pos x="1242" y="1410"/>
              </a:cxn>
              <a:cxn ang="0">
                <a:pos x="1278" y="1387"/>
              </a:cxn>
              <a:cxn ang="0">
                <a:pos x="1324" y="1324"/>
              </a:cxn>
              <a:cxn ang="0">
                <a:pos x="1368" y="1115"/>
              </a:cxn>
              <a:cxn ang="0">
                <a:pos x="1443" y="1132"/>
              </a:cxn>
              <a:cxn ang="0">
                <a:pos x="1489" y="1113"/>
              </a:cxn>
              <a:cxn ang="0">
                <a:pos x="1507" y="1073"/>
              </a:cxn>
              <a:cxn ang="0">
                <a:pos x="1507" y="1002"/>
              </a:cxn>
              <a:cxn ang="0">
                <a:pos x="1457" y="802"/>
              </a:cxn>
              <a:cxn ang="0">
                <a:pos x="1534" y="781"/>
              </a:cxn>
              <a:cxn ang="0">
                <a:pos x="1560" y="742"/>
              </a:cxn>
              <a:cxn ang="0">
                <a:pos x="1557" y="689"/>
              </a:cxn>
              <a:cxn ang="0">
                <a:pos x="1520" y="637"/>
              </a:cxn>
              <a:cxn ang="0">
                <a:pos x="1403" y="472"/>
              </a:cxn>
              <a:cxn ang="0">
                <a:pos x="1455" y="418"/>
              </a:cxn>
              <a:cxn ang="0">
                <a:pos x="1449" y="374"/>
              </a:cxn>
              <a:cxn ang="0">
                <a:pos x="1403" y="316"/>
              </a:cxn>
              <a:cxn ang="0">
                <a:pos x="1282" y="351"/>
              </a:cxn>
              <a:cxn ang="0">
                <a:pos x="1194" y="197"/>
              </a:cxn>
              <a:cxn ang="0">
                <a:pos x="1201" y="132"/>
              </a:cxn>
              <a:cxn ang="0">
                <a:pos x="1176" y="107"/>
              </a:cxn>
              <a:cxn ang="0">
                <a:pos x="1105" y="80"/>
              </a:cxn>
              <a:cxn ang="0">
                <a:pos x="881" y="124"/>
              </a:cxn>
              <a:cxn ang="0">
                <a:pos x="871" y="53"/>
              </a:cxn>
              <a:cxn ang="0">
                <a:pos x="841" y="5"/>
              </a:cxn>
              <a:cxn ang="0">
                <a:pos x="798" y="0"/>
              </a:cxn>
              <a:cxn ang="0">
                <a:pos x="727" y="21"/>
              </a:cxn>
              <a:cxn ang="0">
                <a:pos x="554" y="140"/>
              </a:cxn>
              <a:cxn ang="0">
                <a:pos x="508" y="78"/>
              </a:cxn>
              <a:cxn ang="0">
                <a:pos x="462" y="67"/>
              </a:cxn>
              <a:cxn ang="0">
                <a:pos x="403" y="98"/>
              </a:cxn>
              <a:cxn ang="0">
                <a:pos x="380" y="149"/>
              </a:cxn>
              <a:cxn ang="0">
                <a:pos x="263" y="309"/>
              </a:cxn>
              <a:cxn ang="0">
                <a:pos x="194" y="284"/>
              </a:cxn>
              <a:cxn ang="0">
                <a:pos x="157" y="307"/>
              </a:cxn>
              <a:cxn ang="0">
                <a:pos x="119" y="372"/>
              </a:cxn>
              <a:cxn ang="0">
                <a:pos x="142" y="602"/>
              </a:cxn>
              <a:cxn ang="0">
                <a:pos x="75" y="604"/>
              </a:cxn>
              <a:cxn ang="0">
                <a:pos x="17" y="622"/>
              </a:cxn>
              <a:cxn ang="0">
                <a:pos x="4" y="664"/>
              </a:cxn>
              <a:cxn ang="0">
                <a:pos x="13" y="741"/>
              </a:cxn>
              <a:cxn ang="0">
                <a:pos x="119" y="927"/>
              </a:cxn>
              <a:cxn ang="0">
                <a:pos x="50" y="963"/>
              </a:cxn>
              <a:cxn ang="0">
                <a:pos x="28" y="1007"/>
              </a:cxn>
              <a:cxn ang="0">
                <a:pos x="46" y="1057"/>
              </a:cxn>
              <a:cxn ang="0">
                <a:pos x="92" y="1103"/>
              </a:cxn>
            </a:cxnLst>
            <a:rect l="0" t="0" r="r" b="b"/>
            <a:pathLst>
              <a:path w="1562" h="1554">
                <a:moveTo>
                  <a:pt x="268" y="1205"/>
                </a:moveTo>
                <a:lnTo>
                  <a:pt x="267" y="1207"/>
                </a:lnTo>
                <a:lnTo>
                  <a:pt x="265" y="1209"/>
                </a:lnTo>
                <a:lnTo>
                  <a:pt x="265" y="1211"/>
                </a:lnTo>
                <a:lnTo>
                  <a:pt x="263" y="1213"/>
                </a:lnTo>
                <a:lnTo>
                  <a:pt x="263" y="1215"/>
                </a:lnTo>
                <a:lnTo>
                  <a:pt x="261" y="1217"/>
                </a:lnTo>
                <a:lnTo>
                  <a:pt x="259" y="1218"/>
                </a:lnTo>
                <a:lnTo>
                  <a:pt x="257" y="1220"/>
                </a:lnTo>
                <a:lnTo>
                  <a:pt x="255" y="1224"/>
                </a:lnTo>
                <a:lnTo>
                  <a:pt x="253" y="1226"/>
                </a:lnTo>
                <a:lnTo>
                  <a:pt x="251" y="1228"/>
                </a:lnTo>
                <a:lnTo>
                  <a:pt x="249" y="1232"/>
                </a:lnTo>
                <a:lnTo>
                  <a:pt x="247" y="1236"/>
                </a:lnTo>
                <a:lnTo>
                  <a:pt x="245" y="1238"/>
                </a:lnTo>
                <a:lnTo>
                  <a:pt x="243" y="1241"/>
                </a:lnTo>
                <a:lnTo>
                  <a:pt x="242" y="1243"/>
                </a:lnTo>
                <a:lnTo>
                  <a:pt x="240" y="1247"/>
                </a:lnTo>
                <a:lnTo>
                  <a:pt x="238" y="1251"/>
                </a:lnTo>
                <a:lnTo>
                  <a:pt x="236" y="1253"/>
                </a:lnTo>
                <a:lnTo>
                  <a:pt x="234" y="1257"/>
                </a:lnTo>
                <a:lnTo>
                  <a:pt x="232" y="1261"/>
                </a:lnTo>
                <a:lnTo>
                  <a:pt x="230" y="1265"/>
                </a:lnTo>
                <a:lnTo>
                  <a:pt x="226" y="1266"/>
                </a:lnTo>
                <a:lnTo>
                  <a:pt x="224" y="1270"/>
                </a:lnTo>
                <a:lnTo>
                  <a:pt x="222" y="1274"/>
                </a:lnTo>
                <a:lnTo>
                  <a:pt x="220" y="1276"/>
                </a:lnTo>
                <a:lnTo>
                  <a:pt x="220" y="1280"/>
                </a:lnTo>
                <a:lnTo>
                  <a:pt x="219" y="1282"/>
                </a:lnTo>
                <a:lnTo>
                  <a:pt x="217" y="1286"/>
                </a:lnTo>
                <a:lnTo>
                  <a:pt x="215" y="1288"/>
                </a:lnTo>
                <a:lnTo>
                  <a:pt x="213" y="1289"/>
                </a:lnTo>
                <a:lnTo>
                  <a:pt x="213" y="1293"/>
                </a:lnTo>
                <a:lnTo>
                  <a:pt x="213" y="1295"/>
                </a:lnTo>
                <a:lnTo>
                  <a:pt x="211" y="1299"/>
                </a:lnTo>
                <a:lnTo>
                  <a:pt x="211" y="1301"/>
                </a:lnTo>
                <a:lnTo>
                  <a:pt x="211" y="1303"/>
                </a:lnTo>
                <a:lnTo>
                  <a:pt x="211" y="1305"/>
                </a:lnTo>
                <a:lnTo>
                  <a:pt x="211" y="1309"/>
                </a:lnTo>
                <a:lnTo>
                  <a:pt x="211" y="1311"/>
                </a:lnTo>
                <a:lnTo>
                  <a:pt x="211" y="1312"/>
                </a:lnTo>
                <a:lnTo>
                  <a:pt x="213" y="1314"/>
                </a:lnTo>
                <a:lnTo>
                  <a:pt x="213" y="1316"/>
                </a:lnTo>
                <a:lnTo>
                  <a:pt x="213" y="1318"/>
                </a:lnTo>
                <a:lnTo>
                  <a:pt x="215" y="1320"/>
                </a:lnTo>
                <a:lnTo>
                  <a:pt x="215" y="1322"/>
                </a:lnTo>
                <a:lnTo>
                  <a:pt x="215" y="1324"/>
                </a:lnTo>
                <a:lnTo>
                  <a:pt x="217" y="1326"/>
                </a:lnTo>
                <a:lnTo>
                  <a:pt x="217" y="1328"/>
                </a:lnTo>
                <a:lnTo>
                  <a:pt x="219" y="1330"/>
                </a:lnTo>
                <a:lnTo>
                  <a:pt x="219" y="1332"/>
                </a:lnTo>
                <a:lnTo>
                  <a:pt x="220" y="1334"/>
                </a:lnTo>
                <a:lnTo>
                  <a:pt x="222" y="1336"/>
                </a:lnTo>
                <a:lnTo>
                  <a:pt x="222" y="1337"/>
                </a:lnTo>
                <a:lnTo>
                  <a:pt x="224" y="1337"/>
                </a:lnTo>
                <a:lnTo>
                  <a:pt x="224" y="1339"/>
                </a:lnTo>
                <a:lnTo>
                  <a:pt x="226" y="1339"/>
                </a:lnTo>
                <a:lnTo>
                  <a:pt x="226" y="1341"/>
                </a:lnTo>
                <a:lnTo>
                  <a:pt x="228" y="1341"/>
                </a:lnTo>
                <a:lnTo>
                  <a:pt x="230" y="1343"/>
                </a:lnTo>
                <a:lnTo>
                  <a:pt x="232" y="1345"/>
                </a:lnTo>
                <a:lnTo>
                  <a:pt x="234" y="1345"/>
                </a:lnTo>
                <a:lnTo>
                  <a:pt x="236" y="1347"/>
                </a:lnTo>
                <a:lnTo>
                  <a:pt x="236" y="1349"/>
                </a:lnTo>
                <a:lnTo>
                  <a:pt x="238" y="1351"/>
                </a:lnTo>
                <a:lnTo>
                  <a:pt x="242" y="1353"/>
                </a:lnTo>
                <a:lnTo>
                  <a:pt x="243" y="1355"/>
                </a:lnTo>
                <a:lnTo>
                  <a:pt x="245" y="1357"/>
                </a:lnTo>
                <a:lnTo>
                  <a:pt x="247" y="1359"/>
                </a:lnTo>
                <a:lnTo>
                  <a:pt x="251" y="1360"/>
                </a:lnTo>
                <a:lnTo>
                  <a:pt x="253" y="1362"/>
                </a:lnTo>
                <a:lnTo>
                  <a:pt x="257" y="1366"/>
                </a:lnTo>
                <a:lnTo>
                  <a:pt x="261" y="1368"/>
                </a:lnTo>
                <a:lnTo>
                  <a:pt x="265" y="1372"/>
                </a:lnTo>
                <a:lnTo>
                  <a:pt x="268" y="1376"/>
                </a:lnTo>
                <a:lnTo>
                  <a:pt x="272" y="1378"/>
                </a:lnTo>
                <a:lnTo>
                  <a:pt x="274" y="1380"/>
                </a:lnTo>
                <a:lnTo>
                  <a:pt x="278" y="1384"/>
                </a:lnTo>
                <a:lnTo>
                  <a:pt x="282" y="1384"/>
                </a:lnTo>
                <a:lnTo>
                  <a:pt x="286" y="1385"/>
                </a:lnTo>
                <a:lnTo>
                  <a:pt x="288" y="1387"/>
                </a:lnTo>
                <a:lnTo>
                  <a:pt x="291" y="1387"/>
                </a:lnTo>
                <a:lnTo>
                  <a:pt x="295" y="1389"/>
                </a:lnTo>
                <a:lnTo>
                  <a:pt x="297" y="1389"/>
                </a:lnTo>
                <a:lnTo>
                  <a:pt x="301" y="1389"/>
                </a:lnTo>
                <a:lnTo>
                  <a:pt x="303" y="1389"/>
                </a:lnTo>
                <a:lnTo>
                  <a:pt x="305" y="1389"/>
                </a:lnTo>
                <a:lnTo>
                  <a:pt x="309" y="1389"/>
                </a:lnTo>
                <a:lnTo>
                  <a:pt x="311" y="1389"/>
                </a:lnTo>
                <a:lnTo>
                  <a:pt x="313" y="1387"/>
                </a:lnTo>
                <a:lnTo>
                  <a:pt x="315" y="1387"/>
                </a:lnTo>
                <a:lnTo>
                  <a:pt x="316" y="1387"/>
                </a:lnTo>
                <a:lnTo>
                  <a:pt x="318" y="1385"/>
                </a:lnTo>
                <a:lnTo>
                  <a:pt x="320" y="1385"/>
                </a:lnTo>
                <a:lnTo>
                  <a:pt x="322" y="1384"/>
                </a:lnTo>
                <a:lnTo>
                  <a:pt x="324" y="1384"/>
                </a:lnTo>
                <a:lnTo>
                  <a:pt x="326" y="1382"/>
                </a:lnTo>
                <a:lnTo>
                  <a:pt x="328" y="1380"/>
                </a:lnTo>
                <a:lnTo>
                  <a:pt x="330" y="1378"/>
                </a:lnTo>
                <a:lnTo>
                  <a:pt x="332" y="1378"/>
                </a:lnTo>
                <a:lnTo>
                  <a:pt x="332" y="1376"/>
                </a:lnTo>
                <a:lnTo>
                  <a:pt x="393" y="1324"/>
                </a:lnTo>
                <a:lnTo>
                  <a:pt x="522" y="1393"/>
                </a:lnTo>
                <a:lnTo>
                  <a:pt x="522" y="1395"/>
                </a:lnTo>
                <a:lnTo>
                  <a:pt x="522" y="1397"/>
                </a:lnTo>
                <a:lnTo>
                  <a:pt x="522" y="1399"/>
                </a:lnTo>
                <a:lnTo>
                  <a:pt x="522" y="1401"/>
                </a:lnTo>
                <a:lnTo>
                  <a:pt x="522" y="1403"/>
                </a:lnTo>
                <a:lnTo>
                  <a:pt x="522" y="1405"/>
                </a:lnTo>
                <a:lnTo>
                  <a:pt x="520" y="1407"/>
                </a:lnTo>
                <a:lnTo>
                  <a:pt x="520" y="1410"/>
                </a:lnTo>
                <a:lnTo>
                  <a:pt x="520" y="1412"/>
                </a:lnTo>
                <a:lnTo>
                  <a:pt x="520" y="1416"/>
                </a:lnTo>
                <a:lnTo>
                  <a:pt x="520" y="1418"/>
                </a:lnTo>
                <a:lnTo>
                  <a:pt x="520" y="1422"/>
                </a:lnTo>
                <a:lnTo>
                  <a:pt x="518" y="1426"/>
                </a:lnTo>
                <a:lnTo>
                  <a:pt x="518" y="1430"/>
                </a:lnTo>
                <a:lnTo>
                  <a:pt x="518" y="1433"/>
                </a:lnTo>
                <a:lnTo>
                  <a:pt x="518" y="1437"/>
                </a:lnTo>
                <a:lnTo>
                  <a:pt x="518" y="1441"/>
                </a:lnTo>
                <a:lnTo>
                  <a:pt x="516" y="1445"/>
                </a:lnTo>
                <a:lnTo>
                  <a:pt x="516" y="1449"/>
                </a:lnTo>
                <a:lnTo>
                  <a:pt x="516" y="1453"/>
                </a:lnTo>
                <a:lnTo>
                  <a:pt x="516" y="1456"/>
                </a:lnTo>
                <a:lnTo>
                  <a:pt x="516" y="1460"/>
                </a:lnTo>
                <a:lnTo>
                  <a:pt x="514" y="1464"/>
                </a:lnTo>
                <a:lnTo>
                  <a:pt x="514" y="1466"/>
                </a:lnTo>
                <a:lnTo>
                  <a:pt x="514" y="1470"/>
                </a:lnTo>
                <a:lnTo>
                  <a:pt x="514" y="1474"/>
                </a:lnTo>
                <a:lnTo>
                  <a:pt x="514" y="1478"/>
                </a:lnTo>
                <a:lnTo>
                  <a:pt x="514" y="1481"/>
                </a:lnTo>
                <a:lnTo>
                  <a:pt x="514" y="1485"/>
                </a:lnTo>
                <a:lnTo>
                  <a:pt x="514" y="1487"/>
                </a:lnTo>
                <a:lnTo>
                  <a:pt x="514" y="1491"/>
                </a:lnTo>
                <a:lnTo>
                  <a:pt x="514" y="1493"/>
                </a:lnTo>
                <a:lnTo>
                  <a:pt x="514" y="1497"/>
                </a:lnTo>
                <a:lnTo>
                  <a:pt x="514" y="1499"/>
                </a:lnTo>
                <a:lnTo>
                  <a:pt x="516" y="1501"/>
                </a:lnTo>
                <a:lnTo>
                  <a:pt x="516" y="1504"/>
                </a:lnTo>
                <a:lnTo>
                  <a:pt x="518" y="1506"/>
                </a:lnTo>
                <a:lnTo>
                  <a:pt x="520" y="1508"/>
                </a:lnTo>
                <a:lnTo>
                  <a:pt x="520" y="1510"/>
                </a:lnTo>
                <a:lnTo>
                  <a:pt x="522" y="1512"/>
                </a:lnTo>
                <a:lnTo>
                  <a:pt x="524" y="1514"/>
                </a:lnTo>
                <a:lnTo>
                  <a:pt x="524" y="1516"/>
                </a:lnTo>
                <a:lnTo>
                  <a:pt x="526" y="1518"/>
                </a:lnTo>
                <a:lnTo>
                  <a:pt x="528" y="1520"/>
                </a:lnTo>
                <a:lnTo>
                  <a:pt x="530" y="1520"/>
                </a:lnTo>
                <a:lnTo>
                  <a:pt x="530" y="1522"/>
                </a:lnTo>
                <a:lnTo>
                  <a:pt x="531" y="1524"/>
                </a:lnTo>
                <a:lnTo>
                  <a:pt x="533" y="1524"/>
                </a:lnTo>
                <a:lnTo>
                  <a:pt x="535" y="1526"/>
                </a:lnTo>
                <a:lnTo>
                  <a:pt x="537" y="1527"/>
                </a:lnTo>
                <a:lnTo>
                  <a:pt x="539" y="1527"/>
                </a:lnTo>
                <a:lnTo>
                  <a:pt x="541" y="1529"/>
                </a:lnTo>
                <a:lnTo>
                  <a:pt x="543" y="1529"/>
                </a:lnTo>
                <a:lnTo>
                  <a:pt x="545" y="1529"/>
                </a:lnTo>
                <a:lnTo>
                  <a:pt x="545" y="1531"/>
                </a:lnTo>
                <a:lnTo>
                  <a:pt x="547" y="1531"/>
                </a:lnTo>
                <a:lnTo>
                  <a:pt x="549" y="1531"/>
                </a:lnTo>
                <a:lnTo>
                  <a:pt x="551" y="1531"/>
                </a:lnTo>
                <a:lnTo>
                  <a:pt x="553" y="1533"/>
                </a:lnTo>
                <a:lnTo>
                  <a:pt x="554" y="1533"/>
                </a:lnTo>
                <a:lnTo>
                  <a:pt x="556" y="1533"/>
                </a:lnTo>
                <a:lnTo>
                  <a:pt x="558" y="1533"/>
                </a:lnTo>
                <a:lnTo>
                  <a:pt x="560" y="1533"/>
                </a:lnTo>
                <a:lnTo>
                  <a:pt x="562" y="1535"/>
                </a:lnTo>
                <a:lnTo>
                  <a:pt x="564" y="1535"/>
                </a:lnTo>
                <a:lnTo>
                  <a:pt x="566" y="1535"/>
                </a:lnTo>
                <a:lnTo>
                  <a:pt x="570" y="1537"/>
                </a:lnTo>
                <a:lnTo>
                  <a:pt x="572" y="1537"/>
                </a:lnTo>
                <a:lnTo>
                  <a:pt x="576" y="1537"/>
                </a:lnTo>
                <a:lnTo>
                  <a:pt x="579" y="1539"/>
                </a:lnTo>
                <a:lnTo>
                  <a:pt x="583" y="1539"/>
                </a:lnTo>
                <a:lnTo>
                  <a:pt x="587" y="1541"/>
                </a:lnTo>
                <a:lnTo>
                  <a:pt x="591" y="1541"/>
                </a:lnTo>
                <a:lnTo>
                  <a:pt x="597" y="1543"/>
                </a:lnTo>
                <a:lnTo>
                  <a:pt x="601" y="1543"/>
                </a:lnTo>
                <a:lnTo>
                  <a:pt x="604" y="1545"/>
                </a:lnTo>
                <a:lnTo>
                  <a:pt x="610" y="1545"/>
                </a:lnTo>
                <a:lnTo>
                  <a:pt x="614" y="1545"/>
                </a:lnTo>
                <a:lnTo>
                  <a:pt x="618" y="1545"/>
                </a:lnTo>
                <a:lnTo>
                  <a:pt x="622" y="1545"/>
                </a:lnTo>
                <a:lnTo>
                  <a:pt x="624" y="1545"/>
                </a:lnTo>
                <a:lnTo>
                  <a:pt x="627" y="1545"/>
                </a:lnTo>
                <a:lnTo>
                  <a:pt x="631" y="1543"/>
                </a:lnTo>
                <a:lnTo>
                  <a:pt x="633" y="1543"/>
                </a:lnTo>
                <a:lnTo>
                  <a:pt x="637" y="1541"/>
                </a:lnTo>
                <a:lnTo>
                  <a:pt x="639" y="1539"/>
                </a:lnTo>
                <a:lnTo>
                  <a:pt x="641" y="1539"/>
                </a:lnTo>
                <a:lnTo>
                  <a:pt x="643" y="1537"/>
                </a:lnTo>
                <a:lnTo>
                  <a:pt x="645" y="1535"/>
                </a:lnTo>
                <a:lnTo>
                  <a:pt x="647" y="1533"/>
                </a:lnTo>
                <a:lnTo>
                  <a:pt x="649" y="1533"/>
                </a:lnTo>
                <a:lnTo>
                  <a:pt x="650" y="1531"/>
                </a:lnTo>
                <a:lnTo>
                  <a:pt x="650" y="1529"/>
                </a:lnTo>
                <a:lnTo>
                  <a:pt x="652" y="1527"/>
                </a:lnTo>
                <a:lnTo>
                  <a:pt x="654" y="1526"/>
                </a:lnTo>
                <a:lnTo>
                  <a:pt x="654" y="1524"/>
                </a:lnTo>
                <a:lnTo>
                  <a:pt x="656" y="1524"/>
                </a:lnTo>
                <a:lnTo>
                  <a:pt x="656" y="1522"/>
                </a:lnTo>
                <a:lnTo>
                  <a:pt x="656" y="1520"/>
                </a:lnTo>
                <a:lnTo>
                  <a:pt x="658" y="1520"/>
                </a:lnTo>
                <a:lnTo>
                  <a:pt x="658" y="1518"/>
                </a:lnTo>
                <a:lnTo>
                  <a:pt x="658" y="1516"/>
                </a:lnTo>
                <a:lnTo>
                  <a:pt x="691" y="1441"/>
                </a:lnTo>
                <a:lnTo>
                  <a:pt x="837" y="1443"/>
                </a:lnTo>
                <a:lnTo>
                  <a:pt x="837" y="1445"/>
                </a:lnTo>
                <a:lnTo>
                  <a:pt x="839" y="1447"/>
                </a:lnTo>
                <a:lnTo>
                  <a:pt x="839" y="1449"/>
                </a:lnTo>
                <a:lnTo>
                  <a:pt x="841" y="1451"/>
                </a:lnTo>
                <a:lnTo>
                  <a:pt x="841" y="1453"/>
                </a:lnTo>
                <a:lnTo>
                  <a:pt x="842" y="1456"/>
                </a:lnTo>
                <a:lnTo>
                  <a:pt x="842" y="1458"/>
                </a:lnTo>
                <a:lnTo>
                  <a:pt x="844" y="1460"/>
                </a:lnTo>
                <a:lnTo>
                  <a:pt x="844" y="1464"/>
                </a:lnTo>
                <a:lnTo>
                  <a:pt x="846" y="1466"/>
                </a:lnTo>
                <a:lnTo>
                  <a:pt x="846" y="1470"/>
                </a:lnTo>
                <a:lnTo>
                  <a:pt x="848" y="1472"/>
                </a:lnTo>
                <a:lnTo>
                  <a:pt x="850" y="1476"/>
                </a:lnTo>
                <a:lnTo>
                  <a:pt x="850" y="1479"/>
                </a:lnTo>
                <a:lnTo>
                  <a:pt x="852" y="1483"/>
                </a:lnTo>
                <a:lnTo>
                  <a:pt x="854" y="1485"/>
                </a:lnTo>
                <a:lnTo>
                  <a:pt x="856" y="1489"/>
                </a:lnTo>
                <a:lnTo>
                  <a:pt x="856" y="1493"/>
                </a:lnTo>
                <a:lnTo>
                  <a:pt x="858" y="1497"/>
                </a:lnTo>
                <a:lnTo>
                  <a:pt x="860" y="1501"/>
                </a:lnTo>
                <a:lnTo>
                  <a:pt x="862" y="1503"/>
                </a:lnTo>
                <a:lnTo>
                  <a:pt x="862" y="1506"/>
                </a:lnTo>
                <a:lnTo>
                  <a:pt x="864" y="1510"/>
                </a:lnTo>
                <a:lnTo>
                  <a:pt x="865" y="1514"/>
                </a:lnTo>
                <a:lnTo>
                  <a:pt x="867" y="1516"/>
                </a:lnTo>
                <a:lnTo>
                  <a:pt x="867" y="1520"/>
                </a:lnTo>
                <a:lnTo>
                  <a:pt x="869" y="1524"/>
                </a:lnTo>
                <a:lnTo>
                  <a:pt x="871" y="1526"/>
                </a:lnTo>
                <a:lnTo>
                  <a:pt x="873" y="1529"/>
                </a:lnTo>
                <a:lnTo>
                  <a:pt x="873" y="1531"/>
                </a:lnTo>
                <a:lnTo>
                  <a:pt x="875" y="1533"/>
                </a:lnTo>
                <a:lnTo>
                  <a:pt x="877" y="1537"/>
                </a:lnTo>
                <a:lnTo>
                  <a:pt x="879" y="1539"/>
                </a:lnTo>
                <a:lnTo>
                  <a:pt x="881" y="1541"/>
                </a:lnTo>
                <a:lnTo>
                  <a:pt x="883" y="1543"/>
                </a:lnTo>
                <a:lnTo>
                  <a:pt x="885" y="1545"/>
                </a:lnTo>
                <a:lnTo>
                  <a:pt x="887" y="1545"/>
                </a:lnTo>
                <a:lnTo>
                  <a:pt x="889" y="1547"/>
                </a:lnTo>
                <a:lnTo>
                  <a:pt x="890" y="1549"/>
                </a:lnTo>
                <a:lnTo>
                  <a:pt x="892" y="1549"/>
                </a:lnTo>
                <a:lnTo>
                  <a:pt x="894" y="1550"/>
                </a:lnTo>
                <a:lnTo>
                  <a:pt x="896" y="1550"/>
                </a:lnTo>
                <a:lnTo>
                  <a:pt x="898" y="1550"/>
                </a:lnTo>
                <a:lnTo>
                  <a:pt x="900" y="1552"/>
                </a:lnTo>
                <a:lnTo>
                  <a:pt x="902" y="1552"/>
                </a:lnTo>
                <a:lnTo>
                  <a:pt x="904" y="1552"/>
                </a:lnTo>
                <a:lnTo>
                  <a:pt x="906" y="1552"/>
                </a:lnTo>
                <a:lnTo>
                  <a:pt x="908" y="1552"/>
                </a:lnTo>
                <a:lnTo>
                  <a:pt x="910" y="1552"/>
                </a:lnTo>
                <a:lnTo>
                  <a:pt x="912" y="1552"/>
                </a:lnTo>
                <a:lnTo>
                  <a:pt x="913" y="1554"/>
                </a:lnTo>
                <a:lnTo>
                  <a:pt x="915" y="1552"/>
                </a:lnTo>
                <a:lnTo>
                  <a:pt x="917" y="1552"/>
                </a:lnTo>
                <a:lnTo>
                  <a:pt x="919" y="1552"/>
                </a:lnTo>
                <a:lnTo>
                  <a:pt x="921" y="1552"/>
                </a:lnTo>
                <a:lnTo>
                  <a:pt x="923" y="1552"/>
                </a:lnTo>
                <a:lnTo>
                  <a:pt x="925" y="1552"/>
                </a:lnTo>
                <a:lnTo>
                  <a:pt x="927" y="1550"/>
                </a:lnTo>
                <a:lnTo>
                  <a:pt x="929" y="1550"/>
                </a:lnTo>
                <a:lnTo>
                  <a:pt x="931" y="1550"/>
                </a:lnTo>
                <a:lnTo>
                  <a:pt x="935" y="1550"/>
                </a:lnTo>
                <a:lnTo>
                  <a:pt x="936" y="1549"/>
                </a:lnTo>
                <a:lnTo>
                  <a:pt x="938" y="1549"/>
                </a:lnTo>
                <a:lnTo>
                  <a:pt x="940" y="1549"/>
                </a:lnTo>
                <a:lnTo>
                  <a:pt x="944" y="1547"/>
                </a:lnTo>
                <a:lnTo>
                  <a:pt x="946" y="1547"/>
                </a:lnTo>
                <a:lnTo>
                  <a:pt x="950" y="1547"/>
                </a:lnTo>
                <a:lnTo>
                  <a:pt x="954" y="1545"/>
                </a:lnTo>
                <a:lnTo>
                  <a:pt x="958" y="1545"/>
                </a:lnTo>
                <a:lnTo>
                  <a:pt x="961" y="1543"/>
                </a:lnTo>
                <a:lnTo>
                  <a:pt x="965" y="1543"/>
                </a:lnTo>
                <a:lnTo>
                  <a:pt x="971" y="1541"/>
                </a:lnTo>
                <a:lnTo>
                  <a:pt x="975" y="1539"/>
                </a:lnTo>
                <a:lnTo>
                  <a:pt x="981" y="1539"/>
                </a:lnTo>
                <a:lnTo>
                  <a:pt x="984" y="1537"/>
                </a:lnTo>
                <a:lnTo>
                  <a:pt x="988" y="1535"/>
                </a:lnTo>
                <a:lnTo>
                  <a:pt x="990" y="1533"/>
                </a:lnTo>
                <a:lnTo>
                  <a:pt x="994" y="1531"/>
                </a:lnTo>
                <a:lnTo>
                  <a:pt x="998" y="1529"/>
                </a:lnTo>
                <a:lnTo>
                  <a:pt x="1000" y="1527"/>
                </a:lnTo>
                <a:lnTo>
                  <a:pt x="1002" y="1526"/>
                </a:lnTo>
                <a:lnTo>
                  <a:pt x="1004" y="1522"/>
                </a:lnTo>
                <a:lnTo>
                  <a:pt x="1006" y="1520"/>
                </a:lnTo>
                <a:lnTo>
                  <a:pt x="1008" y="1518"/>
                </a:lnTo>
                <a:lnTo>
                  <a:pt x="1009" y="1516"/>
                </a:lnTo>
                <a:lnTo>
                  <a:pt x="1009" y="1514"/>
                </a:lnTo>
                <a:lnTo>
                  <a:pt x="1011" y="1512"/>
                </a:lnTo>
                <a:lnTo>
                  <a:pt x="1011" y="1508"/>
                </a:lnTo>
                <a:lnTo>
                  <a:pt x="1011" y="1506"/>
                </a:lnTo>
                <a:lnTo>
                  <a:pt x="1013" y="1504"/>
                </a:lnTo>
                <a:lnTo>
                  <a:pt x="1013" y="1503"/>
                </a:lnTo>
                <a:lnTo>
                  <a:pt x="1013" y="1501"/>
                </a:lnTo>
                <a:lnTo>
                  <a:pt x="1013" y="1499"/>
                </a:lnTo>
                <a:lnTo>
                  <a:pt x="1013" y="1497"/>
                </a:lnTo>
                <a:lnTo>
                  <a:pt x="1013" y="1495"/>
                </a:lnTo>
                <a:lnTo>
                  <a:pt x="1013" y="1493"/>
                </a:lnTo>
                <a:lnTo>
                  <a:pt x="1013" y="1491"/>
                </a:lnTo>
                <a:lnTo>
                  <a:pt x="1013" y="1489"/>
                </a:lnTo>
                <a:lnTo>
                  <a:pt x="1013" y="1487"/>
                </a:lnTo>
                <a:lnTo>
                  <a:pt x="1006" y="1407"/>
                </a:lnTo>
                <a:lnTo>
                  <a:pt x="1136" y="1341"/>
                </a:lnTo>
                <a:lnTo>
                  <a:pt x="1138" y="1341"/>
                </a:lnTo>
                <a:lnTo>
                  <a:pt x="1138" y="1343"/>
                </a:lnTo>
                <a:lnTo>
                  <a:pt x="1140" y="1343"/>
                </a:lnTo>
                <a:lnTo>
                  <a:pt x="1142" y="1345"/>
                </a:lnTo>
                <a:lnTo>
                  <a:pt x="1142" y="1347"/>
                </a:lnTo>
                <a:lnTo>
                  <a:pt x="1144" y="1349"/>
                </a:lnTo>
                <a:lnTo>
                  <a:pt x="1146" y="1349"/>
                </a:lnTo>
                <a:lnTo>
                  <a:pt x="1148" y="1351"/>
                </a:lnTo>
                <a:lnTo>
                  <a:pt x="1152" y="1353"/>
                </a:lnTo>
                <a:lnTo>
                  <a:pt x="1153" y="1355"/>
                </a:lnTo>
                <a:lnTo>
                  <a:pt x="1155" y="1359"/>
                </a:lnTo>
                <a:lnTo>
                  <a:pt x="1157" y="1360"/>
                </a:lnTo>
                <a:lnTo>
                  <a:pt x="1161" y="1362"/>
                </a:lnTo>
                <a:lnTo>
                  <a:pt x="1163" y="1364"/>
                </a:lnTo>
                <a:lnTo>
                  <a:pt x="1167" y="1366"/>
                </a:lnTo>
                <a:lnTo>
                  <a:pt x="1169" y="1370"/>
                </a:lnTo>
                <a:lnTo>
                  <a:pt x="1173" y="1372"/>
                </a:lnTo>
                <a:lnTo>
                  <a:pt x="1175" y="1374"/>
                </a:lnTo>
                <a:lnTo>
                  <a:pt x="1178" y="1376"/>
                </a:lnTo>
                <a:lnTo>
                  <a:pt x="1180" y="1380"/>
                </a:lnTo>
                <a:lnTo>
                  <a:pt x="1184" y="1382"/>
                </a:lnTo>
                <a:lnTo>
                  <a:pt x="1186" y="1384"/>
                </a:lnTo>
                <a:lnTo>
                  <a:pt x="1190" y="1387"/>
                </a:lnTo>
                <a:lnTo>
                  <a:pt x="1192" y="1389"/>
                </a:lnTo>
                <a:lnTo>
                  <a:pt x="1196" y="1391"/>
                </a:lnTo>
                <a:lnTo>
                  <a:pt x="1198" y="1393"/>
                </a:lnTo>
                <a:lnTo>
                  <a:pt x="1201" y="1397"/>
                </a:lnTo>
                <a:lnTo>
                  <a:pt x="1203" y="1399"/>
                </a:lnTo>
                <a:lnTo>
                  <a:pt x="1205" y="1401"/>
                </a:lnTo>
                <a:lnTo>
                  <a:pt x="1209" y="1403"/>
                </a:lnTo>
                <a:lnTo>
                  <a:pt x="1211" y="1405"/>
                </a:lnTo>
                <a:lnTo>
                  <a:pt x="1213" y="1405"/>
                </a:lnTo>
                <a:lnTo>
                  <a:pt x="1217" y="1407"/>
                </a:lnTo>
                <a:lnTo>
                  <a:pt x="1219" y="1408"/>
                </a:lnTo>
                <a:lnTo>
                  <a:pt x="1221" y="1408"/>
                </a:lnTo>
                <a:lnTo>
                  <a:pt x="1224" y="1408"/>
                </a:lnTo>
                <a:lnTo>
                  <a:pt x="1226" y="1410"/>
                </a:lnTo>
                <a:lnTo>
                  <a:pt x="1228" y="1410"/>
                </a:lnTo>
                <a:lnTo>
                  <a:pt x="1230" y="1410"/>
                </a:lnTo>
                <a:lnTo>
                  <a:pt x="1232" y="1410"/>
                </a:lnTo>
                <a:lnTo>
                  <a:pt x="1236" y="1410"/>
                </a:lnTo>
                <a:lnTo>
                  <a:pt x="1238" y="1410"/>
                </a:lnTo>
                <a:lnTo>
                  <a:pt x="1240" y="1410"/>
                </a:lnTo>
                <a:lnTo>
                  <a:pt x="1242" y="1410"/>
                </a:lnTo>
                <a:lnTo>
                  <a:pt x="1244" y="1408"/>
                </a:lnTo>
                <a:lnTo>
                  <a:pt x="1246" y="1408"/>
                </a:lnTo>
                <a:lnTo>
                  <a:pt x="1247" y="1408"/>
                </a:lnTo>
                <a:lnTo>
                  <a:pt x="1249" y="1408"/>
                </a:lnTo>
                <a:lnTo>
                  <a:pt x="1251" y="1407"/>
                </a:lnTo>
                <a:lnTo>
                  <a:pt x="1253" y="1407"/>
                </a:lnTo>
                <a:lnTo>
                  <a:pt x="1255" y="1405"/>
                </a:lnTo>
                <a:lnTo>
                  <a:pt x="1257" y="1405"/>
                </a:lnTo>
                <a:lnTo>
                  <a:pt x="1259" y="1405"/>
                </a:lnTo>
                <a:lnTo>
                  <a:pt x="1259" y="1403"/>
                </a:lnTo>
                <a:lnTo>
                  <a:pt x="1261" y="1403"/>
                </a:lnTo>
                <a:lnTo>
                  <a:pt x="1261" y="1401"/>
                </a:lnTo>
                <a:lnTo>
                  <a:pt x="1263" y="1401"/>
                </a:lnTo>
                <a:lnTo>
                  <a:pt x="1265" y="1399"/>
                </a:lnTo>
                <a:lnTo>
                  <a:pt x="1267" y="1397"/>
                </a:lnTo>
                <a:lnTo>
                  <a:pt x="1269" y="1395"/>
                </a:lnTo>
                <a:lnTo>
                  <a:pt x="1271" y="1395"/>
                </a:lnTo>
                <a:lnTo>
                  <a:pt x="1271" y="1393"/>
                </a:lnTo>
                <a:lnTo>
                  <a:pt x="1272" y="1391"/>
                </a:lnTo>
                <a:lnTo>
                  <a:pt x="1274" y="1391"/>
                </a:lnTo>
                <a:lnTo>
                  <a:pt x="1276" y="1389"/>
                </a:lnTo>
                <a:lnTo>
                  <a:pt x="1278" y="1387"/>
                </a:lnTo>
                <a:lnTo>
                  <a:pt x="1280" y="1385"/>
                </a:lnTo>
                <a:lnTo>
                  <a:pt x="1282" y="1384"/>
                </a:lnTo>
                <a:lnTo>
                  <a:pt x="1286" y="1382"/>
                </a:lnTo>
                <a:lnTo>
                  <a:pt x="1288" y="1378"/>
                </a:lnTo>
                <a:lnTo>
                  <a:pt x="1292" y="1376"/>
                </a:lnTo>
                <a:lnTo>
                  <a:pt x="1294" y="1372"/>
                </a:lnTo>
                <a:lnTo>
                  <a:pt x="1297" y="1370"/>
                </a:lnTo>
                <a:lnTo>
                  <a:pt x="1301" y="1366"/>
                </a:lnTo>
                <a:lnTo>
                  <a:pt x="1305" y="1362"/>
                </a:lnTo>
                <a:lnTo>
                  <a:pt x="1309" y="1360"/>
                </a:lnTo>
                <a:lnTo>
                  <a:pt x="1311" y="1357"/>
                </a:lnTo>
                <a:lnTo>
                  <a:pt x="1313" y="1353"/>
                </a:lnTo>
                <a:lnTo>
                  <a:pt x="1317" y="1351"/>
                </a:lnTo>
                <a:lnTo>
                  <a:pt x="1319" y="1347"/>
                </a:lnTo>
                <a:lnTo>
                  <a:pt x="1319" y="1343"/>
                </a:lnTo>
                <a:lnTo>
                  <a:pt x="1320" y="1341"/>
                </a:lnTo>
                <a:lnTo>
                  <a:pt x="1322" y="1337"/>
                </a:lnTo>
                <a:lnTo>
                  <a:pt x="1322" y="1336"/>
                </a:lnTo>
                <a:lnTo>
                  <a:pt x="1322" y="1332"/>
                </a:lnTo>
                <a:lnTo>
                  <a:pt x="1324" y="1330"/>
                </a:lnTo>
                <a:lnTo>
                  <a:pt x="1324" y="1328"/>
                </a:lnTo>
                <a:lnTo>
                  <a:pt x="1324" y="1324"/>
                </a:lnTo>
                <a:lnTo>
                  <a:pt x="1324" y="1322"/>
                </a:lnTo>
                <a:lnTo>
                  <a:pt x="1322" y="1320"/>
                </a:lnTo>
                <a:lnTo>
                  <a:pt x="1322" y="1318"/>
                </a:lnTo>
                <a:lnTo>
                  <a:pt x="1322" y="1316"/>
                </a:lnTo>
                <a:lnTo>
                  <a:pt x="1322" y="1312"/>
                </a:lnTo>
                <a:lnTo>
                  <a:pt x="1320" y="1312"/>
                </a:lnTo>
                <a:lnTo>
                  <a:pt x="1320" y="1311"/>
                </a:lnTo>
                <a:lnTo>
                  <a:pt x="1320" y="1309"/>
                </a:lnTo>
                <a:lnTo>
                  <a:pt x="1319" y="1307"/>
                </a:lnTo>
                <a:lnTo>
                  <a:pt x="1319" y="1305"/>
                </a:lnTo>
                <a:lnTo>
                  <a:pt x="1317" y="1303"/>
                </a:lnTo>
                <a:lnTo>
                  <a:pt x="1317" y="1301"/>
                </a:lnTo>
                <a:lnTo>
                  <a:pt x="1315" y="1301"/>
                </a:lnTo>
                <a:lnTo>
                  <a:pt x="1271" y="1230"/>
                </a:lnTo>
                <a:lnTo>
                  <a:pt x="1353" y="1111"/>
                </a:lnTo>
                <a:lnTo>
                  <a:pt x="1355" y="1111"/>
                </a:lnTo>
                <a:lnTo>
                  <a:pt x="1357" y="1111"/>
                </a:lnTo>
                <a:lnTo>
                  <a:pt x="1359" y="1113"/>
                </a:lnTo>
                <a:lnTo>
                  <a:pt x="1361" y="1113"/>
                </a:lnTo>
                <a:lnTo>
                  <a:pt x="1363" y="1113"/>
                </a:lnTo>
                <a:lnTo>
                  <a:pt x="1365" y="1113"/>
                </a:lnTo>
                <a:lnTo>
                  <a:pt x="1368" y="1115"/>
                </a:lnTo>
                <a:lnTo>
                  <a:pt x="1370" y="1115"/>
                </a:lnTo>
                <a:lnTo>
                  <a:pt x="1374" y="1117"/>
                </a:lnTo>
                <a:lnTo>
                  <a:pt x="1376" y="1117"/>
                </a:lnTo>
                <a:lnTo>
                  <a:pt x="1380" y="1117"/>
                </a:lnTo>
                <a:lnTo>
                  <a:pt x="1382" y="1119"/>
                </a:lnTo>
                <a:lnTo>
                  <a:pt x="1386" y="1119"/>
                </a:lnTo>
                <a:lnTo>
                  <a:pt x="1390" y="1121"/>
                </a:lnTo>
                <a:lnTo>
                  <a:pt x="1393" y="1121"/>
                </a:lnTo>
                <a:lnTo>
                  <a:pt x="1397" y="1122"/>
                </a:lnTo>
                <a:lnTo>
                  <a:pt x="1399" y="1122"/>
                </a:lnTo>
                <a:lnTo>
                  <a:pt x="1403" y="1122"/>
                </a:lnTo>
                <a:lnTo>
                  <a:pt x="1407" y="1124"/>
                </a:lnTo>
                <a:lnTo>
                  <a:pt x="1411" y="1124"/>
                </a:lnTo>
                <a:lnTo>
                  <a:pt x="1415" y="1126"/>
                </a:lnTo>
                <a:lnTo>
                  <a:pt x="1418" y="1126"/>
                </a:lnTo>
                <a:lnTo>
                  <a:pt x="1422" y="1128"/>
                </a:lnTo>
                <a:lnTo>
                  <a:pt x="1426" y="1128"/>
                </a:lnTo>
                <a:lnTo>
                  <a:pt x="1430" y="1128"/>
                </a:lnTo>
                <a:lnTo>
                  <a:pt x="1434" y="1130"/>
                </a:lnTo>
                <a:lnTo>
                  <a:pt x="1438" y="1130"/>
                </a:lnTo>
                <a:lnTo>
                  <a:pt x="1439" y="1130"/>
                </a:lnTo>
                <a:lnTo>
                  <a:pt x="1443" y="1132"/>
                </a:lnTo>
                <a:lnTo>
                  <a:pt x="1447" y="1132"/>
                </a:lnTo>
                <a:lnTo>
                  <a:pt x="1449" y="1132"/>
                </a:lnTo>
                <a:lnTo>
                  <a:pt x="1453" y="1132"/>
                </a:lnTo>
                <a:lnTo>
                  <a:pt x="1455" y="1132"/>
                </a:lnTo>
                <a:lnTo>
                  <a:pt x="1459" y="1132"/>
                </a:lnTo>
                <a:lnTo>
                  <a:pt x="1461" y="1132"/>
                </a:lnTo>
                <a:lnTo>
                  <a:pt x="1462" y="1130"/>
                </a:lnTo>
                <a:lnTo>
                  <a:pt x="1466" y="1130"/>
                </a:lnTo>
                <a:lnTo>
                  <a:pt x="1468" y="1130"/>
                </a:lnTo>
                <a:lnTo>
                  <a:pt x="1470" y="1128"/>
                </a:lnTo>
                <a:lnTo>
                  <a:pt x="1472" y="1128"/>
                </a:lnTo>
                <a:lnTo>
                  <a:pt x="1474" y="1126"/>
                </a:lnTo>
                <a:lnTo>
                  <a:pt x="1476" y="1124"/>
                </a:lnTo>
                <a:lnTo>
                  <a:pt x="1478" y="1124"/>
                </a:lnTo>
                <a:lnTo>
                  <a:pt x="1480" y="1122"/>
                </a:lnTo>
                <a:lnTo>
                  <a:pt x="1482" y="1121"/>
                </a:lnTo>
                <a:lnTo>
                  <a:pt x="1484" y="1121"/>
                </a:lnTo>
                <a:lnTo>
                  <a:pt x="1486" y="1119"/>
                </a:lnTo>
                <a:lnTo>
                  <a:pt x="1486" y="1117"/>
                </a:lnTo>
                <a:lnTo>
                  <a:pt x="1487" y="1117"/>
                </a:lnTo>
                <a:lnTo>
                  <a:pt x="1489" y="1115"/>
                </a:lnTo>
                <a:lnTo>
                  <a:pt x="1489" y="1113"/>
                </a:lnTo>
                <a:lnTo>
                  <a:pt x="1491" y="1113"/>
                </a:lnTo>
                <a:lnTo>
                  <a:pt x="1491" y="1111"/>
                </a:lnTo>
                <a:lnTo>
                  <a:pt x="1491" y="1109"/>
                </a:lnTo>
                <a:lnTo>
                  <a:pt x="1493" y="1109"/>
                </a:lnTo>
                <a:lnTo>
                  <a:pt x="1493" y="1107"/>
                </a:lnTo>
                <a:lnTo>
                  <a:pt x="1495" y="1107"/>
                </a:lnTo>
                <a:lnTo>
                  <a:pt x="1495" y="1105"/>
                </a:lnTo>
                <a:lnTo>
                  <a:pt x="1495" y="1103"/>
                </a:lnTo>
                <a:lnTo>
                  <a:pt x="1495" y="1101"/>
                </a:lnTo>
                <a:lnTo>
                  <a:pt x="1497" y="1101"/>
                </a:lnTo>
                <a:lnTo>
                  <a:pt x="1497" y="1099"/>
                </a:lnTo>
                <a:lnTo>
                  <a:pt x="1497" y="1098"/>
                </a:lnTo>
                <a:lnTo>
                  <a:pt x="1499" y="1096"/>
                </a:lnTo>
                <a:lnTo>
                  <a:pt x="1499" y="1094"/>
                </a:lnTo>
                <a:lnTo>
                  <a:pt x="1499" y="1092"/>
                </a:lnTo>
                <a:lnTo>
                  <a:pt x="1501" y="1090"/>
                </a:lnTo>
                <a:lnTo>
                  <a:pt x="1501" y="1088"/>
                </a:lnTo>
                <a:lnTo>
                  <a:pt x="1503" y="1086"/>
                </a:lnTo>
                <a:lnTo>
                  <a:pt x="1503" y="1082"/>
                </a:lnTo>
                <a:lnTo>
                  <a:pt x="1505" y="1080"/>
                </a:lnTo>
                <a:lnTo>
                  <a:pt x="1505" y="1076"/>
                </a:lnTo>
                <a:lnTo>
                  <a:pt x="1507" y="1073"/>
                </a:lnTo>
                <a:lnTo>
                  <a:pt x="1509" y="1069"/>
                </a:lnTo>
                <a:lnTo>
                  <a:pt x="1509" y="1065"/>
                </a:lnTo>
                <a:lnTo>
                  <a:pt x="1510" y="1061"/>
                </a:lnTo>
                <a:lnTo>
                  <a:pt x="1512" y="1057"/>
                </a:lnTo>
                <a:lnTo>
                  <a:pt x="1514" y="1051"/>
                </a:lnTo>
                <a:lnTo>
                  <a:pt x="1516" y="1048"/>
                </a:lnTo>
                <a:lnTo>
                  <a:pt x="1516" y="1044"/>
                </a:lnTo>
                <a:lnTo>
                  <a:pt x="1516" y="1040"/>
                </a:lnTo>
                <a:lnTo>
                  <a:pt x="1518" y="1036"/>
                </a:lnTo>
                <a:lnTo>
                  <a:pt x="1518" y="1032"/>
                </a:lnTo>
                <a:lnTo>
                  <a:pt x="1518" y="1028"/>
                </a:lnTo>
                <a:lnTo>
                  <a:pt x="1518" y="1025"/>
                </a:lnTo>
                <a:lnTo>
                  <a:pt x="1516" y="1023"/>
                </a:lnTo>
                <a:lnTo>
                  <a:pt x="1516" y="1019"/>
                </a:lnTo>
                <a:lnTo>
                  <a:pt x="1516" y="1017"/>
                </a:lnTo>
                <a:lnTo>
                  <a:pt x="1514" y="1013"/>
                </a:lnTo>
                <a:lnTo>
                  <a:pt x="1514" y="1011"/>
                </a:lnTo>
                <a:lnTo>
                  <a:pt x="1512" y="1009"/>
                </a:lnTo>
                <a:lnTo>
                  <a:pt x="1510" y="1007"/>
                </a:lnTo>
                <a:lnTo>
                  <a:pt x="1510" y="1005"/>
                </a:lnTo>
                <a:lnTo>
                  <a:pt x="1509" y="1003"/>
                </a:lnTo>
                <a:lnTo>
                  <a:pt x="1507" y="1002"/>
                </a:lnTo>
                <a:lnTo>
                  <a:pt x="1505" y="1000"/>
                </a:lnTo>
                <a:lnTo>
                  <a:pt x="1505" y="998"/>
                </a:lnTo>
                <a:lnTo>
                  <a:pt x="1503" y="998"/>
                </a:lnTo>
                <a:lnTo>
                  <a:pt x="1501" y="996"/>
                </a:lnTo>
                <a:lnTo>
                  <a:pt x="1499" y="996"/>
                </a:lnTo>
                <a:lnTo>
                  <a:pt x="1499" y="994"/>
                </a:lnTo>
                <a:lnTo>
                  <a:pt x="1497" y="994"/>
                </a:lnTo>
                <a:lnTo>
                  <a:pt x="1497" y="992"/>
                </a:lnTo>
                <a:lnTo>
                  <a:pt x="1495" y="992"/>
                </a:lnTo>
                <a:lnTo>
                  <a:pt x="1493" y="992"/>
                </a:lnTo>
                <a:lnTo>
                  <a:pt x="1493" y="990"/>
                </a:lnTo>
                <a:lnTo>
                  <a:pt x="1422" y="950"/>
                </a:lnTo>
                <a:lnTo>
                  <a:pt x="1439" y="806"/>
                </a:lnTo>
                <a:lnTo>
                  <a:pt x="1441" y="806"/>
                </a:lnTo>
                <a:lnTo>
                  <a:pt x="1443" y="806"/>
                </a:lnTo>
                <a:lnTo>
                  <a:pt x="1443" y="804"/>
                </a:lnTo>
                <a:lnTo>
                  <a:pt x="1445" y="804"/>
                </a:lnTo>
                <a:lnTo>
                  <a:pt x="1447" y="804"/>
                </a:lnTo>
                <a:lnTo>
                  <a:pt x="1449" y="804"/>
                </a:lnTo>
                <a:lnTo>
                  <a:pt x="1451" y="804"/>
                </a:lnTo>
                <a:lnTo>
                  <a:pt x="1455" y="802"/>
                </a:lnTo>
                <a:lnTo>
                  <a:pt x="1457" y="802"/>
                </a:lnTo>
                <a:lnTo>
                  <a:pt x="1461" y="802"/>
                </a:lnTo>
                <a:lnTo>
                  <a:pt x="1462" y="800"/>
                </a:lnTo>
                <a:lnTo>
                  <a:pt x="1466" y="800"/>
                </a:lnTo>
                <a:lnTo>
                  <a:pt x="1468" y="800"/>
                </a:lnTo>
                <a:lnTo>
                  <a:pt x="1472" y="798"/>
                </a:lnTo>
                <a:lnTo>
                  <a:pt x="1476" y="798"/>
                </a:lnTo>
                <a:lnTo>
                  <a:pt x="1480" y="796"/>
                </a:lnTo>
                <a:lnTo>
                  <a:pt x="1484" y="796"/>
                </a:lnTo>
                <a:lnTo>
                  <a:pt x="1487" y="794"/>
                </a:lnTo>
                <a:lnTo>
                  <a:pt x="1491" y="794"/>
                </a:lnTo>
                <a:lnTo>
                  <a:pt x="1493" y="792"/>
                </a:lnTo>
                <a:lnTo>
                  <a:pt x="1497" y="792"/>
                </a:lnTo>
                <a:lnTo>
                  <a:pt x="1501" y="790"/>
                </a:lnTo>
                <a:lnTo>
                  <a:pt x="1505" y="790"/>
                </a:lnTo>
                <a:lnTo>
                  <a:pt x="1509" y="789"/>
                </a:lnTo>
                <a:lnTo>
                  <a:pt x="1512" y="789"/>
                </a:lnTo>
                <a:lnTo>
                  <a:pt x="1516" y="787"/>
                </a:lnTo>
                <a:lnTo>
                  <a:pt x="1520" y="785"/>
                </a:lnTo>
                <a:lnTo>
                  <a:pt x="1524" y="785"/>
                </a:lnTo>
                <a:lnTo>
                  <a:pt x="1528" y="783"/>
                </a:lnTo>
                <a:lnTo>
                  <a:pt x="1530" y="783"/>
                </a:lnTo>
                <a:lnTo>
                  <a:pt x="1534" y="781"/>
                </a:lnTo>
                <a:lnTo>
                  <a:pt x="1535" y="781"/>
                </a:lnTo>
                <a:lnTo>
                  <a:pt x="1539" y="779"/>
                </a:lnTo>
                <a:lnTo>
                  <a:pt x="1541" y="777"/>
                </a:lnTo>
                <a:lnTo>
                  <a:pt x="1543" y="775"/>
                </a:lnTo>
                <a:lnTo>
                  <a:pt x="1545" y="775"/>
                </a:lnTo>
                <a:lnTo>
                  <a:pt x="1547" y="773"/>
                </a:lnTo>
                <a:lnTo>
                  <a:pt x="1549" y="771"/>
                </a:lnTo>
                <a:lnTo>
                  <a:pt x="1551" y="769"/>
                </a:lnTo>
                <a:lnTo>
                  <a:pt x="1553" y="767"/>
                </a:lnTo>
                <a:lnTo>
                  <a:pt x="1553" y="765"/>
                </a:lnTo>
                <a:lnTo>
                  <a:pt x="1555" y="764"/>
                </a:lnTo>
                <a:lnTo>
                  <a:pt x="1555" y="762"/>
                </a:lnTo>
                <a:lnTo>
                  <a:pt x="1557" y="760"/>
                </a:lnTo>
                <a:lnTo>
                  <a:pt x="1557" y="758"/>
                </a:lnTo>
                <a:lnTo>
                  <a:pt x="1558" y="756"/>
                </a:lnTo>
                <a:lnTo>
                  <a:pt x="1558" y="754"/>
                </a:lnTo>
                <a:lnTo>
                  <a:pt x="1558" y="752"/>
                </a:lnTo>
                <a:lnTo>
                  <a:pt x="1560" y="750"/>
                </a:lnTo>
                <a:lnTo>
                  <a:pt x="1560" y="748"/>
                </a:lnTo>
                <a:lnTo>
                  <a:pt x="1560" y="746"/>
                </a:lnTo>
                <a:lnTo>
                  <a:pt x="1560" y="744"/>
                </a:lnTo>
                <a:lnTo>
                  <a:pt x="1560" y="742"/>
                </a:lnTo>
                <a:lnTo>
                  <a:pt x="1560" y="741"/>
                </a:lnTo>
                <a:lnTo>
                  <a:pt x="1560" y="739"/>
                </a:lnTo>
                <a:lnTo>
                  <a:pt x="1562" y="739"/>
                </a:lnTo>
                <a:lnTo>
                  <a:pt x="1562" y="737"/>
                </a:lnTo>
                <a:lnTo>
                  <a:pt x="1560" y="737"/>
                </a:lnTo>
                <a:lnTo>
                  <a:pt x="1560" y="735"/>
                </a:lnTo>
                <a:lnTo>
                  <a:pt x="1560" y="733"/>
                </a:lnTo>
                <a:lnTo>
                  <a:pt x="1560" y="731"/>
                </a:lnTo>
                <a:lnTo>
                  <a:pt x="1560" y="729"/>
                </a:lnTo>
                <a:lnTo>
                  <a:pt x="1560" y="727"/>
                </a:lnTo>
                <a:lnTo>
                  <a:pt x="1560" y="725"/>
                </a:lnTo>
                <a:lnTo>
                  <a:pt x="1560" y="721"/>
                </a:lnTo>
                <a:lnTo>
                  <a:pt x="1560" y="719"/>
                </a:lnTo>
                <a:lnTo>
                  <a:pt x="1558" y="718"/>
                </a:lnTo>
                <a:lnTo>
                  <a:pt x="1558" y="716"/>
                </a:lnTo>
                <a:lnTo>
                  <a:pt x="1558" y="712"/>
                </a:lnTo>
                <a:lnTo>
                  <a:pt x="1558" y="710"/>
                </a:lnTo>
                <a:lnTo>
                  <a:pt x="1558" y="706"/>
                </a:lnTo>
                <a:lnTo>
                  <a:pt x="1557" y="702"/>
                </a:lnTo>
                <a:lnTo>
                  <a:pt x="1557" y="698"/>
                </a:lnTo>
                <a:lnTo>
                  <a:pt x="1557" y="694"/>
                </a:lnTo>
                <a:lnTo>
                  <a:pt x="1557" y="689"/>
                </a:lnTo>
                <a:lnTo>
                  <a:pt x="1555" y="685"/>
                </a:lnTo>
                <a:lnTo>
                  <a:pt x="1555" y="679"/>
                </a:lnTo>
                <a:lnTo>
                  <a:pt x="1555" y="675"/>
                </a:lnTo>
                <a:lnTo>
                  <a:pt x="1553" y="671"/>
                </a:lnTo>
                <a:lnTo>
                  <a:pt x="1553" y="668"/>
                </a:lnTo>
                <a:lnTo>
                  <a:pt x="1551" y="664"/>
                </a:lnTo>
                <a:lnTo>
                  <a:pt x="1549" y="660"/>
                </a:lnTo>
                <a:lnTo>
                  <a:pt x="1547" y="658"/>
                </a:lnTo>
                <a:lnTo>
                  <a:pt x="1545" y="654"/>
                </a:lnTo>
                <a:lnTo>
                  <a:pt x="1543" y="652"/>
                </a:lnTo>
                <a:lnTo>
                  <a:pt x="1541" y="650"/>
                </a:lnTo>
                <a:lnTo>
                  <a:pt x="1539" y="648"/>
                </a:lnTo>
                <a:lnTo>
                  <a:pt x="1537" y="646"/>
                </a:lnTo>
                <a:lnTo>
                  <a:pt x="1535" y="645"/>
                </a:lnTo>
                <a:lnTo>
                  <a:pt x="1534" y="643"/>
                </a:lnTo>
                <a:lnTo>
                  <a:pt x="1532" y="641"/>
                </a:lnTo>
                <a:lnTo>
                  <a:pt x="1530" y="641"/>
                </a:lnTo>
                <a:lnTo>
                  <a:pt x="1528" y="639"/>
                </a:lnTo>
                <a:lnTo>
                  <a:pt x="1526" y="639"/>
                </a:lnTo>
                <a:lnTo>
                  <a:pt x="1524" y="637"/>
                </a:lnTo>
                <a:lnTo>
                  <a:pt x="1522" y="637"/>
                </a:lnTo>
                <a:lnTo>
                  <a:pt x="1520" y="637"/>
                </a:lnTo>
                <a:lnTo>
                  <a:pt x="1518" y="637"/>
                </a:lnTo>
                <a:lnTo>
                  <a:pt x="1516" y="637"/>
                </a:lnTo>
                <a:lnTo>
                  <a:pt x="1514" y="635"/>
                </a:lnTo>
                <a:lnTo>
                  <a:pt x="1512" y="635"/>
                </a:lnTo>
                <a:lnTo>
                  <a:pt x="1510" y="635"/>
                </a:lnTo>
                <a:lnTo>
                  <a:pt x="1509" y="635"/>
                </a:lnTo>
                <a:lnTo>
                  <a:pt x="1426" y="633"/>
                </a:lnTo>
                <a:lnTo>
                  <a:pt x="1374" y="497"/>
                </a:lnTo>
                <a:lnTo>
                  <a:pt x="1376" y="497"/>
                </a:lnTo>
                <a:lnTo>
                  <a:pt x="1376" y="495"/>
                </a:lnTo>
                <a:lnTo>
                  <a:pt x="1378" y="493"/>
                </a:lnTo>
                <a:lnTo>
                  <a:pt x="1380" y="491"/>
                </a:lnTo>
                <a:lnTo>
                  <a:pt x="1382" y="491"/>
                </a:lnTo>
                <a:lnTo>
                  <a:pt x="1384" y="489"/>
                </a:lnTo>
                <a:lnTo>
                  <a:pt x="1386" y="487"/>
                </a:lnTo>
                <a:lnTo>
                  <a:pt x="1388" y="485"/>
                </a:lnTo>
                <a:lnTo>
                  <a:pt x="1390" y="483"/>
                </a:lnTo>
                <a:lnTo>
                  <a:pt x="1391" y="481"/>
                </a:lnTo>
                <a:lnTo>
                  <a:pt x="1395" y="480"/>
                </a:lnTo>
                <a:lnTo>
                  <a:pt x="1397" y="478"/>
                </a:lnTo>
                <a:lnTo>
                  <a:pt x="1399" y="474"/>
                </a:lnTo>
                <a:lnTo>
                  <a:pt x="1403" y="472"/>
                </a:lnTo>
                <a:lnTo>
                  <a:pt x="1405" y="470"/>
                </a:lnTo>
                <a:lnTo>
                  <a:pt x="1407" y="468"/>
                </a:lnTo>
                <a:lnTo>
                  <a:pt x="1411" y="464"/>
                </a:lnTo>
                <a:lnTo>
                  <a:pt x="1413" y="462"/>
                </a:lnTo>
                <a:lnTo>
                  <a:pt x="1416" y="460"/>
                </a:lnTo>
                <a:lnTo>
                  <a:pt x="1418" y="456"/>
                </a:lnTo>
                <a:lnTo>
                  <a:pt x="1422" y="455"/>
                </a:lnTo>
                <a:lnTo>
                  <a:pt x="1424" y="451"/>
                </a:lnTo>
                <a:lnTo>
                  <a:pt x="1428" y="449"/>
                </a:lnTo>
                <a:lnTo>
                  <a:pt x="1430" y="447"/>
                </a:lnTo>
                <a:lnTo>
                  <a:pt x="1434" y="443"/>
                </a:lnTo>
                <a:lnTo>
                  <a:pt x="1436" y="441"/>
                </a:lnTo>
                <a:lnTo>
                  <a:pt x="1438" y="439"/>
                </a:lnTo>
                <a:lnTo>
                  <a:pt x="1441" y="435"/>
                </a:lnTo>
                <a:lnTo>
                  <a:pt x="1443" y="433"/>
                </a:lnTo>
                <a:lnTo>
                  <a:pt x="1445" y="432"/>
                </a:lnTo>
                <a:lnTo>
                  <a:pt x="1447" y="430"/>
                </a:lnTo>
                <a:lnTo>
                  <a:pt x="1449" y="428"/>
                </a:lnTo>
                <a:lnTo>
                  <a:pt x="1451" y="424"/>
                </a:lnTo>
                <a:lnTo>
                  <a:pt x="1451" y="422"/>
                </a:lnTo>
                <a:lnTo>
                  <a:pt x="1453" y="420"/>
                </a:lnTo>
                <a:lnTo>
                  <a:pt x="1455" y="418"/>
                </a:lnTo>
                <a:lnTo>
                  <a:pt x="1455" y="414"/>
                </a:lnTo>
                <a:lnTo>
                  <a:pt x="1455" y="412"/>
                </a:lnTo>
                <a:lnTo>
                  <a:pt x="1455" y="410"/>
                </a:lnTo>
                <a:lnTo>
                  <a:pt x="1457" y="408"/>
                </a:lnTo>
                <a:lnTo>
                  <a:pt x="1457" y="407"/>
                </a:lnTo>
                <a:lnTo>
                  <a:pt x="1457" y="403"/>
                </a:lnTo>
                <a:lnTo>
                  <a:pt x="1457" y="401"/>
                </a:lnTo>
                <a:lnTo>
                  <a:pt x="1457" y="399"/>
                </a:lnTo>
                <a:lnTo>
                  <a:pt x="1457" y="397"/>
                </a:lnTo>
                <a:lnTo>
                  <a:pt x="1457" y="395"/>
                </a:lnTo>
                <a:lnTo>
                  <a:pt x="1455" y="393"/>
                </a:lnTo>
                <a:lnTo>
                  <a:pt x="1455" y="391"/>
                </a:lnTo>
                <a:lnTo>
                  <a:pt x="1455" y="389"/>
                </a:lnTo>
                <a:lnTo>
                  <a:pt x="1455" y="387"/>
                </a:lnTo>
                <a:lnTo>
                  <a:pt x="1453" y="385"/>
                </a:lnTo>
                <a:lnTo>
                  <a:pt x="1453" y="384"/>
                </a:lnTo>
                <a:lnTo>
                  <a:pt x="1453" y="382"/>
                </a:lnTo>
                <a:lnTo>
                  <a:pt x="1451" y="380"/>
                </a:lnTo>
                <a:lnTo>
                  <a:pt x="1451" y="378"/>
                </a:lnTo>
                <a:lnTo>
                  <a:pt x="1449" y="378"/>
                </a:lnTo>
                <a:lnTo>
                  <a:pt x="1449" y="376"/>
                </a:lnTo>
                <a:lnTo>
                  <a:pt x="1449" y="374"/>
                </a:lnTo>
                <a:lnTo>
                  <a:pt x="1447" y="374"/>
                </a:lnTo>
                <a:lnTo>
                  <a:pt x="1447" y="372"/>
                </a:lnTo>
                <a:lnTo>
                  <a:pt x="1445" y="370"/>
                </a:lnTo>
                <a:lnTo>
                  <a:pt x="1443" y="368"/>
                </a:lnTo>
                <a:lnTo>
                  <a:pt x="1443" y="366"/>
                </a:lnTo>
                <a:lnTo>
                  <a:pt x="1441" y="364"/>
                </a:lnTo>
                <a:lnTo>
                  <a:pt x="1439" y="362"/>
                </a:lnTo>
                <a:lnTo>
                  <a:pt x="1438" y="361"/>
                </a:lnTo>
                <a:lnTo>
                  <a:pt x="1438" y="359"/>
                </a:lnTo>
                <a:lnTo>
                  <a:pt x="1436" y="355"/>
                </a:lnTo>
                <a:lnTo>
                  <a:pt x="1434" y="353"/>
                </a:lnTo>
                <a:lnTo>
                  <a:pt x="1432" y="349"/>
                </a:lnTo>
                <a:lnTo>
                  <a:pt x="1428" y="347"/>
                </a:lnTo>
                <a:lnTo>
                  <a:pt x="1426" y="343"/>
                </a:lnTo>
                <a:lnTo>
                  <a:pt x="1424" y="339"/>
                </a:lnTo>
                <a:lnTo>
                  <a:pt x="1422" y="336"/>
                </a:lnTo>
                <a:lnTo>
                  <a:pt x="1418" y="332"/>
                </a:lnTo>
                <a:lnTo>
                  <a:pt x="1415" y="328"/>
                </a:lnTo>
                <a:lnTo>
                  <a:pt x="1413" y="324"/>
                </a:lnTo>
                <a:lnTo>
                  <a:pt x="1409" y="322"/>
                </a:lnTo>
                <a:lnTo>
                  <a:pt x="1407" y="318"/>
                </a:lnTo>
                <a:lnTo>
                  <a:pt x="1403" y="316"/>
                </a:lnTo>
                <a:lnTo>
                  <a:pt x="1401" y="314"/>
                </a:lnTo>
                <a:lnTo>
                  <a:pt x="1397" y="313"/>
                </a:lnTo>
                <a:lnTo>
                  <a:pt x="1395" y="313"/>
                </a:lnTo>
                <a:lnTo>
                  <a:pt x="1391" y="311"/>
                </a:lnTo>
                <a:lnTo>
                  <a:pt x="1390" y="309"/>
                </a:lnTo>
                <a:lnTo>
                  <a:pt x="1388" y="309"/>
                </a:lnTo>
                <a:lnTo>
                  <a:pt x="1384" y="309"/>
                </a:lnTo>
                <a:lnTo>
                  <a:pt x="1382" y="309"/>
                </a:lnTo>
                <a:lnTo>
                  <a:pt x="1380" y="309"/>
                </a:lnTo>
                <a:lnTo>
                  <a:pt x="1378" y="309"/>
                </a:lnTo>
                <a:lnTo>
                  <a:pt x="1374" y="309"/>
                </a:lnTo>
                <a:lnTo>
                  <a:pt x="1372" y="309"/>
                </a:lnTo>
                <a:lnTo>
                  <a:pt x="1370" y="309"/>
                </a:lnTo>
                <a:lnTo>
                  <a:pt x="1368" y="309"/>
                </a:lnTo>
                <a:lnTo>
                  <a:pt x="1367" y="311"/>
                </a:lnTo>
                <a:lnTo>
                  <a:pt x="1365" y="311"/>
                </a:lnTo>
                <a:lnTo>
                  <a:pt x="1363" y="311"/>
                </a:lnTo>
                <a:lnTo>
                  <a:pt x="1361" y="313"/>
                </a:lnTo>
                <a:lnTo>
                  <a:pt x="1359" y="313"/>
                </a:lnTo>
                <a:lnTo>
                  <a:pt x="1359" y="314"/>
                </a:lnTo>
                <a:lnTo>
                  <a:pt x="1357" y="314"/>
                </a:lnTo>
                <a:lnTo>
                  <a:pt x="1282" y="351"/>
                </a:lnTo>
                <a:lnTo>
                  <a:pt x="1173" y="253"/>
                </a:lnTo>
                <a:lnTo>
                  <a:pt x="1173" y="251"/>
                </a:lnTo>
                <a:lnTo>
                  <a:pt x="1175" y="251"/>
                </a:lnTo>
                <a:lnTo>
                  <a:pt x="1175" y="249"/>
                </a:lnTo>
                <a:lnTo>
                  <a:pt x="1175" y="247"/>
                </a:lnTo>
                <a:lnTo>
                  <a:pt x="1176" y="245"/>
                </a:lnTo>
                <a:lnTo>
                  <a:pt x="1176" y="243"/>
                </a:lnTo>
                <a:lnTo>
                  <a:pt x="1176" y="242"/>
                </a:lnTo>
                <a:lnTo>
                  <a:pt x="1178" y="240"/>
                </a:lnTo>
                <a:lnTo>
                  <a:pt x="1178" y="238"/>
                </a:lnTo>
                <a:lnTo>
                  <a:pt x="1180" y="234"/>
                </a:lnTo>
                <a:lnTo>
                  <a:pt x="1180" y="232"/>
                </a:lnTo>
                <a:lnTo>
                  <a:pt x="1182" y="228"/>
                </a:lnTo>
                <a:lnTo>
                  <a:pt x="1184" y="224"/>
                </a:lnTo>
                <a:lnTo>
                  <a:pt x="1184" y="222"/>
                </a:lnTo>
                <a:lnTo>
                  <a:pt x="1186" y="218"/>
                </a:lnTo>
                <a:lnTo>
                  <a:pt x="1188" y="215"/>
                </a:lnTo>
                <a:lnTo>
                  <a:pt x="1188" y="211"/>
                </a:lnTo>
                <a:lnTo>
                  <a:pt x="1190" y="207"/>
                </a:lnTo>
                <a:lnTo>
                  <a:pt x="1192" y="205"/>
                </a:lnTo>
                <a:lnTo>
                  <a:pt x="1192" y="201"/>
                </a:lnTo>
                <a:lnTo>
                  <a:pt x="1194" y="197"/>
                </a:lnTo>
                <a:lnTo>
                  <a:pt x="1196" y="194"/>
                </a:lnTo>
                <a:lnTo>
                  <a:pt x="1196" y="190"/>
                </a:lnTo>
                <a:lnTo>
                  <a:pt x="1198" y="186"/>
                </a:lnTo>
                <a:lnTo>
                  <a:pt x="1199" y="182"/>
                </a:lnTo>
                <a:lnTo>
                  <a:pt x="1199" y="178"/>
                </a:lnTo>
                <a:lnTo>
                  <a:pt x="1201" y="174"/>
                </a:lnTo>
                <a:lnTo>
                  <a:pt x="1201" y="170"/>
                </a:lnTo>
                <a:lnTo>
                  <a:pt x="1203" y="169"/>
                </a:lnTo>
                <a:lnTo>
                  <a:pt x="1203" y="165"/>
                </a:lnTo>
                <a:lnTo>
                  <a:pt x="1205" y="161"/>
                </a:lnTo>
                <a:lnTo>
                  <a:pt x="1205" y="159"/>
                </a:lnTo>
                <a:lnTo>
                  <a:pt x="1205" y="155"/>
                </a:lnTo>
                <a:lnTo>
                  <a:pt x="1207" y="153"/>
                </a:lnTo>
                <a:lnTo>
                  <a:pt x="1207" y="151"/>
                </a:lnTo>
                <a:lnTo>
                  <a:pt x="1207" y="147"/>
                </a:lnTo>
                <a:lnTo>
                  <a:pt x="1205" y="146"/>
                </a:lnTo>
                <a:lnTo>
                  <a:pt x="1205" y="144"/>
                </a:lnTo>
                <a:lnTo>
                  <a:pt x="1205" y="140"/>
                </a:lnTo>
                <a:lnTo>
                  <a:pt x="1205" y="138"/>
                </a:lnTo>
                <a:lnTo>
                  <a:pt x="1203" y="136"/>
                </a:lnTo>
                <a:lnTo>
                  <a:pt x="1203" y="134"/>
                </a:lnTo>
                <a:lnTo>
                  <a:pt x="1201" y="132"/>
                </a:lnTo>
                <a:lnTo>
                  <a:pt x="1201" y="130"/>
                </a:lnTo>
                <a:lnTo>
                  <a:pt x="1199" y="128"/>
                </a:lnTo>
                <a:lnTo>
                  <a:pt x="1199" y="126"/>
                </a:lnTo>
                <a:lnTo>
                  <a:pt x="1198" y="124"/>
                </a:lnTo>
                <a:lnTo>
                  <a:pt x="1198" y="123"/>
                </a:lnTo>
                <a:lnTo>
                  <a:pt x="1196" y="123"/>
                </a:lnTo>
                <a:lnTo>
                  <a:pt x="1194" y="121"/>
                </a:lnTo>
                <a:lnTo>
                  <a:pt x="1194" y="119"/>
                </a:lnTo>
                <a:lnTo>
                  <a:pt x="1192" y="119"/>
                </a:lnTo>
                <a:lnTo>
                  <a:pt x="1192" y="117"/>
                </a:lnTo>
                <a:lnTo>
                  <a:pt x="1190" y="117"/>
                </a:lnTo>
                <a:lnTo>
                  <a:pt x="1190" y="115"/>
                </a:lnTo>
                <a:lnTo>
                  <a:pt x="1188" y="115"/>
                </a:lnTo>
                <a:lnTo>
                  <a:pt x="1188" y="113"/>
                </a:lnTo>
                <a:lnTo>
                  <a:pt x="1186" y="113"/>
                </a:lnTo>
                <a:lnTo>
                  <a:pt x="1186" y="111"/>
                </a:lnTo>
                <a:lnTo>
                  <a:pt x="1184" y="111"/>
                </a:lnTo>
                <a:lnTo>
                  <a:pt x="1182" y="111"/>
                </a:lnTo>
                <a:lnTo>
                  <a:pt x="1182" y="109"/>
                </a:lnTo>
                <a:lnTo>
                  <a:pt x="1180" y="109"/>
                </a:lnTo>
                <a:lnTo>
                  <a:pt x="1178" y="109"/>
                </a:lnTo>
                <a:lnTo>
                  <a:pt x="1176" y="107"/>
                </a:lnTo>
                <a:lnTo>
                  <a:pt x="1175" y="107"/>
                </a:lnTo>
                <a:lnTo>
                  <a:pt x="1173" y="105"/>
                </a:lnTo>
                <a:lnTo>
                  <a:pt x="1171" y="105"/>
                </a:lnTo>
                <a:lnTo>
                  <a:pt x="1169" y="103"/>
                </a:lnTo>
                <a:lnTo>
                  <a:pt x="1167" y="103"/>
                </a:lnTo>
                <a:lnTo>
                  <a:pt x="1163" y="101"/>
                </a:lnTo>
                <a:lnTo>
                  <a:pt x="1161" y="99"/>
                </a:lnTo>
                <a:lnTo>
                  <a:pt x="1157" y="98"/>
                </a:lnTo>
                <a:lnTo>
                  <a:pt x="1153" y="96"/>
                </a:lnTo>
                <a:lnTo>
                  <a:pt x="1152" y="96"/>
                </a:lnTo>
                <a:lnTo>
                  <a:pt x="1148" y="94"/>
                </a:lnTo>
                <a:lnTo>
                  <a:pt x="1142" y="92"/>
                </a:lnTo>
                <a:lnTo>
                  <a:pt x="1138" y="88"/>
                </a:lnTo>
                <a:lnTo>
                  <a:pt x="1134" y="86"/>
                </a:lnTo>
                <a:lnTo>
                  <a:pt x="1130" y="84"/>
                </a:lnTo>
                <a:lnTo>
                  <a:pt x="1127" y="84"/>
                </a:lnTo>
                <a:lnTo>
                  <a:pt x="1123" y="82"/>
                </a:lnTo>
                <a:lnTo>
                  <a:pt x="1119" y="80"/>
                </a:lnTo>
                <a:lnTo>
                  <a:pt x="1115" y="80"/>
                </a:lnTo>
                <a:lnTo>
                  <a:pt x="1111" y="80"/>
                </a:lnTo>
                <a:lnTo>
                  <a:pt x="1107" y="80"/>
                </a:lnTo>
                <a:lnTo>
                  <a:pt x="1105" y="80"/>
                </a:lnTo>
                <a:lnTo>
                  <a:pt x="1102" y="80"/>
                </a:lnTo>
                <a:lnTo>
                  <a:pt x="1100" y="80"/>
                </a:lnTo>
                <a:lnTo>
                  <a:pt x="1096" y="82"/>
                </a:lnTo>
                <a:lnTo>
                  <a:pt x="1094" y="82"/>
                </a:lnTo>
                <a:lnTo>
                  <a:pt x="1092" y="82"/>
                </a:lnTo>
                <a:lnTo>
                  <a:pt x="1088" y="84"/>
                </a:lnTo>
                <a:lnTo>
                  <a:pt x="1086" y="86"/>
                </a:lnTo>
                <a:lnTo>
                  <a:pt x="1084" y="86"/>
                </a:lnTo>
                <a:lnTo>
                  <a:pt x="1082" y="88"/>
                </a:lnTo>
                <a:lnTo>
                  <a:pt x="1080" y="90"/>
                </a:lnTo>
                <a:lnTo>
                  <a:pt x="1079" y="92"/>
                </a:lnTo>
                <a:lnTo>
                  <a:pt x="1077" y="94"/>
                </a:lnTo>
                <a:lnTo>
                  <a:pt x="1075" y="96"/>
                </a:lnTo>
                <a:lnTo>
                  <a:pt x="1073" y="98"/>
                </a:lnTo>
                <a:lnTo>
                  <a:pt x="1073" y="99"/>
                </a:lnTo>
                <a:lnTo>
                  <a:pt x="1071" y="99"/>
                </a:lnTo>
                <a:lnTo>
                  <a:pt x="1071" y="101"/>
                </a:lnTo>
                <a:lnTo>
                  <a:pt x="1023" y="167"/>
                </a:lnTo>
                <a:lnTo>
                  <a:pt x="881" y="130"/>
                </a:lnTo>
                <a:lnTo>
                  <a:pt x="881" y="128"/>
                </a:lnTo>
                <a:lnTo>
                  <a:pt x="881" y="126"/>
                </a:lnTo>
                <a:lnTo>
                  <a:pt x="881" y="124"/>
                </a:lnTo>
                <a:lnTo>
                  <a:pt x="881" y="123"/>
                </a:lnTo>
                <a:lnTo>
                  <a:pt x="881" y="121"/>
                </a:lnTo>
                <a:lnTo>
                  <a:pt x="881" y="119"/>
                </a:lnTo>
                <a:lnTo>
                  <a:pt x="879" y="117"/>
                </a:lnTo>
                <a:lnTo>
                  <a:pt x="879" y="113"/>
                </a:lnTo>
                <a:lnTo>
                  <a:pt x="879" y="111"/>
                </a:lnTo>
                <a:lnTo>
                  <a:pt x="879" y="107"/>
                </a:lnTo>
                <a:lnTo>
                  <a:pt x="879" y="105"/>
                </a:lnTo>
                <a:lnTo>
                  <a:pt x="877" y="101"/>
                </a:lnTo>
                <a:lnTo>
                  <a:pt x="877" y="98"/>
                </a:lnTo>
                <a:lnTo>
                  <a:pt x="877" y="94"/>
                </a:lnTo>
                <a:lnTo>
                  <a:pt x="877" y="90"/>
                </a:lnTo>
                <a:lnTo>
                  <a:pt x="875" y="86"/>
                </a:lnTo>
                <a:lnTo>
                  <a:pt x="875" y="84"/>
                </a:lnTo>
                <a:lnTo>
                  <a:pt x="875" y="80"/>
                </a:lnTo>
                <a:lnTo>
                  <a:pt x="875" y="76"/>
                </a:lnTo>
                <a:lnTo>
                  <a:pt x="873" y="73"/>
                </a:lnTo>
                <a:lnTo>
                  <a:pt x="873" y="69"/>
                </a:lnTo>
                <a:lnTo>
                  <a:pt x="873" y="65"/>
                </a:lnTo>
                <a:lnTo>
                  <a:pt x="871" y="61"/>
                </a:lnTo>
                <a:lnTo>
                  <a:pt x="871" y="57"/>
                </a:lnTo>
                <a:lnTo>
                  <a:pt x="871" y="53"/>
                </a:lnTo>
                <a:lnTo>
                  <a:pt x="869" y="50"/>
                </a:lnTo>
                <a:lnTo>
                  <a:pt x="869" y="46"/>
                </a:lnTo>
                <a:lnTo>
                  <a:pt x="869" y="42"/>
                </a:lnTo>
                <a:lnTo>
                  <a:pt x="867" y="40"/>
                </a:lnTo>
                <a:lnTo>
                  <a:pt x="867" y="36"/>
                </a:lnTo>
                <a:lnTo>
                  <a:pt x="865" y="32"/>
                </a:lnTo>
                <a:lnTo>
                  <a:pt x="865" y="30"/>
                </a:lnTo>
                <a:lnTo>
                  <a:pt x="864" y="28"/>
                </a:lnTo>
                <a:lnTo>
                  <a:pt x="864" y="25"/>
                </a:lnTo>
                <a:lnTo>
                  <a:pt x="862" y="23"/>
                </a:lnTo>
                <a:lnTo>
                  <a:pt x="860" y="21"/>
                </a:lnTo>
                <a:lnTo>
                  <a:pt x="860" y="19"/>
                </a:lnTo>
                <a:lnTo>
                  <a:pt x="858" y="17"/>
                </a:lnTo>
                <a:lnTo>
                  <a:pt x="856" y="15"/>
                </a:lnTo>
                <a:lnTo>
                  <a:pt x="854" y="13"/>
                </a:lnTo>
                <a:lnTo>
                  <a:pt x="852" y="11"/>
                </a:lnTo>
                <a:lnTo>
                  <a:pt x="850" y="11"/>
                </a:lnTo>
                <a:lnTo>
                  <a:pt x="848" y="9"/>
                </a:lnTo>
                <a:lnTo>
                  <a:pt x="846" y="7"/>
                </a:lnTo>
                <a:lnTo>
                  <a:pt x="844" y="5"/>
                </a:lnTo>
                <a:lnTo>
                  <a:pt x="842" y="5"/>
                </a:lnTo>
                <a:lnTo>
                  <a:pt x="841" y="5"/>
                </a:lnTo>
                <a:lnTo>
                  <a:pt x="839" y="4"/>
                </a:lnTo>
                <a:lnTo>
                  <a:pt x="837" y="4"/>
                </a:lnTo>
                <a:lnTo>
                  <a:pt x="835" y="4"/>
                </a:lnTo>
                <a:lnTo>
                  <a:pt x="835" y="2"/>
                </a:lnTo>
                <a:lnTo>
                  <a:pt x="833" y="2"/>
                </a:lnTo>
                <a:lnTo>
                  <a:pt x="831" y="2"/>
                </a:lnTo>
                <a:lnTo>
                  <a:pt x="829" y="2"/>
                </a:lnTo>
                <a:lnTo>
                  <a:pt x="827" y="2"/>
                </a:lnTo>
                <a:lnTo>
                  <a:pt x="827" y="0"/>
                </a:lnTo>
                <a:lnTo>
                  <a:pt x="825" y="0"/>
                </a:lnTo>
                <a:lnTo>
                  <a:pt x="823" y="0"/>
                </a:lnTo>
                <a:lnTo>
                  <a:pt x="821" y="0"/>
                </a:lnTo>
                <a:lnTo>
                  <a:pt x="819" y="0"/>
                </a:lnTo>
                <a:lnTo>
                  <a:pt x="817" y="0"/>
                </a:lnTo>
                <a:lnTo>
                  <a:pt x="816" y="0"/>
                </a:lnTo>
                <a:lnTo>
                  <a:pt x="814" y="0"/>
                </a:lnTo>
                <a:lnTo>
                  <a:pt x="812" y="0"/>
                </a:lnTo>
                <a:lnTo>
                  <a:pt x="810" y="0"/>
                </a:lnTo>
                <a:lnTo>
                  <a:pt x="808" y="0"/>
                </a:lnTo>
                <a:lnTo>
                  <a:pt x="804" y="0"/>
                </a:lnTo>
                <a:lnTo>
                  <a:pt x="802" y="0"/>
                </a:lnTo>
                <a:lnTo>
                  <a:pt x="798" y="0"/>
                </a:lnTo>
                <a:lnTo>
                  <a:pt x="794" y="0"/>
                </a:lnTo>
                <a:lnTo>
                  <a:pt x="791" y="0"/>
                </a:lnTo>
                <a:lnTo>
                  <a:pt x="787" y="0"/>
                </a:lnTo>
                <a:lnTo>
                  <a:pt x="783" y="0"/>
                </a:lnTo>
                <a:lnTo>
                  <a:pt x="779" y="0"/>
                </a:lnTo>
                <a:lnTo>
                  <a:pt x="773" y="0"/>
                </a:lnTo>
                <a:lnTo>
                  <a:pt x="769" y="2"/>
                </a:lnTo>
                <a:lnTo>
                  <a:pt x="764" y="2"/>
                </a:lnTo>
                <a:lnTo>
                  <a:pt x="760" y="2"/>
                </a:lnTo>
                <a:lnTo>
                  <a:pt x="756" y="2"/>
                </a:lnTo>
                <a:lnTo>
                  <a:pt x="752" y="4"/>
                </a:lnTo>
                <a:lnTo>
                  <a:pt x="748" y="4"/>
                </a:lnTo>
                <a:lnTo>
                  <a:pt x="745" y="5"/>
                </a:lnTo>
                <a:lnTo>
                  <a:pt x="743" y="7"/>
                </a:lnTo>
                <a:lnTo>
                  <a:pt x="741" y="9"/>
                </a:lnTo>
                <a:lnTo>
                  <a:pt x="737" y="11"/>
                </a:lnTo>
                <a:lnTo>
                  <a:pt x="735" y="11"/>
                </a:lnTo>
                <a:lnTo>
                  <a:pt x="733" y="13"/>
                </a:lnTo>
                <a:lnTo>
                  <a:pt x="731" y="15"/>
                </a:lnTo>
                <a:lnTo>
                  <a:pt x="729" y="17"/>
                </a:lnTo>
                <a:lnTo>
                  <a:pt x="727" y="19"/>
                </a:lnTo>
                <a:lnTo>
                  <a:pt x="727" y="21"/>
                </a:lnTo>
                <a:lnTo>
                  <a:pt x="725" y="23"/>
                </a:lnTo>
                <a:lnTo>
                  <a:pt x="723" y="25"/>
                </a:lnTo>
                <a:lnTo>
                  <a:pt x="723" y="27"/>
                </a:lnTo>
                <a:lnTo>
                  <a:pt x="723" y="28"/>
                </a:lnTo>
                <a:lnTo>
                  <a:pt x="721" y="30"/>
                </a:lnTo>
                <a:lnTo>
                  <a:pt x="721" y="32"/>
                </a:lnTo>
                <a:lnTo>
                  <a:pt x="721" y="34"/>
                </a:lnTo>
                <a:lnTo>
                  <a:pt x="720" y="36"/>
                </a:lnTo>
                <a:lnTo>
                  <a:pt x="720" y="38"/>
                </a:lnTo>
                <a:lnTo>
                  <a:pt x="720" y="40"/>
                </a:lnTo>
                <a:lnTo>
                  <a:pt x="720" y="42"/>
                </a:lnTo>
                <a:lnTo>
                  <a:pt x="708" y="124"/>
                </a:lnTo>
                <a:lnTo>
                  <a:pt x="566" y="157"/>
                </a:lnTo>
                <a:lnTo>
                  <a:pt x="564" y="155"/>
                </a:lnTo>
                <a:lnTo>
                  <a:pt x="564" y="153"/>
                </a:lnTo>
                <a:lnTo>
                  <a:pt x="562" y="153"/>
                </a:lnTo>
                <a:lnTo>
                  <a:pt x="562" y="151"/>
                </a:lnTo>
                <a:lnTo>
                  <a:pt x="560" y="149"/>
                </a:lnTo>
                <a:lnTo>
                  <a:pt x="558" y="147"/>
                </a:lnTo>
                <a:lnTo>
                  <a:pt x="558" y="146"/>
                </a:lnTo>
                <a:lnTo>
                  <a:pt x="556" y="144"/>
                </a:lnTo>
                <a:lnTo>
                  <a:pt x="554" y="140"/>
                </a:lnTo>
                <a:lnTo>
                  <a:pt x="553" y="138"/>
                </a:lnTo>
                <a:lnTo>
                  <a:pt x="551" y="136"/>
                </a:lnTo>
                <a:lnTo>
                  <a:pt x="549" y="132"/>
                </a:lnTo>
                <a:lnTo>
                  <a:pt x="547" y="130"/>
                </a:lnTo>
                <a:lnTo>
                  <a:pt x="545" y="126"/>
                </a:lnTo>
                <a:lnTo>
                  <a:pt x="543" y="124"/>
                </a:lnTo>
                <a:lnTo>
                  <a:pt x="541" y="121"/>
                </a:lnTo>
                <a:lnTo>
                  <a:pt x="539" y="119"/>
                </a:lnTo>
                <a:lnTo>
                  <a:pt x="535" y="115"/>
                </a:lnTo>
                <a:lnTo>
                  <a:pt x="533" y="111"/>
                </a:lnTo>
                <a:lnTo>
                  <a:pt x="531" y="109"/>
                </a:lnTo>
                <a:lnTo>
                  <a:pt x="530" y="105"/>
                </a:lnTo>
                <a:lnTo>
                  <a:pt x="528" y="103"/>
                </a:lnTo>
                <a:lnTo>
                  <a:pt x="526" y="99"/>
                </a:lnTo>
                <a:lnTo>
                  <a:pt x="522" y="96"/>
                </a:lnTo>
                <a:lnTo>
                  <a:pt x="520" y="94"/>
                </a:lnTo>
                <a:lnTo>
                  <a:pt x="518" y="90"/>
                </a:lnTo>
                <a:lnTo>
                  <a:pt x="516" y="88"/>
                </a:lnTo>
                <a:lnTo>
                  <a:pt x="514" y="84"/>
                </a:lnTo>
                <a:lnTo>
                  <a:pt x="512" y="82"/>
                </a:lnTo>
                <a:lnTo>
                  <a:pt x="510" y="80"/>
                </a:lnTo>
                <a:lnTo>
                  <a:pt x="508" y="78"/>
                </a:lnTo>
                <a:lnTo>
                  <a:pt x="506" y="76"/>
                </a:lnTo>
                <a:lnTo>
                  <a:pt x="503" y="75"/>
                </a:lnTo>
                <a:lnTo>
                  <a:pt x="501" y="73"/>
                </a:lnTo>
                <a:lnTo>
                  <a:pt x="499" y="71"/>
                </a:lnTo>
                <a:lnTo>
                  <a:pt x="497" y="71"/>
                </a:lnTo>
                <a:lnTo>
                  <a:pt x="495" y="69"/>
                </a:lnTo>
                <a:lnTo>
                  <a:pt x="491" y="69"/>
                </a:lnTo>
                <a:lnTo>
                  <a:pt x="489" y="67"/>
                </a:lnTo>
                <a:lnTo>
                  <a:pt x="487" y="67"/>
                </a:lnTo>
                <a:lnTo>
                  <a:pt x="485" y="67"/>
                </a:lnTo>
                <a:lnTo>
                  <a:pt x="483" y="65"/>
                </a:lnTo>
                <a:lnTo>
                  <a:pt x="482" y="65"/>
                </a:lnTo>
                <a:lnTo>
                  <a:pt x="480" y="65"/>
                </a:lnTo>
                <a:lnTo>
                  <a:pt x="478" y="65"/>
                </a:lnTo>
                <a:lnTo>
                  <a:pt x="474" y="65"/>
                </a:lnTo>
                <a:lnTo>
                  <a:pt x="472" y="65"/>
                </a:lnTo>
                <a:lnTo>
                  <a:pt x="470" y="65"/>
                </a:lnTo>
                <a:lnTo>
                  <a:pt x="468" y="65"/>
                </a:lnTo>
                <a:lnTo>
                  <a:pt x="466" y="65"/>
                </a:lnTo>
                <a:lnTo>
                  <a:pt x="464" y="65"/>
                </a:lnTo>
                <a:lnTo>
                  <a:pt x="464" y="67"/>
                </a:lnTo>
                <a:lnTo>
                  <a:pt x="462" y="67"/>
                </a:lnTo>
                <a:lnTo>
                  <a:pt x="460" y="67"/>
                </a:lnTo>
                <a:lnTo>
                  <a:pt x="458" y="67"/>
                </a:lnTo>
                <a:lnTo>
                  <a:pt x="457" y="69"/>
                </a:lnTo>
                <a:lnTo>
                  <a:pt x="455" y="69"/>
                </a:lnTo>
                <a:lnTo>
                  <a:pt x="453" y="71"/>
                </a:lnTo>
                <a:lnTo>
                  <a:pt x="451" y="71"/>
                </a:lnTo>
                <a:lnTo>
                  <a:pt x="449" y="73"/>
                </a:lnTo>
                <a:lnTo>
                  <a:pt x="447" y="75"/>
                </a:lnTo>
                <a:lnTo>
                  <a:pt x="445" y="75"/>
                </a:lnTo>
                <a:lnTo>
                  <a:pt x="443" y="76"/>
                </a:lnTo>
                <a:lnTo>
                  <a:pt x="441" y="76"/>
                </a:lnTo>
                <a:lnTo>
                  <a:pt x="437" y="78"/>
                </a:lnTo>
                <a:lnTo>
                  <a:pt x="435" y="80"/>
                </a:lnTo>
                <a:lnTo>
                  <a:pt x="432" y="82"/>
                </a:lnTo>
                <a:lnTo>
                  <a:pt x="430" y="82"/>
                </a:lnTo>
                <a:lnTo>
                  <a:pt x="426" y="84"/>
                </a:lnTo>
                <a:lnTo>
                  <a:pt x="422" y="86"/>
                </a:lnTo>
                <a:lnTo>
                  <a:pt x="418" y="88"/>
                </a:lnTo>
                <a:lnTo>
                  <a:pt x="414" y="92"/>
                </a:lnTo>
                <a:lnTo>
                  <a:pt x="410" y="94"/>
                </a:lnTo>
                <a:lnTo>
                  <a:pt x="407" y="96"/>
                </a:lnTo>
                <a:lnTo>
                  <a:pt x="403" y="98"/>
                </a:lnTo>
                <a:lnTo>
                  <a:pt x="399" y="101"/>
                </a:lnTo>
                <a:lnTo>
                  <a:pt x="395" y="103"/>
                </a:lnTo>
                <a:lnTo>
                  <a:pt x="393" y="105"/>
                </a:lnTo>
                <a:lnTo>
                  <a:pt x="389" y="109"/>
                </a:lnTo>
                <a:lnTo>
                  <a:pt x="387" y="111"/>
                </a:lnTo>
                <a:lnTo>
                  <a:pt x="386" y="113"/>
                </a:lnTo>
                <a:lnTo>
                  <a:pt x="384" y="117"/>
                </a:lnTo>
                <a:lnTo>
                  <a:pt x="382" y="119"/>
                </a:lnTo>
                <a:lnTo>
                  <a:pt x="382" y="121"/>
                </a:lnTo>
                <a:lnTo>
                  <a:pt x="380" y="124"/>
                </a:lnTo>
                <a:lnTo>
                  <a:pt x="380" y="126"/>
                </a:lnTo>
                <a:lnTo>
                  <a:pt x="380" y="128"/>
                </a:lnTo>
                <a:lnTo>
                  <a:pt x="378" y="130"/>
                </a:lnTo>
                <a:lnTo>
                  <a:pt x="378" y="134"/>
                </a:lnTo>
                <a:lnTo>
                  <a:pt x="378" y="136"/>
                </a:lnTo>
                <a:lnTo>
                  <a:pt x="378" y="138"/>
                </a:lnTo>
                <a:lnTo>
                  <a:pt x="378" y="140"/>
                </a:lnTo>
                <a:lnTo>
                  <a:pt x="378" y="142"/>
                </a:lnTo>
                <a:lnTo>
                  <a:pt x="378" y="144"/>
                </a:lnTo>
                <a:lnTo>
                  <a:pt x="380" y="146"/>
                </a:lnTo>
                <a:lnTo>
                  <a:pt x="380" y="147"/>
                </a:lnTo>
                <a:lnTo>
                  <a:pt x="380" y="149"/>
                </a:lnTo>
                <a:lnTo>
                  <a:pt x="380" y="151"/>
                </a:lnTo>
                <a:lnTo>
                  <a:pt x="382" y="151"/>
                </a:lnTo>
                <a:lnTo>
                  <a:pt x="382" y="153"/>
                </a:lnTo>
                <a:lnTo>
                  <a:pt x="382" y="155"/>
                </a:lnTo>
                <a:lnTo>
                  <a:pt x="409" y="232"/>
                </a:lnTo>
                <a:lnTo>
                  <a:pt x="299" y="328"/>
                </a:lnTo>
                <a:lnTo>
                  <a:pt x="297" y="328"/>
                </a:lnTo>
                <a:lnTo>
                  <a:pt x="297" y="326"/>
                </a:lnTo>
                <a:lnTo>
                  <a:pt x="295" y="326"/>
                </a:lnTo>
                <a:lnTo>
                  <a:pt x="293" y="326"/>
                </a:lnTo>
                <a:lnTo>
                  <a:pt x="291" y="324"/>
                </a:lnTo>
                <a:lnTo>
                  <a:pt x="290" y="324"/>
                </a:lnTo>
                <a:lnTo>
                  <a:pt x="288" y="322"/>
                </a:lnTo>
                <a:lnTo>
                  <a:pt x="286" y="320"/>
                </a:lnTo>
                <a:lnTo>
                  <a:pt x="284" y="320"/>
                </a:lnTo>
                <a:lnTo>
                  <a:pt x="282" y="318"/>
                </a:lnTo>
                <a:lnTo>
                  <a:pt x="278" y="316"/>
                </a:lnTo>
                <a:lnTo>
                  <a:pt x="276" y="316"/>
                </a:lnTo>
                <a:lnTo>
                  <a:pt x="272" y="314"/>
                </a:lnTo>
                <a:lnTo>
                  <a:pt x="270" y="313"/>
                </a:lnTo>
                <a:lnTo>
                  <a:pt x="267" y="311"/>
                </a:lnTo>
                <a:lnTo>
                  <a:pt x="263" y="309"/>
                </a:lnTo>
                <a:lnTo>
                  <a:pt x="261" y="307"/>
                </a:lnTo>
                <a:lnTo>
                  <a:pt x="257" y="307"/>
                </a:lnTo>
                <a:lnTo>
                  <a:pt x="253" y="305"/>
                </a:lnTo>
                <a:lnTo>
                  <a:pt x="249" y="303"/>
                </a:lnTo>
                <a:lnTo>
                  <a:pt x="245" y="301"/>
                </a:lnTo>
                <a:lnTo>
                  <a:pt x="243" y="299"/>
                </a:lnTo>
                <a:lnTo>
                  <a:pt x="240" y="297"/>
                </a:lnTo>
                <a:lnTo>
                  <a:pt x="236" y="295"/>
                </a:lnTo>
                <a:lnTo>
                  <a:pt x="232" y="295"/>
                </a:lnTo>
                <a:lnTo>
                  <a:pt x="228" y="293"/>
                </a:lnTo>
                <a:lnTo>
                  <a:pt x="226" y="291"/>
                </a:lnTo>
                <a:lnTo>
                  <a:pt x="222" y="289"/>
                </a:lnTo>
                <a:lnTo>
                  <a:pt x="219" y="289"/>
                </a:lnTo>
                <a:lnTo>
                  <a:pt x="217" y="288"/>
                </a:lnTo>
                <a:lnTo>
                  <a:pt x="213" y="286"/>
                </a:lnTo>
                <a:lnTo>
                  <a:pt x="211" y="286"/>
                </a:lnTo>
                <a:lnTo>
                  <a:pt x="207" y="284"/>
                </a:lnTo>
                <a:lnTo>
                  <a:pt x="205" y="284"/>
                </a:lnTo>
                <a:lnTo>
                  <a:pt x="201" y="284"/>
                </a:lnTo>
                <a:lnTo>
                  <a:pt x="199" y="284"/>
                </a:lnTo>
                <a:lnTo>
                  <a:pt x="197" y="284"/>
                </a:lnTo>
                <a:lnTo>
                  <a:pt x="194" y="284"/>
                </a:lnTo>
                <a:lnTo>
                  <a:pt x="192" y="284"/>
                </a:lnTo>
                <a:lnTo>
                  <a:pt x="190" y="284"/>
                </a:lnTo>
                <a:lnTo>
                  <a:pt x="188" y="284"/>
                </a:lnTo>
                <a:lnTo>
                  <a:pt x="186" y="284"/>
                </a:lnTo>
                <a:lnTo>
                  <a:pt x="184" y="286"/>
                </a:lnTo>
                <a:lnTo>
                  <a:pt x="182" y="286"/>
                </a:lnTo>
                <a:lnTo>
                  <a:pt x="180" y="288"/>
                </a:lnTo>
                <a:lnTo>
                  <a:pt x="178" y="288"/>
                </a:lnTo>
                <a:lnTo>
                  <a:pt x="176" y="289"/>
                </a:lnTo>
                <a:lnTo>
                  <a:pt x="174" y="289"/>
                </a:lnTo>
                <a:lnTo>
                  <a:pt x="172" y="291"/>
                </a:lnTo>
                <a:lnTo>
                  <a:pt x="171" y="291"/>
                </a:lnTo>
                <a:lnTo>
                  <a:pt x="171" y="293"/>
                </a:lnTo>
                <a:lnTo>
                  <a:pt x="169" y="293"/>
                </a:lnTo>
                <a:lnTo>
                  <a:pt x="167" y="295"/>
                </a:lnTo>
                <a:lnTo>
                  <a:pt x="165" y="297"/>
                </a:lnTo>
                <a:lnTo>
                  <a:pt x="163" y="299"/>
                </a:lnTo>
                <a:lnTo>
                  <a:pt x="163" y="301"/>
                </a:lnTo>
                <a:lnTo>
                  <a:pt x="161" y="301"/>
                </a:lnTo>
                <a:lnTo>
                  <a:pt x="161" y="303"/>
                </a:lnTo>
                <a:lnTo>
                  <a:pt x="159" y="305"/>
                </a:lnTo>
                <a:lnTo>
                  <a:pt x="157" y="307"/>
                </a:lnTo>
                <a:lnTo>
                  <a:pt x="157" y="309"/>
                </a:lnTo>
                <a:lnTo>
                  <a:pt x="155" y="311"/>
                </a:lnTo>
                <a:lnTo>
                  <a:pt x="153" y="313"/>
                </a:lnTo>
                <a:lnTo>
                  <a:pt x="153" y="314"/>
                </a:lnTo>
                <a:lnTo>
                  <a:pt x="151" y="316"/>
                </a:lnTo>
                <a:lnTo>
                  <a:pt x="149" y="318"/>
                </a:lnTo>
                <a:lnTo>
                  <a:pt x="147" y="320"/>
                </a:lnTo>
                <a:lnTo>
                  <a:pt x="146" y="322"/>
                </a:lnTo>
                <a:lnTo>
                  <a:pt x="144" y="326"/>
                </a:lnTo>
                <a:lnTo>
                  <a:pt x="142" y="328"/>
                </a:lnTo>
                <a:lnTo>
                  <a:pt x="140" y="332"/>
                </a:lnTo>
                <a:lnTo>
                  <a:pt x="138" y="336"/>
                </a:lnTo>
                <a:lnTo>
                  <a:pt x="136" y="339"/>
                </a:lnTo>
                <a:lnTo>
                  <a:pt x="132" y="343"/>
                </a:lnTo>
                <a:lnTo>
                  <a:pt x="130" y="347"/>
                </a:lnTo>
                <a:lnTo>
                  <a:pt x="128" y="351"/>
                </a:lnTo>
                <a:lnTo>
                  <a:pt x="124" y="355"/>
                </a:lnTo>
                <a:lnTo>
                  <a:pt x="124" y="359"/>
                </a:lnTo>
                <a:lnTo>
                  <a:pt x="123" y="362"/>
                </a:lnTo>
                <a:lnTo>
                  <a:pt x="121" y="366"/>
                </a:lnTo>
                <a:lnTo>
                  <a:pt x="121" y="368"/>
                </a:lnTo>
                <a:lnTo>
                  <a:pt x="119" y="372"/>
                </a:lnTo>
                <a:lnTo>
                  <a:pt x="119" y="376"/>
                </a:lnTo>
                <a:lnTo>
                  <a:pt x="119" y="378"/>
                </a:lnTo>
                <a:lnTo>
                  <a:pt x="119" y="382"/>
                </a:lnTo>
                <a:lnTo>
                  <a:pt x="119" y="384"/>
                </a:lnTo>
                <a:lnTo>
                  <a:pt x="121" y="385"/>
                </a:lnTo>
                <a:lnTo>
                  <a:pt x="121" y="389"/>
                </a:lnTo>
                <a:lnTo>
                  <a:pt x="121" y="391"/>
                </a:lnTo>
                <a:lnTo>
                  <a:pt x="123" y="393"/>
                </a:lnTo>
                <a:lnTo>
                  <a:pt x="123" y="395"/>
                </a:lnTo>
                <a:lnTo>
                  <a:pt x="124" y="397"/>
                </a:lnTo>
                <a:lnTo>
                  <a:pt x="124" y="399"/>
                </a:lnTo>
                <a:lnTo>
                  <a:pt x="126" y="401"/>
                </a:lnTo>
                <a:lnTo>
                  <a:pt x="126" y="403"/>
                </a:lnTo>
                <a:lnTo>
                  <a:pt x="128" y="403"/>
                </a:lnTo>
                <a:lnTo>
                  <a:pt x="130" y="405"/>
                </a:lnTo>
                <a:lnTo>
                  <a:pt x="130" y="407"/>
                </a:lnTo>
                <a:lnTo>
                  <a:pt x="132" y="407"/>
                </a:lnTo>
                <a:lnTo>
                  <a:pt x="132" y="408"/>
                </a:lnTo>
                <a:lnTo>
                  <a:pt x="134" y="408"/>
                </a:lnTo>
                <a:lnTo>
                  <a:pt x="136" y="410"/>
                </a:lnTo>
                <a:lnTo>
                  <a:pt x="195" y="466"/>
                </a:lnTo>
                <a:lnTo>
                  <a:pt x="142" y="602"/>
                </a:lnTo>
                <a:lnTo>
                  <a:pt x="140" y="602"/>
                </a:lnTo>
                <a:lnTo>
                  <a:pt x="138" y="602"/>
                </a:lnTo>
                <a:lnTo>
                  <a:pt x="136" y="602"/>
                </a:lnTo>
                <a:lnTo>
                  <a:pt x="134" y="602"/>
                </a:lnTo>
                <a:lnTo>
                  <a:pt x="132" y="602"/>
                </a:lnTo>
                <a:lnTo>
                  <a:pt x="130" y="602"/>
                </a:lnTo>
                <a:lnTo>
                  <a:pt x="126" y="602"/>
                </a:lnTo>
                <a:lnTo>
                  <a:pt x="124" y="602"/>
                </a:lnTo>
                <a:lnTo>
                  <a:pt x="121" y="602"/>
                </a:lnTo>
                <a:lnTo>
                  <a:pt x="119" y="602"/>
                </a:lnTo>
                <a:lnTo>
                  <a:pt x="115" y="602"/>
                </a:lnTo>
                <a:lnTo>
                  <a:pt x="113" y="602"/>
                </a:lnTo>
                <a:lnTo>
                  <a:pt x="109" y="602"/>
                </a:lnTo>
                <a:lnTo>
                  <a:pt x="105" y="604"/>
                </a:lnTo>
                <a:lnTo>
                  <a:pt x="101" y="604"/>
                </a:lnTo>
                <a:lnTo>
                  <a:pt x="98" y="604"/>
                </a:lnTo>
                <a:lnTo>
                  <a:pt x="94" y="604"/>
                </a:lnTo>
                <a:lnTo>
                  <a:pt x="90" y="604"/>
                </a:lnTo>
                <a:lnTo>
                  <a:pt x="86" y="604"/>
                </a:lnTo>
                <a:lnTo>
                  <a:pt x="82" y="604"/>
                </a:lnTo>
                <a:lnTo>
                  <a:pt x="78" y="604"/>
                </a:lnTo>
                <a:lnTo>
                  <a:pt x="75" y="604"/>
                </a:lnTo>
                <a:lnTo>
                  <a:pt x="71" y="604"/>
                </a:lnTo>
                <a:lnTo>
                  <a:pt x="67" y="604"/>
                </a:lnTo>
                <a:lnTo>
                  <a:pt x="65" y="604"/>
                </a:lnTo>
                <a:lnTo>
                  <a:pt x="61" y="604"/>
                </a:lnTo>
                <a:lnTo>
                  <a:pt x="57" y="606"/>
                </a:lnTo>
                <a:lnTo>
                  <a:pt x="53" y="606"/>
                </a:lnTo>
                <a:lnTo>
                  <a:pt x="50" y="606"/>
                </a:lnTo>
                <a:lnTo>
                  <a:pt x="48" y="606"/>
                </a:lnTo>
                <a:lnTo>
                  <a:pt x="44" y="606"/>
                </a:lnTo>
                <a:lnTo>
                  <a:pt x="42" y="606"/>
                </a:lnTo>
                <a:lnTo>
                  <a:pt x="38" y="608"/>
                </a:lnTo>
                <a:lnTo>
                  <a:pt x="36" y="608"/>
                </a:lnTo>
                <a:lnTo>
                  <a:pt x="34" y="610"/>
                </a:lnTo>
                <a:lnTo>
                  <a:pt x="30" y="610"/>
                </a:lnTo>
                <a:lnTo>
                  <a:pt x="28" y="612"/>
                </a:lnTo>
                <a:lnTo>
                  <a:pt x="27" y="614"/>
                </a:lnTo>
                <a:lnTo>
                  <a:pt x="25" y="614"/>
                </a:lnTo>
                <a:lnTo>
                  <a:pt x="23" y="616"/>
                </a:lnTo>
                <a:lnTo>
                  <a:pt x="21" y="618"/>
                </a:lnTo>
                <a:lnTo>
                  <a:pt x="19" y="620"/>
                </a:lnTo>
                <a:lnTo>
                  <a:pt x="19" y="622"/>
                </a:lnTo>
                <a:lnTo>
                  <a:pt x="17" y="622"/>
                </a:lnTo>
                <a:lnTo>
                  <a:pt x="15" y="623"/>
                </a:lnTo>
                <a:lnTo>
                  <a:pt x="15" y="625"/>
                </a:lnTo>
                <a:lnTo>
                  <a:pt x="13" y="627"/>
                </a:lnTo>
                <a:lnTo>
                  <a:pt x="13" y="629"/>
                </a:lnTo>
                <a:lnTo>
                  <a:pt x="11" y="631"/>
                </a:lnTo>
                <a:lnTo>
                  <a:pt x="9" y="633"/>
                </a:lnTo>
                <a:lnTo>
                  <a:pt x="9" y="635"/>
                </a:lnTo>
                <a:lnTo>
                  <a:pt x="9" y="637"/>
                </a:lnTo>
                <a:lnTo>
                  <a:pt x="7" y="639"/>
                </a:lnTo>
                <a:lnTo>
                  <a:pt x="7" y="641"/>
                </a:lnTo>
                <a:lnTo>
                  <a:pt x="7" y="643"/>
                </a:lnTo>
                <a:lnTo>
                  <a:pt x="7" y="645"/>
                </a:lnTo>
                <a:lnTo>
                  <a:pt x="7" y="646"/>
                </a:lnTo>
                <a:lnTo>
                  <a:pt x="5" y="646"/>
                </a:lnTo>
                <a:lnTo>
                  <a:pt x="5" y="648"/>
                </a:lnTo>
                <a:lnTo>
                  <a:pt x="5" y="650"/>
                </a:lnTo>
                <a:lnTo>
                  <a:pt x="5" y="652"/>
                </a:lnTo>
                <a:lnTo>
                  <a:pt x="5" y="654"/>
                </a:lnTo>
                <a:lnTo>
                  <a:pt x="5" y="656"/>
                </a:lnTo>
                <a:lnTo>
                  <a:pt x="5" y="658"/>
                </a:lnTo>
                <a:lnTo>
                  <a:pt x="5" y="662"/>
                </a:lnTo>
                <a:lnTo>
                  <a:pt x="4" y="664"/>
                </a:lnTo>
                <a:lnTo>
                  <a:pt x="4" y="666"/>
                </a:lnTo>
                <a:lnTo>
                  <a:pt x="4" y="670"/>
                </a:lnTo>
                <a:lnTo>
                  <a:pt x="4" y="673"/>
                </a:lnTo>
                <a:lnTo>
                  <a:pt x="4" y="677"/>
                </a:lnTo>
                <a:lnTo>
                  <a:pt x="2" y="681"/>
                </a:lnTo>
                <a:lnTo>
                  <a:pt x="2" y="685"/>
                </a:lnTo>
                <a:lnTo>
                  <a:pt x="2" y="689"/>
                </a:lnTo>
                <a:lnTo>
                  <a:pt x="2" y="694"/>
                </a:lnTo>
                <a:lnTo>
                  <a:pt x="0" y="698"/>
                </a:lnTo>
                <a:lnTo>
                  <a:pt x="0" y="704"/>
                </a:lnTo>
                <a:lnTo>
                  <a:pt x="0" y="708"/>
                </a:lnTo>
                <a:lnTo>
                  <a:pt x="0" y="712"/>
                </a:lnTo>
                <a:lnTo>
                  <a:pt x="2" y="716"/>
                </a:lnTo>
                <a:lnTo>
                  <a:pt x="2" y="719"/>
                </a:lnTo>
                <a:lnTo>
                  <a:pt x="4" y="723"/>
                </a:lnTo>
                <a:lnTo>
                  <a:pt x="4" y="725"/>
                </a:lnTo>
                <a:lnTo>
                  <a:pt x="5" y="729"/>
                </a:lnTo>
                <a:lnTo>
                  <a:pt x="5" y="731"/>
                </a:lnTo>
                <a:lnTo>
                  <a:pt x="7" y="733"/>
                </a:lnTo>
                <a:lnTo>
                  <a:pt x="9" y="737"/>
                </a:lnTo>
                <a:lnTo>
                  <a:pt x="11" y="739"/>
                </a:lnTo>
                <a:lnTo>
                  <a:pt x="13" y="741"/>
                </a:lnTo>
                <a:lnTo>
                  <a:pt x="13" y="742"/>
                </a:lnTo>
                <a:lnTo>
                  <a:pt x="15" y="742"/>
                </a:lnTo>
                <a:lnTo>
                  <a:pt x="17" y="744"/>
                </a:lnTo>
                <a:lnTo>
                  <a:pt x="19" y="746"/>
                </a:lnTo>
                <a:lnTo>
                  <a:pt x="21" y="746"/>
                </a:lnTo>
                <a:lnTo>
                  <a:pt x="23" y="748"/>
                </a:lnTo>
                <a:lnTo>
                  <a:pt x="25" y="748"/>
                </a:lnTo>
                <a:lnTo>
                  <a:pt x="27" y="750"/>
                </a:lnTo>
                <a:lnTo>
                  <a:pt x="28" y="750"/>
                </a:lnTo>
                <a:lnTo>
                  <a:pt x="30" y="750"/>
                </a:lnTo>
                <a:lnTo>
                  <a:pt x="32" y="752"/>
                </a:lnTo>
                <a:lnTo>
                  <a:pt x="34" y="752"/>
                </a:lnTo>
                <a:lnTo>
                  <a:pt x="36" y="752"/>
                </a:lnTo>
                <a:lnTo>
                  <a:pt x="117" y="775"/>
                </a:lnTo>
                <a:lnTo>
                  <a:pt x="130" y="919"/>
                </a:lnTo>
                <a:lnTo>
                  <a:pt x="130" y="921"/>
                </a:lnTo>
                <a:lnTo>
                  <a:pt x="128" y="921"/>
                </a:lnTo>
                <a:lnTo>
                  <a:pt x="126" y="923"/>
                </a:lnTo>
                <a:lnTo>
                  <a:pt x="124" y="923"/>
                </a:lnTo>
                <a:lnTo>
                  <a:pt x="123" y="925"/>
                </a:lnTo>
                <a:lnTo>
                  <a:pt x="121" y="925"/>
                </a:lnTo>
                <a:lnTo>
                  <a:pt x="119" y="927"/>
                </a:lnTo>
                <a:lnTo>
                  <a:pt x="115" y="927"/>
                </a:lnTo>
                <a:lnTo>
                  <a:pt x="113" y="929"/>
                </a:lnTo>
                <a:lnTo>
                  <a:pt x="111" y="931"/>
                </a:lnTo>
                <a:lnTo>
                  <a:pt x="107" y="932"/>
                </a:lnTo>
                <a:lnTo>
                  <a:pt x="105" y="934"/>
                </a:lnTo>
                <a:lnTo>
                  <a:pt x="101" y="934"/>
                </a:lnTo>
                <a:lnTo>
                  <a:pt x="100" y="936"/>
                </a:lnTo>
                <a:lnTo>
                  <a:pt x="96" y="938"/>
                </a:lnTo>
                <a:lnTo>
                  <a:pt x="92" y="940"/>
                </a:lnTo>
                <a:lnTo>
                  <a:pt x="88" y="942"/>
                </a:lnTo>
                <a:lnTo>
                  <a:pt x="86" y="944"/>
                </a:lnTo>
                <a:lnTo>
                  <a:pt x="82" y="946"/>
                </a:lnTo>
                <a:lnTo>
                  <a:pt x="78" y="948"/>
                </a:lnTo>
                <a:lnTo>
                  <a:pt x="75" y="950"/>
                </a:lnTo>
                <a:lnTo>
                  <a:pt x="73" y="952"/>
                </a:lnTo>
                <a:lnTo>
                  <a:pt x="69" y="954"/>
                </a:lnTo>
                <a:lnTo>
                  <a:pt x="65" y="955"/>
                </a:lnTo>
                <a:lnTo>
                  <a:pt x="63" y="957"/>
                </a:lnTo>
                <a:lnTo>
                  <a:pt x="59" y="959"/>
                </a:lnTo>
                <a:lnTo>
                  <a:pt x="55" y="961"/>
                </a:lnTo>
                <a:lnTo>
                  <a:pt x="53" y="963"/>
                </a:lnTo>
                <a:lnTo>
                  <a:pt x="50" y="963"/>
                </a:lnTo>
                <a:lnTo>
                  <a:pt x="48" y="965"/>
                </a:lnTo>
                <a:lnTo>
                  <a:pt x="46" y="967"/>
                </a:lnTo>
                <a:lnTo>
                  <a:pt x="42" y="969"/>
                </a:lnTo>
                <a:lnTo>
                  <a:pt x="40" y="971"/>
                </a:lnTo>
                <a:lnTo>
                  <a:pt x="38" y="973"/>
                </a:lnTo>
                <a:lnTo>
                  <a:pt x="38" y="975"/>
                </a:lnTo>
                <a:lnTo>
                  <a:pt x="36" y="979"/>
                </a:lnTo>
                <a:lnTo>
                  <a:pt x="34" y="980"/>
                </a:lnTo>
                <a:lnTo>
                  <a:pt x="32" y="982"/>
                </a:lnTo>
                <a:lnTo>
                  <a:pt x="32" y="984"/>
                </a:lnTo>
                <a:lnTo>
                  <a:pt x="30" y="986"/>
                </a:lnTo>
                <a:lnTo>
                  <a:pt x="30" y="988"/>
                </a:lnTo>
                <a:lnTo>
                  <a:pt x="30" y="990"/>
                </a:lnTo>
                <a:lnTo>
                  <a:pt x="28" y="992"/>
                </a:lnTo>
                <a:lnTo>
                  <a:pt x="28" y="994"/>
                </a:lnTo>
                <a:lnTo>
                  <a:pt x="28" y="996"/>
                </a:lnTo>
                <a:lnTo>
                  <a:pt x="28" y="998"/>
                </a:lnTo>
                <a:lnTo>
                  <a:pt x="28" y="1000"/>
                </a:lnTo>
                <a:lnTo>
                  <a:pt x="28" y="1002"/>
                </a:lnTo>
                <a:lnTo>
                  <a:pt x="28" y="1003"/>
                </a:lnTo>
                <a:lnTo>
                  <a:pt x="28" y="1005"/>
                </a:lnTo>
                <a:lnTo>
                  <a:pt x="28" y="1007"/>
                </a:lnTo>
                <a:lnTo>
                  <a:pt x="28" y="1009"/>
                </a:lnTo>
                <a:lnTo>
                  <a:pt x="28" y="1011"/>
                </a:lnTo>
                <a:lnTo>
                  <a:pt x="28" y="1013"/>
                </a:lnTo>
                <a:lnTo>
                  <a:pt x="28" y="1015"/>
                </a:lnTo>
                <a:lnTo>
                  <a:pt x="30" y="1015"/>
                </a:lnTo>
                <a:lnTo>
                  <a:pt x="30" y="1017"/>
                </a:lnTo>
                <a:lnTo>
                  <a:pt x="30" y="1019"/>
                </a:lnTo>
                <a:lnTo>
                  <a:pt x="32" y="1021"/>
                </a:lnTo>
                <a:lnTo>
                  <a:pt x="32" y="1023"/>
                </a:lnTo>
                <a:lnTo>
                  <a:pt x="32" y="1025"/>
                </a:lnTo>
                <a:lnTo>
                  <a:pt x="34" y="1027"/>
                </a:lnTo>
                <a:lnTo>
                  <a:pt x="34" y="1028"/>
                </a:lnTo>
                <a:lnTo>
                  <a:pt x="34" y="1030"/>
                </a:lnTo>
                <a:lnTo>
                  <a:pt x="36" y="1032"/>
                </a:lnTo>
                <a:lnTo>
                  <a:pt x="36" y="1034"/>
                </a:lnTo>
                <a:lnTo>
                  <a:pt x="38" y="1036"/>
                </a:lnTo>
                <a:lnTo>
                  <a:pt x="38" y="1040"/>
                </a:lnTo>
                <a:lnTo>
                  <a:pt x="40" y="1042"/>
                </a:lnTo>
                <a:lnTo>
                  <a:pt x="40" y="1046"/>
                </a:lnTo>
                <a:lnTo>
                  <a:pt x="42" y="1050"/>
                </a:lnTo>
                <a:lnTo>
                  <a:pt x="44" y="1053"/>
                </a:lnTo>
                <a:lnTo>
                  <a:pt x="46" y="1057"/>
                </a:lnTo>
                <a:lnTo>
                  <a:pt x="48" y="1061"/>
                </a:lnTo>
                <a:lnTo>
                  <a:pt x="48" y="1065"/>
                </a:lnTo>
                <a:lnTo>
                  <a:pt x="50" y="1071"/>
                </a:lnTo>
                <a:lnTo>
                  <a:pt x="52" y="1074"/>
                </a:lnTo>
                <a:lnTo>
                  <a:pt x="55" y="1078"/>
                </a:lnTo>
                <a:lnTo>
                  <a:pt x="57" y="1082"/>
                </a:lnTo>
                <a:lnTo>
                  <a:pt x="59" y="1084"/>
                </a:lnTo>
                <a:lnTo>
                  <a:pt x="61" y="1088"/>
                </a:lnTo>
                <a:lnTo>
                  <a:pt x="63" y="1090"/>
                </a:lnTo>
                <a:lnTo>
                  <a:pt x="65" y="1092"/>
                </a:lnTo>
                <a:lnTo>
                  <a:pt x="69" y="1094"/>
                </a:lnTo>
                <a:lnTo>
                  <a:pt x="71" y="1096"/>
                </a:lnTo>
                <a:lnTo>
                  <a:pt x="73" y="1098"/>
                </a:lnTo>
                <a:lnTo>
                  <a:pt x="75" y="1099"/>
                </a:lnTo>
                <a:lnTo>
                  <a:pt x="78" y="1099"/>
                </a:lnTo>
                <a:lnTo>
                  <a:pt x="80" y="1101"/>
                </a:lnTo>
                <a:lnTo>
                  <a:pt x="82" y="1101"/>
                </a:lnTo>
                <a:lnTo>
                  <a:pt x="84" y="1101"/>
                </a:lnTo>
                <a:lnTo>
                  <a:pt x="86" y="1103"/>
                </a:lnTo>
                <a:lnTo>
                  <a:pt x="88" y="1103"/>
                </a:lnTo>
                <a:lnTo>
                  <a:pt x="90" y="1103"/>
                </a:lnTo>
                <a:lnTo>
                  <a:pt x="92" y="1103"/>
                </a:lnTo>
                <a:lnTo>
                  <a:pt x="94" y="1103"/>
                </a:lnTo>
                <a:lnTo>
                  <a:pt x="96" y="1103"/>
                </a:lnTo>
                <a:lnTo>
                  <a:pt x="98" y="1103"/>
                </a:lnTo>
                <a:lnTo>
                  <a:pt x="100" y="1103"/>
                </a:lnTo>
                <a:lnTo>
                  <a:pt x="101" y="1103"/>
                </a:lnTo>
                <a:lnTo>
                  <a:pt x="103" y="1101"/>
                </a:lnTo>
                <a:lnTo>
                  <a:pt x="105" y="1101"/>
                </a:lnTo>
                <a:lnTo>
                  <a:pt x="188" y="1084"/>
                </a:lnTo>
                <a:lnTo>
                  <a:pt x="268" y="1205"/>
                </a:lnTo>
                <a:close/>
              </a:path>
            </a:pathLst>
          </a:custGeom>
          <a:solidFill>
            <a:schemeClr val="bg1">
              <a:lumMod val="50000"/>
            </a:schemeClr>
          </a:solidFill>
          <a:ln>
            <a:noFill/>
            <a:headEnd/>
            <a:tailEnd/>
          </a:ln>
          <a:effectLst/>
        </p:spPr>
        <p:style>
          <a:lnRef idx="3">
            <a:schemeClr val="lt1"/>
          </a:lnRef>
          <a:fillRef idx="1">
            <a:schemeClr val="accent2"/>
          </a:fillRef>
          <a:effectRef idx="1">
            <a:schemeClr val="accent2"/>
          </a:effectRef>
          <a:fontRef idx="minor">
            <a:schemeClr val="lt1"/>
          </a:fontRef>
        </p:style>
        <p:txBody>
          <a:bodyPr vert="horz" wrap="square" lIns="44450" tIns="44450" rIns="44450" bIns="44450" numCol="1" anchor="ctr" anchorCtr="0" compatLnSpc="1">
            <a:prstTxWarp prst="textNoShape">
              <a:avLst/>
            </a:prstTxWarp>
          </a:bodyPr>
          <a:lstStyle/>
          <a:p>
            <a:pPr algn="ctr"/>
            <a:r>
              <a:rPr lang="en-US" sz="1200" b="1" dirty="0" smtClean="0">
                <a:solidFill>
                  <a:prstClr val="white"/>
                </a:solidFill>
              </a:rPr>
              <a:t>NGA</a:t>
            </a:r>
            <a:endParaRPr lang="en-US" sz="1200" b="1" dirty="0">
              <a:solidFill>
                <a:prstClr val="white"/>
              </a:solidFill>
            </a:endParaRPr>
          </a:p>
        </p:txBody>
      </p:sp>
      <p:sp>
        <p:nvSpPr>
          <p:cNvPr id="17" name="Freeform 7"/>
          <p:cNvSpPr>
            <a:spLocks noChangeAspect="1"/>
          </p:cNvSpPr>
          <p:nvPr/>
        </p:nvSpPr>
        <p:spPr bwMode="gray">
          <a:xfrm rot="19584267" flipH="1">
            <a:off x="2823670" y="1383151"/>
            <a:ext cx="1398494" cy="1335707"/>
          </a:xfrm>
          <a:custGeom>
            <a:avLst/>
            <a:gdLst/>
            <a:ahLst/>
            <a:cxnLst>
              <a:cxn ang="0">
                <a:pos x="232" y="1261"/>
              </a:cxn>
              <a:cxn ang="0">
                <a:pos x="213" y="1318"/>
              </a:cxn>
              <a:cxn ang="0">
                <a:pos x="242" y="1353"/>
              </a:cxn>
              <a:cxn ang="0">
                <a:pos x="309" y="1389"/>
              </a:cxn>
              <a:cxn ang="0">
                <a:pos x="520" y="1407"/>
              </a:cxn>
              <a:cxn ang="0">
                <a:pos x="514" y="1485"/>
              </a:cxn>
              <a:cxn ang="0">
                <a:pos x="539" y="1527"/>
              </a:cxn>
              <a:cxn ang="0">
                <a:pos x="591" y="1541"/>
              </a:cxn>
              <a:cxn ang="0">
                <a:pos x="654" y="1526"/>
              </a:cxn>
              <a:cxn ang="0">
                <a:pos x="850" y="1476"/>
              </a:cxn>
              <a:cxn ang="0">
                <a:pos x="883" y="1543"/>
              </a:cxn>
              <a:cxn ang="0">
                <a:pos x="925" y="1552"/>
              </a:cxn>
              <a:cxn ang="0">
                <a:pos x="998" y="1529"/>
              </a:cxn>
              <a:cxn ang="0">
                <a:pos x="1136" y="1341"/>
              </a:cxn>
              <a:cxn ang="0">
                <a:pos x="1186" y="1384"/>
              </a:cxn>
              <a:cxn ang="0">
                <a:pos x="1242" y="1410"/>
              </a:cxn>
              <a:cxn ang="0">
                <a:pos x="1278" y="1387"/>
              </a:cxn>
              <a:cxn ang="0">
                <a:pos x="1324" y="1324"/>
              </a:cxn>
              <a:cxn ang="0">
                <a:pos x="1368" y="1115"/>
              </a:cxn>
              <a:cxn ang="0">
                <a:pos x="1443" y="1132"/>
              </a:cxn>
              <a:cxn ang="0">
                <a:pos x="1489" y="1113"/>
              </a:cxn>
              <a:cxn ang="0">
                <a:pos x="1507" y="1073"/>
              </a:cxn>
              <a:cxn ang="0">
                <a:pos x="1507" y="1002"/>
              </a:cxn>
              <a:cxn ang="0">
                <a:pos x="1457" y="802"/>
              </a:cxn>
              <a:cxn ang="0">
                <a:pos x="1534" y="781"/>
              </a:cxn>
              <a:cxn ang="0">
                <a:pos x="1560" y="742"/>
              </a:cxn>
              <a:cxn ang="0">
                <a:pos x="1557" y="689"/>
              </a:cxn>
              <a:cxn ang="0">
                <a:pos x="1520" y="637"/>
              </a:cxn>
              <a:cxn ang="0">
                <a:pos x="1403" y="472"/>
              </a:cxn>
              <a:cxn ang="0">
                <a:pos x="1455" y="418"/>
              </a:cxn>
              <a:cxn ang="0">
                <a:pos x="1449" y="374"/>
              </a:cxn>
              <a:cxn ang="0">
                <a:pos x="1403" y="316"/>
              </a:cxn>
              <a:cxn ang="0">
                <a:pos x="1282" y="351"/>
              </a:cxn>
              <a:cxn ang="0">
                <a:pos x="1194" y="197"/>
              </a:cxn>
              <a:cxn ang="0">
                <a:pos x="1201" y="132"/>
              </a:cxn>
              <a:cxn ang="0">
                <a:pos x="1176" y="107"/>
              </a:cxn>
              <a:cxn ang="0">
                <a:pos x="1105" y="80"/>
              </a:cxn>
              <a:cxn ang="0">
                <a:pos x="881" y="124"/>
              </a:cxn>
              <a:cxn ang="0">
                <a:pos x="871" y="53"/>
              </a:cxn>
              <a:cxn ang="0">
                <a:pos x="841" y="5"/>
              </a:cxn>
              <a:cxn ang="0">
                <a:pos x="798" y="0"/>
              </a:cxn>
              <a:cxn ang="0">
                <a:pos x="727" y="21"/>
              </a:cxn>
              <a:cxn ang="0">
                <a:pos x="554" y="140"/>
              </a:cxn>
              <a:cxn ang="0">
                <a:pos x="508" y="78"/>
              </a:cxn>
              <a:cxn ang="0">
                <a:pos x="462" y="67"/>
              </a:cxn>
              <a:cxn ang="0">
                <a:pos x="403" y="98"/>
              </a:cxn>
              <a:cxn ang="0">
                <a:pos x="380" y="149"/>
              </a:cxn>
              <a:cxn ang="0">
                <a:pos x="263" y="309"/>
              </a:cxn>
              <a:cxn ang="0">
                <a:pos x="194" y="284"/>
              </a:cxn>
              <a:cxn ang="0">
                <a:pos x="157" y="307"/>
              </a:cxn>
              <a:cxn ang="0">
                <a:pos x="119" y="372"/>
              </a:cxn>
              <a:cxn ang="0">
                <a:pos x="142" y="602"/>
              </a:cxn>
              <a:cxn ang="0">
                <a:pos x="75" y="604"/>
              </a:cxn>
              <a:cxn ang="0">
                <a:pos x="17" y="622"/>
              </a:cxn>
              <a:cxn ang="0">
                <a:pos x="4" y="664"/>
              </a:cxn>
              <a:cxn ang="0">
                <a:pos x="13" y="741"/>
              </a:cxn>
              <a:cxn ang="0">
                <a:pos x="119" y="927"/>
              </a:cxn>
              <a:cxn ang="0">
                <a:pos x="50" y="963"/>
              </a:cxn>
              <a:cxn ang="0">
                <a:pos x="28" y="1007"/>
              </a:cxn>
              <a:cxn ang="0">
                <a:pos x="46" y="1057"/>
              </a:cxn>
              <a:cxn ang="0">
                <a:pos x="92" y="1103"/>
              </a:cxn>
            </a:cxnLst>
            <a:rect l="0" t="0" r="r" b="b"/>
            <a:pathLst>
              <a:path w="1562" h="1554">
                <a:moveTo>
                  <a:pt x="268" y="1205"/>
                </a:moveTo>
                <a:lnTo>
                  <a:pt x="267" y="1207"/>
                </a:lnTo>
                <a:lnTo>
                  <a:pt x="265" y="1209"/>
                </a:lnTo>
                <a:lnTo>
                  <a:pt x="265" y="1211"/>
                </a:lnTo>
                <a:lnTo>
                  <a:pt x="263" y="1213"/>
                </a:lnTo>
                <a:lnTo>
                  <a:pt x="263" y="1215"/>
                </a:lnTo>
                <a:lnTo>
                  <a:pt x="261" y="1217"/>
                </a:lnTo>
                <a:lnTo>
                  <a:pt x="259" y="1218"/>
                </a:lnTo>
                <a:lnTo>
                  <a:pt x="257" y="1220"/>
                </a:lnTo>
                <a:lnTo>
                  <a:pt x="255" y="1224"/>
                </a:lnTo>
                <a:lnTo>
                  <a:pt x="253" y="1226"/>
                </a:lnTo>
                <a:lnTo>
                  <a:pt x="251" y="1228"/>
                </a:lnTo>
                <a:lnTo>
                  <a:pt x="249" y="1232"/>
                </a:lnTo>
                <a:lnTo>
                  <a:pt x="247" y="1236"/>
                </a:lnTo>
                <a:lnTo>
                  <a:pt x="245" y="1238"/>
                </a:lnTo>
                <a:lnTo>
                  <a:pt x="243" y="1241"/>
                </a:lnTo>
                <a:lnTo>
                  <a:pt x="242" y="1243"/>
                </a:lnTo>
                <a:lnTo>
                  <a:pt x="240" y="1247"/>
                </a:lnTo>
                <a:lnTo>
                  <a:pt x="238" y="1251"/>
                </a:lnTo>
                <a:lnTo>
                  <a:pt x="236" y="1253"/>
                </a:lnTo>
                <a:lnTo>
                  <a:pt x="234" y="1257"/>
                </a:lnTo>
                <a:lnTo>
                  <a:pt x="232" y="1261"/>
                </a:lnTo>
                <a:lnTo>
                  <a:pt x="230" y="1265"/>
                </a:lnTo>
                <a:lnTo>
                  <a:pt x="226" y="1266"/>
                </a:lnTo>
                <a:lnTo>
                  <a:pt x="224" y="1270"/>
                </a:lnTo>
                <a:lnTo>
                  <a:pt x="222" y="1274"/>
                </a:lnTo>
                <a:lnTo>
                  <a:pt x="220" y="1276"/>
                </a:lnTo>
                <a:lnTo>
                  <a:pt x="220" y="1280"/>
                </a:lnTo>
                <a:lnTo>
                  <a:pt x="219" y="1282"/>
                </a:lnTo>
                <a:lnTo>
                  <a:pt x="217" y="1286"/>
                </a:lnTo>
                <a:lnTo>
                  <a:pt x="215" y="1288"/>
                </a:lnTo>
                <a:lnTo>
                  <a:pt x="213" y="1289"/>
                </a:lnTo>
                <a:lnTo>
                  <a:pt x="213" y="1293"/>
                </a:lnTo>
                <a:lnTo>
                  <a:pt x="213" y="1295"/>
                </a:lnTo>
                <a:lnTo>
                  <a:pt x="211" y="1299"/>
                </a:lnTo>
                <a:lnTo>
                  <a:pt x="211" y="1301"/>
                </a:lnTo>
                <a:lnTo>
                  <a:pt x="211" y="1303"/>
                </a:lnTo>
                <a:lnTo>
                  <a:pt x="211" y="1305"/>
                </a:lnTo>
                <a:lnTo>
                  <a:pt x="211" y="1309"/>
                </a:lnTo>
                <a:lnTo>
                  <a:pt x="211" y="1311"/>
                </a:lnTo>
                <a:lnTo>
                  <a:pt x="211" y="1312"/>
                </a:lnTo>
                <a:lnTo>
                  <a:pt x="213" y="1314"/>
                </a:lnTo>
                <a:lnTo>
                  <a:pt x="213" y="1316"/>
                </a:lnTo>
                <a:lnTo>
                  <a:pt x="213" y="1318"/>
                </a:lnTo>
                <a:lnTo>
                  <a:pt x="215" y="1320"/>
                </a:lnTo>
                <a:lnTo>
                  <a:pt x="215" y="1322"/>
                </a:lnTo>
                <a:lnTo>
                  <a:pt x="215" y="1324"/>
                </a:lnTo>
                <a:lnTo>
                  <a:pt x="217" y="1326"/>
                </a:lnTo>
                <a:lnTo>
                  <a:pt x="217" y="1328"/>
                </a:lnTo>
                <a:lnTo>
                  <a:pt x="219" y="1330"/>
                </a:lnTo>
                <a:lnTo>
                  <a:pt x="219" y="1332"/>
                </a:lnTo>
                <a:lnTo>
                  <a:pt x="220" y="1334"/>
                </a:lnTo>
                <a:lnTo>
                  <a:pt x="222" y="1336"/>
                </a:lnTo>
                <a:lnTo>
                  <a:pt x="222" y="1337"/>
                </a:lnTo>
                <a:lnTo>
                  <a:pt x="224" y="1337"/>
                </a:lnTo>
                <a:lnTo>
                  <a:pt x="224" y="1339"/>
                </a:lnTo>
                <a:lnTo>
                  <a:pt x="226" y="1339"/>
                </a:lnTo>
                <a:lnTo>
                  <a:pt x="226" y="1341"/>
                </a:lnTo>
                <a:lnTo>
                  <a:pt x="228" y="1341"/>
                </a:lnTo>
                <a:lnTo>
                  <a:pt x="230" y="1343"/>
                </a:lnTo>
                <a:lnTo>
                  <a:pt x="232" y="1345"/>
                </a:lnTo>
                <a:lnTo>
                  <a:pt x="234" y="1345"/>
                </a:lnTo>
                <a:lnTo>
                  <a:pt x="236" y="1347"/>
                </a:lnTo>
                <a:lnTo>
                  <a:pt x="236" y="1349"/>
                </a:lnTo>
                <a:lnTo>
                  <a:pt x="238" y="1351"/>
                </a:lnTo>
                <a:lnTo>
                  <a:pt x="242" y="1353"/>
                </a:lnTo>
                <a:lnTo>
                  <a:pt x="243" y="1355"/>
                </a:lnTo>
                <a:lnTo>
                  <a:pt x="245" y="1357"/>
                </a:lnTo>
                <a:lnTo>
                  <a:pt x="247" y="1359"/>
                </a:lnTo>
                <a:lnTo>
                  <a:pt x="251" y="1360"/>
                </a:lnTo>
                <a:lnTo>
                  <a:pt x="253" y="1362"/>
                </a:lnTo>
                <a:lnTo>
                  <a:pt x="257" y="1366"/>
                </a:lnTo>
                <a:lnTo>
                  <a:pt x="261" y="1368"/>
                </a:lnTo>
                <a:lnTo>
                  <a:pt x="265" y="1372"/>
                </a:lnTo>
                <a:lnTo>
                  <a:pt x="268" y="1376"/>
                </a:lnTo>
                <a:lnTo>
                  <a:pt x="272" y="1378"/>
                </a:lnTo>
                <a:lnTo>
                  <a:pt x="274" y="1380"/>
                </a:lnTo>
                <a:lnTo>
                  <a:pt x="278" y="1384"/>
                </a:lnTo>
                <a:lnTo>
                  <a:pt x="282" y="1384"/>
                </a:lnTo>
                <a:lnTo>
                  <a:pt x="286" y="1385"/>
                </a:lnTo>
                <a:lnTo>
                  <a:pt x="288" y="1387"/>
                </a:lnTo>
                <a:lnTo>
                  <a:pt x="291" y="1387"/>
                </a:lnTo>
                <a:lnTo>
                  <a:pt x="295" y="1389"/>
                </a:lnTo>
                <a:lnTo>
                  <a:pt x="297" y="1389"/>
                </a:lnTo>
                <a:lnTo>
                  <a:pt x="301" y="1389"/>
                </a:lnTo>
                <a:lnTo>
                  <a:pt x="303" y="1389"/>
                </a:lnTo>
                <a:lnTo>
                  <a:pt x="305" y="1389"/>
                </a:lnTo>
                <a:lnTo>
                  <a:pt x="309" y="1389"/>
                </a:lnTo>
                <a:lnTo>
                  <a:pt x="311" y="1389"/>
                </a:lnTo>
                <a:lnTo>
                  <a:pt x="313" y="1387"/>
                </a:lnTo>
                <a:lnTo>
                  <a:pt x="315" y="1387"/>
                </a:lnTo>
                <a:lnTo>
                  <a:pt x="316" y="1387"/>
                </a:lnTo>
                <a:lnTo>
                  <a:pt x="318" y="1385"/>
                </a:lnTo>
                <a:lnTo>
                  <a:pt x="320" y="1385"/>
                </a:lnTo>
                <a:lnTo>
                  <a:pt x="322" y="1384"/>
                </a:lnTo>
                <a:lnTo>
                  <a:pt x="324" y="1384"/>
                </a:lnTo>
                <a:lnTo>
                  <a:pt x="326" y="1382"/>
                </a:lnTo>
                <a:lnTo>
                  <a:pt x="328" y="1380"/>
                </a:lnTo>
                <a:lnTo>
                  <a:pt x="330" y="1378"/>
                </a:lnTo>
                <a:lnTo>
                  <a:pt x="332" y="1378"/>
                </a:lnTo>
                <a:lnTo>
                  <a:pt x="332" y="1376"/>
                </a:lnTo>
                <a:lnTo>
                  <a:pt x="393" y="1324"/>
                </a:lnTo>
                <a:lnTo>
                  <a:pt x="522" y="1393"/>
                </a:lnTo>
                <a:lnTo>
                  <a:pt x="522" y="1395"/>
                </a:lnTo>
                <a:lnTo>
                  <a:pt x="522" y="1397"/>
                </a:lnTo>
                <a:lnTo>
                  <a:pt x="522" y="1399"/>
                </a:lnTo>
                <a:lnTo>
                  <a:pt x="522" y="1401"/>
                </a:lnTo>
                <a:lnTo>
                  <a:pt x="522" y="1403"/>
                </a:lnTo>
                <a:lnTo>
                  <a:pt x="522" y="1405"/>
                </a:lnTo>
                <a:lnTo>
                  <a:pt x="520" y="1407"/>
                </a:lnTo>
                <a:lnTo>
                  <a:pt x="520" y="1410"/>
                </a:lnTo>
                <a:lnTo>
                  <a:pt x="520" y="1412"/>
                </a:lnTo>
                <a:lnTo>
                  <a:pt x="520" y="1416"/>
                </a:lnTo>
                <a:lnTo>
                  <a:pt x="520" y="1418"/>
                </a:lnTo>
                <a:lnTo>
                  <a:pt x="520" y="1422"/>
                </a:lnTo>
                <a:lnTo>
                  <a:pt x="518" y="1426"/>
                </a:lnTo>
                <a:lnTo>
                  <a:pt x="518" y="1430"/>
                </a:lnTo>
                <a:lnTo>
                  <a:pt x="518" y="1433"/>
                </a:lnTo>
                <a:lnTo>
                  <a:pt x="518" y="1437"/>
                </a:lnTo>
                <a:lnTo>
                  <a:pt x="518" y="1441"/>
                </a:lnTo>
                <a:lnTo>
                  <a:pt x="516" y="1445"/>
                </a:lnTo>
                <a:lnTo>
                  <a:pt x="516" y="1449"/>
                </a:lnTo>
                <a:lnTo>
                  <a:pt x="516" y="1453"/>
                </a:lnTo>
                <a:lnTo>
                  <a:pt x="516" y="1456"/>
                </a:lnTo>
                <a:lnTo>
                  <a:pt x="516" y="1460"/>
                </a:lnTo>
                <a:lnTo>
                  <a:pt x="514" y="1464"/>
                </a:lnTo>
                <a:lnTo>
                  <a:pt x="514" y="1466"/>
                </a:lnTo>
                <a:lnTo>
                  <a:pt x="514" y="1470"/>
                </a:lnTo>
                <a:lnTo>
                  <a:pt x="514" y="1474"/>
                </a:lnTo>
                <a:lnTo>
                  <a:pt x="514" y="1478"/>
                </a:lnTo>
                <a:lnTo>
                  <a:pt x="514" y="1481"/>
                </a:lnTo>
                <a:lnTo>
                  <a:pt x="514" y="1485"/>
                </a:lnTo>
                <a:lnTo>
                  <a:pt x="514" y="1487"/>
                </a:lnTo>
                <a:lnTo>
                  <a:pt x="514" y="1491"/>
                </a:lnTo>
                <a:lnTo>
                  <a:pt x="514" y="1493"/>
                </a:lnTo>
                <a:lnTo>
                  <a:pt x="514" y="1497"/>
                </a:lnTo>
                <a:lnTo>
                  <a:pt x="514" y="1499"/>
                </a:lnTo>
                <a:lnTo>
                  <a:pt x="516" y="1501"/>
                </a:lnTo>
                <a:lnTo>
                  <a:pt x="516" y="1504"/>
                </a:lnTo>
                <a:lnTo>
                  <a:pt x="518" y="1506"/>
                </a:lnTo>
                <a:lnTo>
                  <a:pt x="520" y="1508"/>
                </a:lnTo>
                <a:lnTo>
                  <a:pt x="520" y="1510"/>
                </a:lnTo>
                <a:lnTo>
                  <a:pt x="522" y="1512"/>
                </a:lnTo>
                <a:lnTo>
                  <a:pt x="524" y="1514"/>
                </a:lnTo>
                <a:lnTo>
                  <a:pt x="524" y="1516"/>
                </a:lnTo>
                <a:lnTo>
                  <a:pt x="526" y="1518"/>
                </a:lnTo>
                <a:lnTo>
                  <a:pt x="528" y="1520"/>
                </a:lnTo>
                <a:lnTo>
                  <a:pt x="530" y="1520"/>
                </a:lnTo>
                <a:lnTo>
                  <a:pt x="530" y="1522"/>
                </a:lnTo>
                <a:lnTo>
                  <a:pt x="531" y="1524"/>
                </a:lnTo>
                <a:lnTo>
                  <a:pt x="533" y="1524"/>
                </a:lnTo>
                <a:lnTo>
                  <a:pt x="535" y="1526"/>
                </a:lnTo>
                <a:lnTo>
                  <a:pt x="537" y="1527"/>
                </a:lnTo>
                <a:lnTo>
                  <a:pt x="539" y="1527"/>
                </a:lnTo>
                <a:lnTo>
                  <a:pt x="541" y="1529"/>
                </a:lnTo>
                <a:lnTo>
                  <a:pt x="543" y="1529"/>
                </a:lnTo>
                <a:lnTo>
                  <a:pt x="545" y="1529"/>
                </a:lnTo>
                <a:lnTo>
                  <a:pt x="545" y="1531"/>
                </a:lnTo>
                <a:lnTo>
                  <a:pt x="547" y="1531"/>
                </a:lnTo>
                <a:lnTo>
                  <a:pt x="549" y="1531"/>
                </a:lnTo>
                <a:lnTo>
                  <a:pt x="551" y="1531"/>
                </a:lnTo>
                <a:lnTo>
                  <a:pt x="553" y="1533"/>
                </a:lnTo>
                <a:lnTo>
                  <a:pt x="554" y="1533"/>
                </a:lnTo>
                <a:lnTo>
                  <a:pt x="556" y="1533"/>
                </a:lnTo>
                <a:lnTo>
                  <a:pt x="558" y="1533"/>
                </a:lnTo>
                <a:lnTo>
                  <a:pt x="560" y="1533"/>
                </a:lnTo>
                <a:lnTo>
                  <a:pt x="562" y="1535"/>
                </a:lnTo>
                <a:lnTo>
                  <a:pt x="564" y="1535"/>
                </a:lnTo>
                <a:lnTo>
                  <a:pt x="566" y="1535"/>
                </a:lnTo>
                <a:lnTo>
                  <a:pt x="570" y="1537"/>
                </a:lnTo>
                <a:lnTo>
                  <a:pt x="572" y="1537"/>
                </a:lnTo>
                <a:lnTo>
                  <a:pt x="576" y="1537"/>
                </a:lnTo>
                <a:lnTo>
                  <a:pt x="579" y="1539"/>
                </a:lnTo>
                <a:lnTo>
                  <a:pt x="583" y="1539"/>
                </a:lnTo>
                <a:lnTo>
                  <a:pt x="587" y="1541"/>
                </a:lnTo>
                <a:lnTo>
                  <a:pt x="591" y="1541"/>
                </a:lnTo>
                <a:lnTo>
                  <a:pt x="597" y="1543"/>
                </a:lnTo>
                <a:lnTo>
                  <a:pt x="601" y="1543"/>
                </a:lnTo>
                <a:lnTo>
                  <a:pt x="604" y="1545"/>
                </a:lnTo>
                <a:lnTo>
                  <a:pt x="610" y="1545"/>
                </a:lnTo>
                <a:lnTo>
                  <a:pt x="614" y="1545"/>
                </a:lnTo>
                <a:lnTo>
                  <a:pt x="618" y="1545"/>
                </a:lnTo>
                <a:lnTo>
                  <a:pt x="622" y="1545"/>
                </a:lnTo>
                <a:lnTo>
                  <a:pt x="624" y="1545"/>
                </a:lnTo>
                <a:lnTo>
                  <a:pt x="627" y="1545"/>
                </a:lnTo>
                <a:lnTo>
                  <a:pt x="631" y="1543"/>
                </a:lnTo>
                <a:lnTo>
                  <a:pt x="633" y="1543"/>
                </a:lnTo>
                <a:lnTo>
                  <a:pt x="637" y="1541"/>
                </a:lnTo>
                <a:lnTo>
                  <a:pt x="639" y="1539"/>
                </a:lnTo>
                <a:lnTo>
                  <a:pt x="641" y="1539"/>
                </a:lnTo>
                <a:lnTo>
                  <a:pt x="643" y="1537"/>
                </a:lnTo>
                <a:lnTo>
                  <a:pt x="645" y="1535"/>
                </a:lnTo>
                <a:lnTo>
                  <a:pt x="647" y="1533"/>
                </a:lnTo>
                <a:lnTo>
                  <a:pt x="649" y="1533"/>
                </a:lnTo>
                <a:lnTo>
                  <a:pt x="650" y="1531"/>
                </a:lnTo>
                <a:lnTo>
                  <a:pt x="650" y="1529"/>
                </a:lnTo>
                <a:lnTo>
                  <a:pt x="652" y="1527"/>
                </a:lnTo>
                <a:lnTo>
                  <a:pt x="654" y="1526"/>
                </a:lnTo>
                <a:lnTo>
                  <a:pt x="654" y="1524"/>
                </a:lnTo>
                <a:lnTo>
                  <a:pt x="656" y="1524"/>
                </a:lnTo>
                <a:lnTo>
                  <a:pt x="656" y="1522"/>
                </a:lnTo>
                <a:lnTo>
                  <a:pt x="656" y="1520"/>
                </a:lnTo>
                <a:lnTo>
                  <a:pt x="658" y="1520"/>
                </a:lnTo>
                <a:lnTo>
                  <a:pt x="658" y="1518"/>
                </a:lnTo>
                <a:lnTo>
                  <a:pt x="658" y="1516"/>
                </a:lnTo>
                <a:lnTo>
                  <a:pt x="691" y="1441"/>
                </a:lnTo>
                <a:lnTo>
                  <a:pt x="837" y="1443"/>
                </a:lnTo>
                <a:lnTo>
                  <a:pt x="837" y="1445"/>
                </a:lnTo>
                <a:lnTo>
                  <a:pt x="839" y="1447"/>
                </a:lnTo>
                <a:lnTo>
                  <a:pt x="839" y="1449"/>
                </a:lnTo>
                <a:lnTo>
                  <a:pt x="841" y="1451"/>
                </a:lnTo>
                <a:lnTo>
                  <a:pt x="841" y="1453"/>
                </a:lnTo>
                <a:lnTo>
                  <a:pt x="842" y="1456"/>
                </a:lnTo>
                <a:lnTo>
                  <a:pt x="842" y="1458"/>
                </a:lnTo>
                <a:lnTo>
                  <a:pt x="844" y="1460"/>
                </a:lnTo>
                <a:lnTo>
                  <a:pt x="844" y="1464"/>
                </a:lnTo>
                <a:lnTo>
                  <a:pt x="846" y="1466"/>
                </a:lnTo>
                <a:lnTo>
                  <a:pt x="846" y="1470"/>
                </a:lnTo>
                <a:lnTo>
                  <a:pt x="848" y="1472"/>
                </a:lnTo>
                <a:lnTo>
                  <a:pt x="850" y="1476"/>
                </a:lnTo>
                <a:lnTo>
                  <a:pt x="850" y="1479"/>
                </a:lnTo>
                <a:lnTo>
                  <a:pt x="852" y="1483"/>
                </a:lnTo>
                <a:lnTo>
                  <a:pt x="854" y="1485"/>
                </a:lnTo>
                <a:lnTo>
                  <a:pt x="856" y="1489"/>
                </a:lnTo>
                <a:lnTo>
                  <a:pt x="856" y="1493"/>
                </a:lnTo>
                <a:lnTo>
                  <a:pt x="858" y="1497"/>
                </a:lnTo>
                <a:lnTo>
                  <a:pt x="860" y="1501"/>
                </a:lnTo>
                <a:lnTo>
                  <a:pt x="862" y="1503"/>
                </a:lnTo>
                <a:lnTo>
                  <a:pt x="862" y="1506"/>
                </a:lnTo>
                <a:lnTo>
                  <a:pt x="864" y="1510"/>
                </a:lnTo>
                <a:lnTo>
                  <a:pt x="865" y="1514"/>
                </a:lnTo>
                <a:lnTo>
                  <a:pt x="867" y="1516"/>
                </a:lnTo>
                <a:lnTo>
                  <a:pt x="867" y="1520"/>
                </a:lnTo>
                <a:lnTo>
                  <a:pt x="869" y="1524"/>
                </a:lnTo>
                <a:lnTo>
                  <a:pt x="871" y="1526"/>
                </a:lnTo>
                <a:lnTo>
                  <a:pt x="873" y="1529"/>
                </a:lnTo>
                <a:lnTo>
                  <a:pt x="873" y="1531"/>
                </a:lnTo>
                <a:lnTo>
                  <a:pt x="875" y="1533"/>
                </a:lnTo>
                <a:lnTo>
                  <a:pt x="877" y="1537"/>
                </a:lnTo>
                <a:lnTo>
                  <a:pt x="879" y="1539"/>
                </a:lnTo>
                <a:lnTo>
                  <a:pt x="881" y="1541"/>
                </a:lnTo>
                <a:lnTo>
                  <a:pt x="883" y="1543"/>
                </a:lnTo>
                <a:lnTo>
                  <a:pt x="885" y="1545"/>
                </a:lnTo>
                <a:lnTo>
                  <a:pt x="887" y="1545"/>
                </a:lnTo>
                <a:lnTo>
                  <a:pt x="889" y="1547"/>
                </a:lnTo>
                <a:lnTo>
                  <a:pt x="890" y="1549"/>
                </a:lnTo>
                <a:lnTo>
                  <a:pt x="892" y="1549"/>
                </a:lnTo>
                <a:lnTo>
                  <a:pt x="894" y="1550"/>
                </a:lnTo>
                <a:lnTo>
                  <a:pt x="896" y="1550"/>
                </a:lnTo>
                <a:lnTo>
                  <a:pt x="898" y="1550"/>
                </a:lnTo>
                <a:lnTo>
                  <a:pt x="900" y="1552"/>
                </a:lnTo>
                <a:lnTo>
                  <a:pt x="902" y="1552"/>
                </a:lnTo>
                <a:lnTo>
                  <a:pt x="904" y="1552"/>
                </a:lnTo>
                <a:lnTo>
                  <a:pt x="906" y="1552"/>
                </a:lnTo>
                <a:lnTo>
                  <a:pt x="908" y="1552"/>
                </a:lnTo>
                <a:lnTo>
                  <a:pt x="910" y="1552"/>
                </a:lnTo>
                <a:lnTo>
                  <a:pt x="912" y="1552"/>
                </a:lnTo>
                <a:lnTo>
                  <a:pt x="913" y="1554"/>
                </a:lnTo>
                <a:lnTo>
                  <a:pt x="915" y="1552"/>
                </a:lnTo>
                <a:lnTo>
                  <a:pt x="917" y="1552"/>
                </a:lnTo>
                <a:lnTo>
                  <a:pt x="919" y="1552"/>
                </a:lnTo>
                <a:lnTo>
                  <a:pt x="921" y="1552"/>
                </a:lnTo>
                <a:lnTo>
                  <a:pt x="923" y="1552"/>
                </a:lnTo>
                <a:lnTo>
                  <a:pt x="925" y="1552"/>
                </a:lnTo>
                <a:lnTo>
                  <a:pt x="927" y="1550"/>
                </a:lnTo>
                <a:lnTo>
                  <a:pt x="929" y="1550"/>
                </a:lnTo>
                <a:lnTo>
                  <a:pt x="931" y="1550"/>
                </a:lnTo>
                <a:lnTo>
                  <a:pt x="935" y="1550"/>
                </a:lnTo>
                <a:lnTo>
                  <a:pt x="936" y="1549"/>
                </a:lnTo>
                <a:lnTo>
                  <a:pt x="938" y="1549"/>
                </a:lnTo>
                <a:lnTo>
                  <a:pt x="940" y="1549"/>
                </a:lnTo>
                <a:lnTo>
                  <a:pt x="944" y="1547"/>
                </a:lnTo>
                <a:lnTo>
                  <a:pt x="946" y="1547"/>
                </a:lnTo>
                <a:lnTo>
                  <a:pt x="950" y="1547"/>
                </a:lnTo>
                <a:lnTo>
                  <a:pt x="954" y="1545"/>
                </a:lnTo>
                <a:lnTo>
                  <a:pt x="958" y="1545"/>
                </a:lnTo>
                <a:lnTo>
                  <a:pt x="961" y="1543"/>
                </a:lnTo>
                <a:lnTo>
                  <a:pt x="965" y="1543"/>
                </a:lnTo>
                <a:lnTo>
                  <a:pt x="971" y="1541"/>
                </a:lnTo>
                <a:lnTo>
                  <a:pt x="975" y="1539"/>
                </a:lnTo>
                <a:lnTo>
                  <a:pt x="981" y="1539"/>
                </a:lnTo>
                <a:lnTo>
                  <a:pt x="984" y="1537"/>
                </a:lnTo>
                <a:lnTo>
                  <a:pt x="988" y="1535"/>
                </a:lnTo>
                <a:lnTo>
                  <a:pt x="990" y="1533"/>
                </a:lnTo>
                <a:lnTo>
                  <a:pt x="994" y="1531"/>
                </a:lnTo>
                <a:lnTo>
                  <a:pt x="998" y="1529"/>
                </a:lnTo>
                <a:lnTo>
                  <a:pt x="1000" y="1527"/>
                </a:lnTo>
                <a:lnTo>
                  <a:pt x="1002" y="1526"/>
                </a:lnTo>
                <a:lnTo>
                  <a:pt x="1004" y="1522"/>
                </a:lnTo>
                <a:lnTo>
                  <a:pt x="1006" y="1520"/>
                </a:lnTo>
                <a:lnTo>
                  <a:pt x="1008" y="1518"/>
                </a:lnTo>
                <a:lnTo>
                  <a:pt x="1009" y="1516"/>
                </a:lnTo>
                <a:lnTo>
                  <a:pt x="1009" y="1514"/>
                </a:lnTo>
                <a:lnTo>
                  <a:pt x="1011" y="1512"/>
                </a:lnTo>
                <a:lnTo>
                  <a:pt x="1011" y="1508"/>
                </a:lnTo>
                <a:lnTo>
                  <a:pt x="1011" y="1506"/>
                </a:lnTo>
                <a:lnTo>
                  <a:pt x="1013" y="1504"/>
                </a:lnTo>
                <a:lnTo>
                  <a:pt x="1013" y="1503"/>
                </a:lnTo>
                <a:lnTo>
                  <a:pt x="1013" y="1501"/>
                </a:lnTo>
                <a:lnTo>
                  <a:pt x="1013" y="1499"/>
                </a:lnTo>
                <a:lnTo>
                  <a:pt x="1013" y="1497"/>
                </a:lnTo>
                <a:lnTo>
                  <a:pt x="1013" y="1495"/>
                </a:lnTo>
                <a:lnTo>
                  <a:pt x="1013" y="1493"/>
                </a:lnTo>
                <a:lnTo>
                  <a:pt x="1013" y="1491"/>
                </a:lnTo>
                <a:lnTo>
                  <a:pt x="1013" y="1489"/>
                </a:lnTo>
                <a:lnTo>
                  <a:pt x="1013" y="1487"/>
                </a:lnTo>
                <a:lnTo>
                  <a:pt x="1006" y="1407"/>
                </a:lnTo>
                <a:lnTo>
                  <a:pt x="1136" y="1341"/>
                </a:lnTo>
                <a:lnTo>
                  <a:pt x="1138" y="1341"/>
                </a:lnTo>
                <a:lnTo>
                  <a:pt x="1138" y="1343"/>
                </a:lnTo>
                <a:lnTo>
                  <a:pt x="1140" y="1343"/>
                </a:lnTo>
                <a:lnTo>
                  <a:pt x="1142" y="1345"/>
                </a:lnTo>
                <a:lnTo>
                  <a:pt x="1142" y="1347"/>
                </a:lnTo>
                <a:lnTo>
                  <a:pt x="1144" y="1349"/>
                </a:lnTo>
                <a:lnTo>
                  <a:pt x="1146" y="1349"/>
                </a:lnTo>
                <a:lnTo>
                  <a:pt x="1148" y="1351"/>
                </a:lnTo>
                <a:lnTo>
                  <a:pt x="1152" y="1353"/>
                </a:lnTo>
                <a:lnTo>
                  <a:pt x="1153" y="1355"/>
                </a:lnTo>
                <a:lnTo>
                  <a:pt x="1155" y="1359"/>
                </a:lnTo>
                <a:lnTo>
                  <a:pt x="1157" y="1360"/>
                </a:lnTo>
                <a:lnTo>
                  <a:pt x="1161" y="1362"/>
                </a:lnTo>
                <a:lnTo>
                  <a:pt x="1163" y="1364"/>
                </a:lnTo>
                <a:lnTo>
                  <a:pt x="1167" y="1366"/>
                </a:lnTo>
                <a:lnTo>
                  <a:pt x="1169" y="1370"/>
                </a:lnTo>
                <a:lnTo>
                  <a:pt x="1173" y="1372"/>
                </a:lnTo>
                <a:lnTo>
                  <a:pt x="1175" y="1374"/>
                </a:lnTo>
                <a:lnTo>
                  <a:pt x="1178" y="1376"/>
                </a:lnTo>
                <a:lnTo>
                  <a:pt x="1180" y="1380"/>
                </a:lnTo>
                <a:lnTo>
                  <a:pt x="1184" y="1382"/>
                </a:lnTo>
                <a:lnTo>
                  <a:pt x="1186" y="1384"/>
                </a:lnTo>
                <a:lnTo>
                  <a:pt x="1190" y="1387"/>
                </a:lnTo>
                <a:lnTo>
                  <a:pt x="1192" y="1389"/>
                </a:lnTo>
                <a:lnTo>
                  <a:pt x="1196" y="1391"/>
                </a:lnTo>
                <a:lnTo>
                  <a:pt x="1198" y="1393"/>
                </a:lnTo>
                <a:lnTo>
                  <a:pt x="1201" y="1397"/>
                </a:lnTo>
                <a:lnTo>
                  <a:pt x="1203" y="1399"/>
                </a:lnTo>
                <a:lnTo>
                  <a:pt x="1205" y="1401"/>
                </a:lnTo>
                <a:lnTo>
                  <a:pt x="1209" y="1403"/>
                </a:lnTo>
                <a:lnTo>
                  <a:pt x="1211" y="1405"/>
                </a:lnTo>
                <a:lnTo>
                  <a:pt x="1213" y="1405"/>
                </a:lnTo>
                <a:lnTo>
                  <a:pt x="1217" y="1407"/>
                </a:lnTo>
                <a:lnTo>
                  <a:pt x="1219" y="1408"/>
                </a:lnTo>
                <a:lnTo>
                  <a:pt x="1221" y="1408"/>
                </a:lnTo>
                <a:lnTo>
                  <a:pt x="1224" y="1408"/>
                </a:lnTo>
                <a:lnTo>
                  <a:pt x="1226" y="1410"/>
                </a:lnTo>
                <a:lnTo>
                  <a:pt x="1228" y="1410"/>
                </a:lnTo>
                <a:lnTo>
                  <a:pt x="1230" y="1410"/>
                </a:lnTo>
                <a:lnTo>
                  <a:pt x="1232" y="1410"/>
                </a:lnTo>
                <a:lnTo>
                  <a:pt x="1236" y="1410"/>
                </a:lnTo>
                <a:lnTo>
                  <a:pt x="1238" y="1410"/>
                </a:lnTo>
                <a:lnTo>
                  <a:pt x="1240" y="1410"/>
                </a:lnTo>
                <a:lnTo>
                  <a:pt x="1242" y="1410"/>
                </a:lnTo>
                <a:lnTo>
                  <a:pt x="1244" y="1408"/>
                </a:lnTo>
                <a:lnTo>
                  <a:pt x="1246" y="1408"/>
                </a:lnTo>
                <a:lnTo>
                  <a:pt x="1247" y="1408"/>
                </a:lnTo>
                <a:lnTo>
                  <a:pt x="1249" y="1408"/>
                </a:lnTo>
                <a:lnTo>
                  <a:pt x="1251" y="1407"/>
                </a:lnTo>
                <a:lnTo>
                  <a:pt x="1253" y="1407"/>
                </a:lnTo>
                <a:lnTo>
                  <a:pt x="1255" y="1405"/>
                </a:lnTo>
                <a:lnTo>
                  <a:pt x="1257" y="1405"/>
                </a:lnTo>
                <a:lnTo>
                  <a:pt x="1259" y="1405"/>
                </a:lnTo>
                <a:lnTo>
                  <a:pt x="1259" y="1403"/>
                </a:lnTo>
                <a:lnTo>
                  <a:pt x="1261" y="1403"/>
                </a:lnTo>
                <a:lnTo>
                  <a:pt x="1261" y="1401"/>
                </a:lnTo>
                <a:lnTo>
                  <a:pt x="1263" y="1401"/>
                </a:lnTo>
                <a:lnTo>
                  <a:pt x="1265" y="1399"/>
                </a:lnTo>
                <a:lnTo>
                  <a:pt x="1267" y="1397"/>
                </a:lnTo>
                <a:lnTo>
                  <a:pt x="1269" y="1395"/>
                </a:lnTo>
                <a:lnTo>
                  <a:pt x="1271" y="1395"/>
                </a:lnTo>
                <a:lnTo>
                  <a:pt x="1271" y="1393"/>
                </a:lnTo>
                <a:lnTo>
                  <a:pt x="1272" y="1391"/>
                </a:lnTo>
                <a:lnTo>
                  <a:pt x="1274" y="1391"/>
                </a:lnTo>
                <a:lnTo>
                  <a:pt x="1276" y="1389"/>
                </a:lnTo>
                <a:lnTo>
                  <a:pt x="1278" y="1387"/>
                </a:lnTo>
                <a:lnTo>
                  <a:pt x="1280" y="1385"/>
                </a:lnTo>
                <a:lnTo>
                  <a:pt x="1282" y="1384"/>
                </a:lnTo>
                <a:lnTo>
                  <a:pt x="1286" y="1382"/>
                </a:lnTo>
                <a:lnTo>
                  <a:pt x="1288" y="1378"/>
                </a:lnTo>
                <a:lnTo>
                  <a:pt x="1292" y="1376"/>
                </a:lnTo>
                <a:lnTo>
                  <a:pt x="1294" y="1372"/>
                </a:lnTo>
                <a:lnTo>
                  <a:pt x="1297" y="1370"/>
                </a:lnTo>
                <a:lnTo>
                  <a:pt x="1301" y="1366"/>
                </a:lnTo>
                <a:lnTo>
                  <a:pt x="1305" y="1362"/>
                </a:lnTo>
                <a:lnTo>
                  <a:pt x="1309" y="1360"/>
                </a:lnTo>
                <a:lnTo>
                  <a:pt x="1311" y="1357"/>
                </a:lnTo>
                <a:lnTo>
                  <a:pt x="1313" y="1353"/>
                </a:lnTo>
                <a:lnTo>
                  <a:pt x="1317" y="1351"/>
                </a:lnTo>
                <a:lnTo>
                  <a:pt x="1319" y="1347"/>
                </a:lnTo>
                <a:lnTo>
                  <a:pt x="1319" y="1343"/>
                </a:lnTo>
                <a:lnTo>
                  <a:pt x="1320" y="1341"/>
                </a:lnTo>
                <a:lnTo>
                  <a:pt x="1322" y="1337"/>
                </a:lnTo>
                <a:lnTo>
                  <a:pt x="1322" y="1336"/>
                </a:lnTo>
                <a:lnTo>
                  <a:pt x="1322" y="1332"/>
                </a:lnTo>
                <a:lnTo>
                  <a:pt x="1324" y="1330"/>
                </a:lnTo>
                <a:lnTo>
                  <a:pt x="1324" y="1328"/>
                </a:lnTo>
                <a:lnTo>
                  <a:pt x="1324" y="1324"/>
                </a:lnTo>
                <a:lnTo>
                  <a:pt x="1324" y="1322"/>
                </a:lnTo>
                <a:lnTo>
                  <a:pt x="1322" y="1320"/>
                </a:lnTo>
                <a:lnTo>
                  <a:pt x="1322" y="1318"/>
                </a:lnTo>
                <a:lnTo>
                  <a:pt x="1322" y="1316"/>
                </a:lnTo>
                <a:lnTo>
                  <a:pt x="1322" y="1312"/>
                </a:lnTo>
                <a:lnTo>
                  <a:pt x="1320" y="1312"/>
                </a:lnTo>
                <a:lnTo>
                  <a:pt x="1320" y="1311"/>
                </a:lnTo>
                <a:lnTo>
                  <a:pt x="1320" y="1309"/>
                </a:lnTo>
                <a:lnTo>
                  <a:pt x="1319" y="1307"/>
                </a:lnTo>
                <a:lnTo>
                  <a:pt x="1319" y="1305"/>
                </a:lnTo>
                <a:lnTo>
                  <a:pt x="1317" y="1303"/>
                </a:lnTo>
                <a:lnTo>
                  <a:pt x="1317" y="1301"/>
                </a:lnTo>
                <a:lnTo>
                  <a:pt x="1315" y="1301"/>
                </a:lnTo>
                <a:lnTo>
                  <a:pt x="1271" y="1230"/>
                </a:lnTo>
                <a:lnTo>
                  <a:pt x="1353" y="1111"/>
                </a:lnTo>
                <a:lnTo>
                  <a:pt x="1355" y="1111"/>
                </a:lnTo>
                <a:lnTo>
                  <a:pt x="1357" y="1111"/>
                </a:lnTo>
                <a:lnTo>
                  <a:pt x="1359" y="1113"/>
                </a:lnTo>
                <a:lnTo>
                  <a:pt x="1361" y="1113"/>
                </a:lnTo>
                <a:lnTo>
                  <a:pt x="1363" y="1113"/>
                </a:lnTo>
                <a:lnTo>
                  <a:pt x="1365" y="1113"/>
                </a:lnTo>
                <a:lnTo>
                  <a:pt x="1368" y="1115"/>
                </a:lnTo>
                <a:lnTo>
                  <a:pt x="1370" y="1115"/>
                </a:lnTo>
                <a:lnTo>
                  <a:pt x="1374" y="1117"/>
                </a:lnTo>
                <a:lnTo>
                  <a:pt x="1376" y="1117"/>
                </a:lnTo>
                <a:lnTo>
                  <a:pt x="1380" y="1117"/>
                </a:lnTo>
                <a:lnTo>
                  <a:pt x="1382" y="1119"/>
                </a:lnTo>
                <a:lnTo>
                  <a:pt x="1386" y="1119"/>
                </a:lnTo>
                <a:lnTo>
                  <a:pt x="1390" y="1121"/>
                </a:lnTo>
                <a:lnTo>
                  <a:pt x="1393" y="1121"/>
                </a:lnTo>
                <a:lnTo>
                  <a:pt x="1397" y="1122"/>
                </a:lnTo>
                <a:lnTo>
                  <a:pt x="1399" y="1122"/>
                </a:lnTo>
                <a:lnTo>
                  <a:pt x="1403" y="1122"/>
                </a:lnTo>
                <a:lnTo>
                  <a:pt x="1407" y="1124"/>
                </a:lnTo>
                <a:lnTo>
                  <a:pt x="1411" y="1124"/>
                </a:lnTo>
                <a:lnTo>
                  <a:pt x="1415" y="1126"/>
                </a:lnTo>
                <a:lnTo>
                  <a:pt x="1418" y="1126"/>
                </a:lnTo>
                <a:lnTo>
                  <a:pt x="1422" y="1128"/>
                </a:lnTo>
                <a:lnTo>
                  <a:pt x="1426" y="1128"/>
                </a:lnTo>
                <a:lnTo>
                  <a:pt x="1430" y="1128"/>
                </a:lnTo>
                <a:lnTo>
                  <a:pt x="1434" y="1130"/>
                </a:lnTo>
                <a:lnTo>
                  <a:pt x="1438" y="1130"/>
                </a:lnTo>
                <a:lnTo>
                  <a:pt x="1439" y="1130"/>
                </a:lnTo>
                <a:lnTo>
                  <a:pt x="1443" y="1132"/>
                </a:lnTo>
                <a:lnTo>
                  <a:pt x="1447" y="1132"/>
                </a:lnTo>
                <a:lnTo>
                  <a:pt x="1449" y="1132"/>
                </a:lnTo>
                <a:lnTo>
                  <a:pt x="1453" y="1132"/>
                </a:lnTo>
                <a:lnTo>
                  <a:pt x="1455" y="1132"/>
                </a:lnTo>
                <a:lnTo>
                  <a:pt x="1459" y="1132"/>
                </a:lnTo>
                <a:lnTo>
                  <a:pt x="1461" y="1132"/>
                </a:lnTo>
                <a:lnTo>
                  <a:pt x="1462" y="1130"/>
                </a:lnTo>
                <a:lnTo>
                  <a:pt x="1466" y="1130"/>
                </a:lnTo>
                <a:lnTo>
                  <a:pt x="1468" y="1130"/>
                </a:lnTo>
                <a:lnTo>
                  <a:pt x="1470" y="1128"/>
                </a:lnTo>
                <a:lnTo>
                  <a:pt x="1472" y="1128"/>
                </a:lnTo>
                <a:lnTo>
                  <a:pt x="1474" y="1126"/>
                </a:lnTo>
                <a:lnTo>
                  <a:pt x="1476" y="1124"/>
                </a:lnTo>
                <a:lnTo>
                  <a:pt x="1478" y="1124"/>
                </a:lnTo>
                <a:lnTo>
                  <a:pt x="1480" y="1122"/>
                </a:lnTo>
                <a:lnTo>
                  <a:pt x="1482" y="1121"/>
                </a:lnTo>
                <a:lnTo>
                  <a:pt x="1484" y="1121"/>
                </a:lnTo>
                <a:lnTo>
                  <a:pt x="1486" y="1119"/>
                </a:lnTo>
                <a:lnTo>
                  <a:pt x="1486" y="1117"/>
                </a:lnTo>
                <a:lnTo>
                  <a:pt x="1487" y="1117"/>
                </a:lnTo>
                <a:lnTo>
                  <a:pt x="1489" y="1115"/>
                </a:lnTo>
                <a:lnTo>
                  <a:pt x="1489" y="1113"/>
                </a:lnTo>
                <a:lnTo>
                  <a:pt x="1491" y="1113"/>
                </a:lnTo>
                <a:lnTo>
                  <a:pt x="1491" y="1111"/>
                </a:lnTo>
                <a:lnTo>
                  <a:pt x="1491" y="1109"/>
                </a:lnTo>
                <a:lnTo>
                  <a:pt x="1493" y="1109"/>
                </a:lnTo>
                <a:lnTo>
                  <a:pt x="1493" y="1107"/>
                </a:lnTo>
                <a:lnTo>
                  <a:pt x="1495" y="1107"/>
                </a:lnTo>
                <a:lnTo>
                  <a:pt x="1495" y="1105"/>
                </a:lnTo>
                <a:lnTo>
                  <a:pt x="1495" y="1103"/>
                </a:lnTo>
                <a:lnTo>
                  <a:pt x="1495" y="1101"/>
                </a:lnTo>
                <a:lnTo>
                  <a:pt x="1497" y="1101"/>
                </a:lnTo>
                <a:lnTo>
                  <a:pt x="1497" y="1099"/>
                </a:lnTo>
                <a:lnTo>
                  <a:pt x="1497" y="1098"/>
                </a:lnTo>
                <a:lnTo>
                  <a:pt x="1499" y="1096"/>
                </a:lnTo>
                <a:lnTo>
                  <a:pt x="1499" y="1094"/>
                </a:lnTo>
                <a:lnTo>
                  <a:pt x="1499" y="1092"/>
                </a:lnTo>
                <a:lnTo>
                  <a:pt x="1501" y="1090"/>
                </a:lnTo>
                <a:lnTo>
                  <a:pt x="1501" y="1088"/>
                </a:lnTo>
                <a:lnTo>
                  <a:pt x="1503" y="1086"/>
                </a:lnTo>
                <a:lnTo>
                  <a:pt x="1503" y="1082"/>
                </a:lnTo>
                <a:lnTo>
                  <a:pt x="1505" y="1080"/>
                </a:lnTo>
                <a:lnTo>
                  <a:pt x="1505" y="1076"/>
                </a:lnTo>
                <a:lnTo>
                  <a:pt x="1507" y="1073"/>
                </a:lnTo>
                <a:lnTo>
                  <a:pt x="1509" y="1069"/>
                </a:lnTo>
                <a:lnTo>
                  <a:pt x="1509" y="1065"/>
                </a:lnTo>
                <a:lnTo>
                  <a:pt x="1510" y="1061"/>
                </a:lnTo>
                <a:lnTo>
                  <a:pt x="1512" y="1057"/>
                </a:lnTo>
                <a:lnTo>
                  <a:pt x="1514" y="1051"/>
                </a:lnTo>
                <a:lnTo>
                  <a:pt x="1516" y="1048"/>
                </a:lnTo>
                <a:lnTo>
                  <a:pt x="1516" y="1044"/>
                </a:lnTo>
                <a:lnTo>
                  <a:pt x="1516" y="1040"/>
                </a:lnTo>
                <a:lnTo>
                  <a:pt x="1518" y="1036"/>
                </a:lnTo>
                <a:lnTo>
                  <a:pt x="1518" y="1032"/>
                </a:lnTo>
                <a:lnTo>
                  <a:pt x="1518" y="1028"/>
                </a:lnTo>
                <a:lnTo>
                  <a:pt x="1518" y="1025"/>
                </a:lnTo>
                <a:lnTo>
                  <a:pt x="1516" y="1023"/>
                </a:lnTo>
                <a:lnTo>
                  <a:pt x="1516" y="1019"/>
                </a:lnTo>
                <a:lnTo>
                  <a:pt x="1516" y="1017"/>
                </a:lnTo>
                <a:lnTo>
                  <a:pt x="1514" y="1013"/>
                </a:lnTo>
                <a:lnTo>
                  <a:pt x="1514" y="1011"/>
                </a:lnTo>
                <a:lnTo>
                  <a:pt x="1512" y="1009"/>
                </a:lnTo>
                <a:lnTo>
                  <a:pt x="1510" y="1007"/>
                </a:lnTo>
                <a:lnTo>
                  <a:pt x="1510" y="1005"/>
                </a:lnTo>
                <a:lnTo>
                  <a:pt x="1509" y="1003"/>
                </a:lnTo>
                <a:lnTo>
                  <a:pt x="1507" y="1002"/>
                </a:lnTo>
                <a:lnTo>
                  <a:pt x="1505" y="1000"/>
                </a:lnTo>
                <a:lnTo>
                  <a:pt x="1505" y="998"/>
                </a:lnTo>
                <a:lnTo>
                  <a:pt x="1503" y="998"/>
                </a:lnTo>
                <a:lnTo>
                  <a:pt x="1501" y="996"/>
                </a:lnTo>
                <a:lnTo>
                  <a:pt x="1499" y="996"/>
                </a:lnTo>
                <a:lnTo>
                  <a:pt x="1499" y="994"/>
                </a:lnTo>
                <a:lnTo>
                  <a:pt x="1497" y="994"/>
                </a:lnTo>
                <a:lnTo>
                  <a:pt x="1497" y="992"/>
                </a:lnTo>
                <a:lnTo>
                  <a:pt x="1495" y="992"/>
                </a:lnTo>
                <a:lnTo>
                  <a:pt x="1493" y="992"/>
                </a:lnTo>
                <a:lnTo>
                  <a:pt x="1493" y="990"/>
                </a:lnTo>
                <a:lnTo>
                  <a:pt x="1422" y="950"/>
                </a:lnTo>
                <a:lnTo>
                  <a:pt x="1439" y="806"/>
                </a:lnTo>
                <a:lnTo>
                  <a:pt x="1441" y="806"/>
                </a:lnTo>
                <a:lnTo>
                  <a:pt x="1443" y="806"/>
                </a:lnTo>
                <a:lnTo>
                  <a:pt x="1443" y="804"/>
                </a:lnTo>
                <a:lnTo>
                  <a:pt x="1445" y="804"/>
                </a:lnTo>
                <a:lnTo>
                  <a:pt x="1447" y="804"/>
                </a:lnTo>
                <a:lnTo>
                  <a:pt x="1449" y="804"/>
                </a:lnTo>
                <a:lnTo>
                  <a:pt x="1451" y="804"/>
                </a:lnTo>
                <a:lnTo>
                  <a:pt x="1455" y="802"/>
                </a:lnTo>
                <a:lnTo>
                  <a:pt x="1457" y="802"/>
                </a:lnTo>
                <a:lnTo>
                  <a:pt x="1461" y="802"/>
                </a:lnTo>
                <a:lnTo>
                  <a:pt x="1462" y="800"/>
                </a:lnTo>
                <a:lnTo>
                  <a:pt x="1466" y="800"/>
                </a:lnTo>
                <a:lnTo>
                  <a:pt x="1468" y="800"/>
                </a:lnTo>
                <a:lnTo>
                  <a:pt x="1472" y="798"/>
                </a:lnTo>
                <a:lnTo>
                  <a:pt x="1476" y="798"/>
                </a:lnTo>
                <a:lnTo>
                  <a:pt x="1480" y="796"/>
                </a:lnTo>
                <a:lnTo>
                  <a:pt x="1484" y="796"/>
                </a:lnTo>
                <a:lnTo>
                  <a:pt x="1487" y="794"/>
                </a:lnTo>
                <a:lnTo>
                  <a:pt x="1491" y="794"/>
                </a:lnTo>
                <a:lnTo>
                  <a:pt x="1493" y="792"/>
                </a:lnTo>
                <a:lnTo>
                  <a:pt x="1497" y="792"/>
                </a:lnTo>
                <a:lnTo>
                  <a:pt x="1501" y="790"/>
                </a:lnTo>
                <a:lnTo>
                  <a:pt x="1505" y="790"/>
                </a:lnTo>
                <a:lnTo>
                  <a:pt x="1509" y="789"/>
                </a:lnTo>
                <a:lnTo>
                  <a:pt x="1512" y="789"/>
                </a:lnTo>
                <a:lnTo>
                  <a:pt x="1516" y="787"/>
                </a:lnTo>
                <a:lnTo>
                  <a:pt x="1520" y="785"/>
                </a:lnTo>
                <a:lnTo>
                  <a:pt x="1524" y="785"/>
                </a:lnTo>
                <a:lnTo>
                  <a:pt x="1528" y="783"/>
                </a:lnTo>
                <a:lnTo>
                  <a:pt x="1530" y="783"/>
                </a:lnTo>
                <a:lnTo>
                  <a:pt x="1534" y="781"/>
                </a:lnTo>
                <a:lnTo>
                  <a:pt x="1535" y="781"/>
                </a:lnTo>
                <a:lnTo>
                  <a:pt x="1539" y="779"/>
                </a:lnTo>
                <a:lnTo>
                  <a:pt x="1541" y="777"/>
                </a:lnTo>
                <a:lnTo>
                  <a:pt x="1543" y="775"/>
                </a:lnTo>
                <a:lnTo>
                  <a:pt x="1545" y="775"/>
                </a:lnTo>
                <a:lnTo>
                  <a:pt x="1547" y="773"/>
                </a:lnTo>
                <a:lnTo>
                  <a:pt x="1549" y="771"/>
                </a:lnTo>
                <a:lnTo>
                  <a:pt x="1551" y="769"/>
                </a:lnTo>
                <a:lnTo>
                  <a:pt x="1553" y="767"/>
                </a:lnTo>
                <a:lnTo>
                  <a:pt x="1553" y="765"/>
                </a:lnTo>
                <a:lnTo>
                  <a:pt x="1555" y="764"/>
                </a:lnTo>
                <a:lnTo>
                  <a:pt x="1555" y="762"/>
                </a:lnTo>
                <a:lnTo>
                  <a:pt x="1557" y="760"/>
                </a:lnTo>
                <a:lnTo>
                  <a:pt x="1557" y="758"/>
                </a:lnTo>
                <a:lnTo>
                  <a:pt x="1558" y="756"/>
                </a:lnTo>
                <a:lnTo>
                  <a:pt x="1558" y="754"/>
                </a:lnTo>
                <a:lnTo>
                  <a:pt x="1558" y="752"/>
                </a:lnTo>
                <a:lnTo>
                  <a:pt x="1560" y="750"/>
                </a:lnTo>
                <a:lnTo>
                  <a:pt x="1560" y="748"/>
                </a:lnTo>
                <a:lnTo>
                  <a:pt x="1560" y="746"/>
                </a:lnTo>
                <a:lnTo>
                  <a:pt x="1560" y="744"/>
                </a:lnTo>
                <a:lnTo>
                  <a:pt x="1560" y="742"/>
                </a:lnTo>
                <a:lnTo>
                  <a:pt x="1560" y="741"/>
                </a:lnTo>
                <a:lnTo>
                  <a:pt x="1560" y="739"/>
                </a:lnTo>
                <a:lnTo>
                  <a:pt x="1562" y="739"/>
                </a:lnTo>
                <a:lnTo>
                  <a:pt x="1562" y="737"/>
                </a:lnTo>
                <a:lnTo>
                  <a:pt x="1560" y="737"/>
                </a:lnTo>
                <a:lnTo>
                  <a:pt x="1560" y="735"/>
                </a:lnTo>
                <a:lnTo>
                  <a:pt x="1560" y="733"/>
                </a:lnTo>
                <a:lnTo>
                  <a:pt x="1560" y="731"/>
                </a:lnTo>
                <a:lnTo>
                  <a:pt x="1560" y="729"/>
                </a:lnTo>
                <a:lnTo>
                  <a:pt x="1560" y="727"/>
                </a:lnTo>
                <a:lnTo>
                  <a:pt x="1560" y="725"/>
                </a:lnTo>
                <a:lnTo>
                  <a:pt x="1560" y="721"/>
                </a:lnTo>
                <a:lnTo>
                  <a:pt x="1560" y="719"/>
                </a:lnTo>
                <a:lnTo>
                  <a:pt x="1558" y="718"/>
                </a:lnTo>
                <a:lnTo>
                  <a:pt x="1558" y="716"/>
                </a:lnTo>
                <a:lnTo>
                  <a:pt x="1558" y="712"/>
                </a:lnTo>
                <a:lnTo>
                  <a:pt x="1558" y="710"/>
                </a:lnTo>
                <a:lnTo>
                  <a:pt x="1558" y="706"/>
                </a:lnTo>
                <a:lnTo>
                  <a:pt x="1557" y="702"/>
                </a:lnTo>
                <a:lnTo>
                  <a:pt x="1557" y="698"/>
                </a:lnTo>
                <a:lnTo>
                  <a:pt x="1557" y="694"/>
                </a:lnTo>
                <a:lnTo>
                  <a:pt x="1557" y="689"/>
                </a:lnTo>
                <a:lnTo>
                  <a:pt x="1555" y="685"/>
                </a:lnTo>
                <a:lnTo>
                  <a:pt x="1555" y="679"/>
                </a:lnTo>
                <a:lnTo>
                  <a:pt x="1555" y="675"/>
                </a:lnTo>
                <a:lnTo>
                  <a:pt x="1553" y="671"/>
                </a:lnTo>
                <a:lnTo>
                  <a:pt x="1553" y="668"/>
                </a:lnTo>
                <a:lnTo>
                  <a:pt x="1551" y="664"/>
                </a:lnTo>
                <a:lnTo>
                  <a:pt x="1549" y="660"/>
                </a:lnTo>
                <a:lnTo>
                  <a:pt x="1547" y="658"/>
                </a:lnTo>
                <a:lnTo>
                  <a:pt x="1545" y="654"/>
                </a:lnTo>
                <a:lnTo>
                  <a:pt x="1543" y="652"/>
                </a:lnTo>
                <a:lnTo>
                  <a:pt x="1541" y="650"/>
                </a:lnTo>
                <a:lnTo>
                  <a:pt x="1539" y="648"/>
                </a:lnTo>
                <a:lnTo>
                  <a:pt x="1537" y="646"/>
                </a:lnTo>
                <a:lnTo>
                  <a:pt x="1535" y="645"/>
                </a:lnTo>
                <a:lnTo>
                  <a:pt x="1534" y="643"/>
                </a:lnTo>
                <a:lnTo>
                  <a:pt x="1532" y="641"/>
                </a:lnTo>
                <a:lnTo>
                  <a:pt x="1530" y="641"/>
                </a:lnTo>
                <a:lnTo>
                  <a:pt x="1528" y="639"/>
                </a:lnTo>
                <a:lnTo>
                  <a:pt x="1526" y="639"/>
                </a:lnTo>
                <a:lnTo>
                  <a:pt x="1524" y="637"/>
                </a:lnTo>
                <a:lnTo>
                  <a:pt x="1522" y="637"/>
                </a:lnTo>
                <a:lnTo>
                  <a:pt x="1520" y="637"/>
                </a:lnTo>
                <a:lnTo>
                  <a:pt x="1518" y="637"/>
                </a:lnTo>
                <a:lnTo>
                  <a:pt x="1516" y="637"/>
                </a:lnTo>
                <a:lnTo>
                  <a:pt x="1514" y="635"/>
                </a:lnTo>
                <a:lnTo>
                  <a:pt x="1512" y="635"/>
                </a:lnTo>
                <a:lnTo>
                  <a:pt x="1510" y="635"/>
                </a:lnTo>
                <a:lnTo>
                  <a:pt x="1509" y="635"/>
                </a:lnTo>
                <a:lnTo>
                  <a:pt x="1426" y="633"/>
                </a:lnTo>
                <a:lnTo>
                  <a:pt x="1374" y="497"/>
                </a:lnTo>
                <a:lnTo>
                  <a:pt x="1376" y="497"/>
                </a:lnTo>
                <a:lnTo>
                  <a:pt x="1376" y="495"/>
                </a:lnTo>
                <a:lnTo>
                  <a:pt x="1378" y="493"/>
                </a:lnTo>
                <a:lnTo>
                  <a:pt x="1380" y="491"/>
                </a:lnTo>
                <a:lnTo>
                  <a:pt x="1382" y="491"/>
                </a:lnTo>
                <a:lnTo>
                  <a:pt x="1384" y="489"/>
                </a:lnTo>
                <a:lnTo>
                  <a:pt x="1386" y="487"/>
                </a:lnTo>
                <a:lnTo>
                  <a:pt x="1388" y="485"/>
                </a:lnTo>
                <a:lnTo>
                  <a:pt x="1390" y="483"/>
                </a:lnTo>
                <a:lnTo>
                  <a:pt x="1391" y="481"/>
                </a:lnTo>
                <a:lnTo>
                  <a:pt x="1395" y="480"/>
                </a:lnTo>
                <a:lnTo>
                  <a:pt x="1397" y="478"/>
                </a:lnTo>
                <a:lnTo>
                  <a:pt x="1399" y="474"/>
                </a:lnTo>
                <a:lnTo>
                  <a:pt x="1403" y="472"/>
                </a:lnTo>
                <a:lnTo>
                  <a:pt x="1405" y="470"/>
                </a:lnTo>
                <a:lnTo>
                  <a:pt x="1407" y="468"/>
                </a:lnTo>
                <a:lnTo>
                  <a:pt x="1411" y="464"/>
                </a:lnTo>
                <a:lnTo>
                  <a:pt x="1413" y="462"/>
                </a:lnTo>
                <a:lnTo>
                  <a:pt x="1416" y="460"/>
                </a:lnTo>
                <a:lnTo>
                  <a:pt x="1418" y="456"/>
                </a:lnTo>
                <a:lnTo>
                  <a:pt x="1422" y="455"/>
                </a:lnTo>
                <a:lnTo>
                  <a:pt x="1424" y="451"/>
                </a:lnTo>
                <a:lnTo>
                  <a:pt x="1428" y="449"/>
                </a:lnTo>
                <a:lnTo>
                  <a:pt x="1430" y="447"/>
                </a:lnTo>
                <a:lnTo>
                  <a:pt x="1434" y="443"/>
                </a:lnTo>
                <a:lnTo>
                  <a:pt x="1436" y="441"/>
                </a:lnTo>
                <a:lnTo>
                  <a:pt x="1438" y="439"/>
                </a:lnTo>
                <a:lnTo>
                  <a:pt x="1441" y="435"/>
                </a:lnTo>
                <a:lnTo>
                  <a:pt x="1443" y="433"/>
                </a:lnTo>
                <a:lnTo>
                  <a:pt x="1445" y="432"/>
                </a:lnTo>
                <a:lnTo>
                  <a:pt x="1447" y="430"/>
                </a:lnTo>
                <a:lnTo>
                  <a:pt x="1449" y="428"/>
                </a:lnTo>
                <a:lnTo>
                  <a:pt x="1451" y="424"/>
                </a:lnTo>
                <a:lnTo>
                  <a:pt x="1451" y="422"/>
                </a:lnTo>
                <a:lnTo>
                  <a:pt x="1453" y="420"/>
                </a:lnTo>
                <a:lnTo>
                  <a:pt x="1455" y="418"/>
                </a:lnTo>
                <a:lnTo>
                  <a:pt x="1455" y="414"/>
                </a:lnTo>
                <a:lnTo>
                  <a:pt x="1455" y="412"/>
                </a:lnTo>
                <a:lnTo>
                  <a:pt x="1455" y="410"/>
                </a:lnTo>
                <a:lnTo>
                  <a:pt x="1457" y="408"/>
                </a:lnTo>
                <a:lnTo>
                  <a:pt x="1457" y="407"/>
                </a:lnTo>
                <a:lnTo>
                  <a:pt x="1457" y="403"/>
                </a:lnTo>
                <a:lnTo>
                  <a:pt x="1457" y="401"/>
                </a:lnTo>
                <a:lnTo>
                  <a:pt x="1457" y="399"/>
                </a:lnTo>
                <a:lnTo>
                  <a:pt x="1457" y="397"/>
                </a:lnTo>
                <a:lnTo>
                  <a:pt x="1457" y="395"/>
                </a:lnTo>
                <a:lnTo>
                  <a:pt x="1455" y="393"/>
                </a:lnTo>
                <a:lnTo>
                  <a:pt x="1455" y="391"/>
                </a:lnTo>
                <a:lnTo>
                  <a:pt x="1455" y="389"/>
                </a:lnTo>
                <a:lnTo>
                  <a:pt x="1455" y="387"/>
                </a:lnTo>
                <a:lnTo>
                  <a:pt x="1453" y="385"/>
                </a:lnTo>
                <a:lnTo>
                  <a:pt x="1453" y="384"/>
                </a:lnTo>
                <a:lnTo>
                  <a:pt x="1453" y="382"/>
                </a:lnTo>
                <a:lnTo>
                  <a:pt x="1451" y="380"/>
                </a:lnTo>
                <a:lnTo>
                  <a:pt x="1451" y="378"/>
                </a:lnTo>
                <a:lnTo>
                  <a:pt x="1449" y="378"/>
                </a:lnTo>
                <a:lnTo>
                  <a:pt x="1449" y="376"/>
                </a:lnTo>
                <a:lnTo>
                  <a:pt x="1449" y="374"/>
                </a:lnTo>
                <a:lnTo>
                  <a:pt x="1447" y="374"/>
                </a:lnTo>
                <a:lnTo>
                  <a:pt x="1447" y="372"/>
                </a:lnTo>
                <a:lnTo>
                  <a:pt x="1445" y="370"/>
                </a:lnTo>
                <a:lnTo>
                  <a:pt x="1443" y="368"/>
                </a:lnTo>
                <a:lnTo>
                  <a:pt x="1443" y="366"/>
                </a:lnTo>
                <a:lnTo>
                  <a:pt x="1441" y="364"/>
                </a:lnTo>
                <a:lnTo>
                  <a:pt x="1439" y="362"/>
                </a:lnTo>
                <a:lnTo>
                  <a:pt x="1438" y="361"/>
                </a:lnTo>
                <a:lnTo>
                  <a:pt x="1438" y="359"/>
                </a:lnTo>
                <a:lnTo>
                  <a:pt x="1436" y="355"/>
                </a:lnTo>
                <a:lnTo>
                  <a:pt x="1434" y="353"/>
                </a:lnTo>
                <a:lnTo>
                  <a:pt x="1432" y="349"/>
                </a:lnTo>
                <a:lnTo>
                  <a:pt x="1428" y="347"/>
                </a:lnTo>
                <a:lnTo>
                  <a:pt x="1426" y="343"/>
                </a:lnTo>
                <a:lnTo>
                  <a:pt x="1424" y="339"/>
                </a:lnTo>
                <a:lnTo>
                  <a:pt x="1422" y="336"/>
                </a:lnTo>
                <a:lnTo>
                  <a:pt x="1418" y="332"/>
                </a:lnTo>
                <a:lnTo>
                  <a:pt x="1415" y="328"/>
                </a:lnTo>
                <a:lnTo>
                  <a:pt x="1413" y="324"/>
                </a:lnTo>
                <a:lnTo>
                  <a:pt x="1409" y="322"/>
                </a:lnTo>
                <a:lnTo>
                  <a:pt x="1407" y="318"/>
                </a:lnTo>
                <a:lnTo>
                  <a:pt x="1403" y="316"/>
                </a:lnTo>
                <a:lnTo>
                  <a:pt x="1401" y="314"/>
                </a:lnTo>
                <a:lnTo>
                  <a:pt x="1397" y="313"/>
                </a:lnTo>
                <a:lnTo>
                  <a:pt x="1395" y="313"/>
                </a:lnTo>
                <a:lnTo>
                  <a:pt x="1391" y="311"/>
                </a:lnTo>
                <a:lnTo>
                  <a:pt x="1390" y="309"/>
                </a:lnTo>
                <a:lnTo>
                  <a:pt x="1388" y="309"/>
                </a:lnTo>
                <a:lnTo>
                  <a:pt x="1384" y="309"/>
                </a:lnTo>
                <a:lnTo>
                  <a:pt x="1382" y="309"/>
                </a:lnTo>
                <a:lnTo>
                  <a:pt x="1380" y="309"/>
                </a:lnTo>
                <a:lnTo>
                  <a:pt x="1378" y="309"/>
                </a:lnTo>
                <a:lnTo>
                  <a:pt x="1374" y="309"/>
                </a:lnTo>
                <a:lnTo>
                  <a:pt x="1372" y="309"/>
                </a:lnTo>
                <a:lnTo>
                  <a:pt x="1370" y="309"/>
                </a:lnTo>
                <a:lnTo>
                  <a:pt x="1368" y="309"/>
                </a:lnTo>
                <a:lnTo>
                  <a:pt x="1367" y="311"/>
                </a:lnTo>
                <a:lnTo>
                  <a:pt x="1365" y="311"/>
                </a:lnTo>
                <a:lnTo>
                  <a:pt x="1363" y="311"/>
                </a:lnTo>
                <a:lnTo>
                  <a:pt x="1361" y="313"/>
                </a:lnTo>
                <a:lnTo>
                  <a:pt x="1359" y="313"/>
                </a:lnTo>
                <a:lnTo>
                  <a:pt x="1359" y="314"/>
                </a:lnTo>
                <a:lnTo>
                  <a:pt x="1357" y="314"/>
                </a:lnTo>
                <a:lnTo>
                  <a:pt x="1282" y="351"/>
                </a:lnTo>
                <a:lnTo>
                  <a:pt x="1173" y="253"/>
                </a:lnTo>
                <a:lnTo>
                  <a:pt x="1173" y="251"/>
                </a:lnTo>
                <a:lnTo>
                  <a:pt x="1175" y="251"/>
                </a:lnTo>
                <a:lnTo>
                  <a:pt x="1175" y="249"/>
                </a:lnTo>
                <a:lnTo>
                  <a:pt x="1175" y="247"/>
                </a:lnTo>
                <a:lnTo>
                  <a:pt x="1176" y="245"/>
                </a:lnTo>
                <a:lnTo>
                  <a:pt x="1176" y="243"/>
                </a:lnTo>
                <a:lnTo>
                  <a:pt x="1176" y="242"/>
                </a:lnTo>
                <a:lnTo>
                  <a:pt x="1178" y="240"/>
                </a:lnTo>
                <a:lnTo>
                  <a:pt x="1178" y="238"/>
                </a:lnTo>
                <a:lnTo>
                  <a:pt x="1180" y="234"/>
                </a:lnTo>
                <a:lnTo>
                  <a:pt x="1180" y="232"/>
                </a:lnTo>
                <a:lnTo>
                  <a:pt x="1182" y="228"/>
                </a:lnTo>
                <a:lnTo>
                  <a:pt x="1184" y="224"/>
                </a:lnTo>
                <a:lnTo>
                  <a:pt x="1184" y="222"/>
                </a:lnTo>
                <a:lnTo>
                  <a:pt x="1186" y="218"/>
                </a:lnTo>
                <a:lnTo>
                  <a:pt x="1188" y="215"/>
                </a:lnTo>
                <a:lnTo>
                  <a:pt x="1188" y="211"/>
                </a:lnTo>
                <a:lnTo>
                  <a:pt x="1190" y="207"/>
                </a:lnTo>
                <a:lnTo>
                  <a:pt x="1192" y="205"/>
                </a:lnTo>
                <a:lnTo>
                  <a:pt x="1192" y="201"/>
                </a:lnTo>
                <a:lnTo>
                  <a:pt x="1194" y="197"/>
                </a:lnTo>
                <a:lnTo>
                  <a:pt x="1196" y="194"/>
                </a:lnTo>
                <a:lnTo>
                  <a:pt x="1196" y="190"/>
                </a:lnTo>
                <a:lnTo>
                  <a:pt x="1198" y="186"/>
                </a:lnTo>
                <a:lnTo>
                  <a:pt x="1199" y="182"/>
                </a:lnTo>
                <a:lnTo>
                  <a:pt x="1199" y="178"/>
                </a:lnTo>
                <a:lnTo>
                  <a:pt x="1201" y="174"/>
                </a:lnTo>
                <a:lnTo>
                  <a:pt x="1201" y="170"/>
                </a:lnTo>
                <a:lnTo>
                  <a:pt x="1203" y="169"/>
                </a:lnTo>
                <a:lnTo>
                  <a:pt x="1203" y="165"/>
                </a:lnTo>
                <a:lnTo>
                  <a:pt x="1205" y="161"/>
                </a:lnTo>
                <a:lnTo>
                  <a:pt x="1205" y="159"/>
                </a:lnTo>
                <a:lnTo>
                  <a:pt x="1205" y="155"/>
                </a:lnTo>
                <a:lnTo>
                  <a:pt x="1207" y="153"/>
                </a:lnTo>
                <a:lnTo>
                  <a:pt x="1207" y="151"/>
                </a:lnTo>
                <a:lnTo>
                  <a:pt x="1207" y="147"/>
                </a:lnTo>
                <a:lnTo>
                  <a:pt x="1205" y="146"/>
                </a:lnTo>
                <a:lnTo>
                  <a:pt x="1205" y="144"/>
                </a:lnTo>
                <a:lnTo>
                  <a:pt x="1205" y="140"/>
                </a:lnTo>
                <a:lnTo>
                  <a:pt x="1205" y="138"/>
                </a:lnTo>
                <a:lnTo>
                  <a:pt x="1203" y="136"/>
                </a:lnTo>
                <a:lnTo>
                  <a:pt x="1203" y="134"/>
                </a:lnTo>
                <a:lnTo>
                  <a:pt x="1201" y="132"/>
                </a:lnTo>
                <a:lnTo>
                  <a:pt x="1201" y="130"/>
                </a:lnTo>
                <a:lnTo>
                  <a:pt x="1199" y="128"/>
                </a:lnTo>
                <a:lnTo>
                  <a:pt x="1199" y="126"/>
                </a:lnTo>
                <a:lnTo>
                  <a:pt x="1198" y="124"/>
                </a:lnTo>
                <a:lnTo>
                  <a:pt x="1198" y="123"/>
                </a:lnTo>
                <a:lnTo>
                  <a:pt x="1196" y="123"/>
                </a:lnTo>
                <a:lnTo>
                  <a:pt x="1194" y="121"/>
                </a:lnTo>
                <a:lnTo>
                  <a:pt x="1194" y="119"/>
                </a:lnTo>
                <a:lnTo>
                  <a:pt x="1192" y="119"/>
                </a:lnTo>
                <a:lnTo>
                  <a:pt x="1192" y="117"/>
                </a:lnTo>
                <a:lnTo>
                  <a:pt x="1190" y="117"/>
                </a:lnTo>
                <a:lnTo>
                  <a:pt x="1190" y="115"/>
                </a:lnTo>
                <a:lnTo>
                  <a:pt x="1188" y="115"/>
                </a:lnTo>
                <a:lnTo>
                  <a:pt x="1188" y="113"/>
                </a:lnTo>
                <a:lnTo>
                  <a:pt x="1186" y="113"/>
                </a:lnTo>
                <a:lnTo>
                  <a:pt x="1186" y="111"/>
                </a:lnTo>
                <a:lnTo>
                  <a:pt x="1184" y="111"/>
                </a:lnTo>
                <a:lnTo>
                  <a:pt x="1182" y="111"/>
                </a:lnTo>
                <a:lnTo>
                  <a:pt x="1182" y="109"/>
                </a:lnTo>
                <a:lnTo>
                  <a:pt x="1180" y="109"/>
                </a:lnTo>
                <a:lnTo>
                  <a:pt x="1178" y="109"/>
                </a:lnTo>
                <a:lnTo>
                  <a:pt x="1176" y="107"/>
                </a:lnTo>
                <a:lnTo>
                  <a:pt x="1175" y="107"/>
                </a:lnTo>
                <a:lnTo>
                  <a:pt x="1173" y="105"/>
                </a:lnTo>
                <a:lnTo>
                  <a:pt x="1171" y="105"/>
                </a:lnTo>
                <a:lnTo>
                  <a:pt x="1169" y="103"/>
                </a:lnTo>
                <a:lnTo>
                  <a:pt x="1167" y="103"/>
                </a:lnTo>
                <a:lnTo>
                  <a:pt x="1163" y="101"/>
                </a:lnTo>
                <a:lnTo>
                  <a:pt x="1161" y="99"/>
                </a:lnTo>
                <a:lnTo>
                  <a:pt x="1157" y="98"/>
                </a:lnTo>
                <a:lnTo>
                  <a:pt x="1153" y="96"/>
                </a:lnTo>
                <a:lnTo>
                  <a:pt x="1152" y="96"/>
                </a:lnTo>
                <a:lnTo>
                  <a:pt x="1148" y="94"/>
                </a:lnTo>
                <a:lnTo>
                  <a:pt x="1142" y="92"/>
                </a:lnTo>
                <a:lnTo>
                  <a:pt x="1138" y="88"/>
                </a:lnTo>
                <a:lnTo>
                  <a:pt x="1134" y="86"/>
                </a:lnTo>
                <a:lnTo>
                  <a:pt x="1130" y="84"/>
                </a:lnTo>
                <a:lnTo>
                  <a:pt x="1127" y="84"/>
                </a:lnTo>
                <a:lnTo>
                  <a:pt x="1123" y="82"/>
                </a:lnTo>
                <a:lnTo>
                  <a:pt x="1119" y="80"/>
                </a:lnTo>
                <a:lnTo>
                  <a:pt x="1115" y="80"/>
                </a:lnTo>
                <a:lnTo>
                  <a:pt x="1111" y="80"/>
                </a:lnTo>
                <a:lnTo>
                  <a:pt x="1107" y="80"/>
                </a:lnTo>
                <a:lnTo>
                  <a:pt x="1105" y="80"/>
                </a:lnTo>
                <a:lnTo>
                  <a:pt x="1102" y="80"/>
                </a:lnTo>
                <a:lnTo>
                  <a:pt x="1100" y="80"/>
                </a:lnTo>
                <a:lnTo>
                  <a:pt x="1096" y="82"/>
                </a:lnTo>
                <a:lnTo>
                  <a:pt x="1094" y="82"/>
                </a:lnTo>
                <a:lnTo>
                  <a:pt x="1092" y="82"/>
                </a:lnTo>
                <a:lnTo>
                  <a:pt x="1088" y="84"/>
                </a:lnTo>
                <a:lnTo>
                  <a:pt x="1086" y="86"/>
                </a:lnTo>
                <a:lnTo>
                  <a:pt x="1084" y="86"/>
                </a:lnTo>
                <a:lnTo>
                  <a:pt x="1082" y="88"/>
                </a:lnTo>
                <a:lnTo>
                  <a:pt x="1080" y="90"/>
                </a:lnTo>
                <a:lnTo>
                  <a:pt x="1079" y="92"/>
                </a:lnTo>
                <a:lnTo>
                  <a:pt x="1077" y="94"/>
                </a:lnTo>
                <a:lnTo>
                  <a:pt x="1075" y="96"/>
                </a:lnTo>
                <a:lnTo>
                  <a:pt x="1073" y="98"/>
                </a:lnTo>
                <a:lnTo>
                  <a:pt x="1073" y="99"/>
                </a:lnTo>
                <a:lnTo>
                  <a:pt x="1071" y="99"/>
                </a:lnTo>
                <a:lnTo>
                  <a:pt x="1071" y="101"/>
                </a:lnTo>
                <a:lnTo>
                  <a:pt x="1023" y="167"/>
                </a:lnTo>
                <a:lnTo>
                  <a:pt x="881" y="130"/>
                </a:lnTo>
                <a:lnTo>
                  <a:pt x="881" y="128"/>
                </a:lnTo>
                <a:lnTo>
                  <a:pt x="881" y="126"/>
                </a:lnTo>
                <a:lnTo>
                  <a:pt x="881" y="124"/>
                </a:lnTo>
                <a:lnTo>
                  <a:pt x="881" y="123"/>
                </a:lnTo>
                <a:lnTo>
                  <a:pt x="881" y="121"/>
                </a:lnTo>
                <a:lnTo>
                  <a:pt x="881" y="119"/>
                </a:lnTo>
                <a:lnTo>
                  <a:pt x="879" y="117"/>
                </a:lnTo>
                <a:lnTo>
                  <a:pt x="879" y="113"/>
                </a:lnTo>
                <a:lnTo>
                  <a:pt x="879" y="111"/>
                </a:lnTo>
                <a:lnTo>
                  <a:pt x="879" y="107"/>
                </a:lnTo>
                <a:lnTo>
                  <a:pt x="879" y="105"/>
                </a:lnTo>
                <a:lnTo>
                  <a:pt x="877" y="101"/>
                </a:lnTo>
                <a:lnTo>
                  <a:pt x="877" y="98"/>
                </a:lnTo>
                <a:lnTo>
                  <a:pt x="877" y="94"/>
                </a:lnTo>
                <a:lnTo>
                  <a:pt x="877" y="90"/>
                </a:lnTo>
                <a:lnTo>
                  <a:pt x="875" y="86"/>
                </a:lnTo>
                <a:lnTo>
                  <a:pt x="875" y="84"/>
                </a:lnTo>
                <a:lnTo>
                  <a:pt x="875" y="80"/>
                </a:lnTo>
                <a:lnTo>
                  <a:pt x="875" y="76"/>
                </a:lnTo>
                <a:lnTo>
                  <a:pt x="873" y="73"/>
                </a:lnTo>
                <a:lnTo>
                  <a:pt x="873" y="69"/>
                </a:lnTo>
                <a:lnTo>
                  <a:pt x="873" y="65"/>
                </a:lnTo>
                <a:lnTo>
                  <a:pt x="871" y="61"/>
                </a:lnTo>
                <a:lnTo>
                  <a:pt x="871" y="57"/>
                </a:lnTo>
                <a:lnTo>
                  <a:pt x="871" y="53"/>
                </a:lnTo>
                <a:lnTo>
                  <a:pt x="869" y="50"/>
                </a:lnTo>
                <a:lnTo>
                  <a:pt x="869" y="46"/>
                </a:lnTo>
                <a:lnTo>
                  <a:pt x="869" y="42"/>
                </a:lnTo>
                <a:lnTo>
                  <a:pt x="867" y="40"/>
                </a:lnTo>
                <a:lnTo>
                  <a:pt x="867" y="36"/>
                </a:lnTo>
                <a:lnTo>
                  <a:pt x="865" y="32"/>
                </a:lnTo>
                <a:lnTo>
                  <a:pt x="865" y="30"/>
                </a:lnTo>
                <a:lnTo>
                  <a:pt x="864" y="28"/>
                </a:lnTo>
                <a:lnTo>
                  <a:pt x="864" y="25"/>
                </a:lnTo>
                <a:lnTo>
                  <a:pt x="862" y="23"/>
                </a:lnTo>
                <a:lnTo>
                  <a:pt x="860" y="21"/>
                </a:lnTo>
                <a:lnTo>
                  <a:pt x="860" y="19"/>
                </a:lnTo>
                <a:lnTo>
                  <a:pt x="858" y="17"/>
                </a:lnTo>
                <a:lnTo>
                  <a:pt x="856" y="15"/>
                </a:lnTo>
                <a:lnTo>
                  <a:pt x="854" y="13"/>
                </a:lnTo>
                <a:lnTo>
                  <a:pt x="852" y="11"/>
                </a:lnTo>
                <a:lnTo>
                  <a:pt x="850" y="11"/>
                </a:lnTo>
                <a:lnTo>
                  <a:pt x="848" y="9"/>
                </a:lnTo>
                <a:lnTo>
                  <a:pt x="846" y="7"/>
                </a:lnTo>
                <a:lnTo>
                  <a:pt x="844" y="5"/>
                </a:lnTo>
                <a:lnTo>
                  <a:pt x="842" y="5"/>
                </a:lnTo>
                <a:lnTo>
                  <a:pt x="841" y="5"/>
                </a:lnTo>
                <a:lnTo>
                  <a:pt x="839" y="4"/>
                </a:lnTo>
                <a:lnTo>
                  <a:pt x="837" y="4"/>
                </a:lnTo>
                <a:lnTo>
                  <a:pt x="835" y="4"/>
                </a:lnTo>
                <a:lnTo>
                  <a:pt x="835" y="2"/>
                </a:lnTo>
                <a:lnTo>
                  <a:pt x="833" y="2"/>
                </a:lnTo>
                <a:lnTo>
                  <a:pt x="831" y="2"/>
                </a:lnTo>
                <a:lnTo>
                  <a:pt x="829" y="2"/>
                </a:lnTo>
                <a:lnTo>
                  <a:pt x="827" y="2"/>
                </a:lnTo>
                <a:lnTo>
                  <a:pt x="827" y="0"/>
                </a:lnTo>
                <a:lnTo>
                  <a:pt x="825" y="0"/>
                </a:lnTo>
                <a:lnTo>
                  <a:pt x="823" y="0"/>
                </a:lnTo>
                <a:lnTo>
                  <a:pt x="821" y="0"/>
                </a:lnTo>
                <a:lnTo>
                  <a:pt x="819" y="0"/>
                </a:lnTo>
                <a:lnTo>
                  <a:pt x="817" y="0"/>
                </a:lnTo>
                <a:lnTo>
                  <a:pt x="816" y="0"/>
                </a:lnTo>
                <a:lnTo>
                  <a:pt x="814" y="0"/>
                </a:lnTo>
                <a:lnTo>
                  <a:pt x="812" y="0"/>
                </a:lnTo>
                <a:lnTo>
                  <a:pt x="810" y="0"/>
                </a:lnTo>
                <a:lnTo>
                  <a:pt x="808" y="0"/>
                </a:lnTo>
                <a:lnTo>
                  <a:pt x="804" y="0"/>
                </a:lnTo>
                <a:lnTo>
                  <a:pt x="802" y="0"/>
                </a:lnTo>
                <a:lnTo>
                  <a:pt x="798" y="0"/>
                </a:lnTo>
                <a:lnTo>
                  <a:pt x="794" y="0"/>
                </a:lnTo>
                <a:lnTo>
                  <a:pt x="791" y="0"/>
                </a:lnTo>
                <a:lnTo>
                  <a:pt x="787" y="0"/>
                </a:lnTo>
                <a:lnTo>
                  <a:pt x="783" y="0"/>
                </a:lnTo>
                <a:lnTo>
                  <a:pt x="779" y="0"/>
                </a:lnTo>
                <a:lnTo>
                  <a:pt x="773" y="0"/>
                </a:lnTo>
                <a:lnTo>
                  <a:pt x="769" y="2"/>
                </a:lnTo>
                <a:lnTo>
                  <a:pt x="764" y="2"/>
                </a:lnTo>
                <a:lnTo>
                  <a:pt x="760" y="2"/>
                </a:lnTo>
                <a:lnTo>
                  <a:pt x="756" y="2"/>
                </a:lnTo>
                <a:lnTo>
                  <a:pt x="752" y="4"/>
                </a:lnTo>
                <a:lnTo>
                  <a:pt x="748" y="4"/>
                </a:lnTo>
                <a:lnTo>
                  <a:pt x="745" y="5"/>
                </a:lnTo>
                <a:lnTo>
                  <a:pt x="743" y="7"/>
                </a:lnTo>
                <a:lnTo>
                  <a:pt x="741" y="9"/>
                </a:lnTo>
                <a:lnTo>
                  <a:pt x="737" y="11"/>
                </a:lnTo>
                <a:lnTo>
                  <a:pt x="735" y="11"/>
                </a:lnTo>
                <a:lnTo>
                  <a:pt x="733" y="13"/>
                </a:lnTo>
                <a:lnTo>
                  <a:pt x="731" y="15"/>
                </a:lnTo>
                <a:lnTo>
                  <a:pt x="729" y="17"/>
                </a:lnTo>
                <a:lnTo>
                  <a:pt x="727" y="19"/>
                </a:lnTo>
                <a:lnTo>
                  <a:pt x="727" y="21"/>
                </a:lnTo>
                <a:lnTo>
                  <a:pt x="725" y="23"/>
                </a:lnTo>
                <a:lnTo>
                  <a:pt x="723" y="25"/>
                </a:lnTo>
                <a:lnTo>
                  <a:pt x="723" y="27"/>
                </a:lnTo>
                <a:lnTo>
                  <a:pt x="723" y="28"/>
                </a:lnTo>
                <a:lnTo>
                  <a:pt x="721" y="30"/>
                </a:lnTo>
                <a:lnTo>
                  <a:pt x="721" y="32"/>
                </a:lnTo>
                <a:lnTo>
                  <a:pt x="721" y="34"/>
                </a:lnTo>
                <a:lnTo>
                  <a:pt x="720" y="36"/>
                </a:lnTo>
                <a:lnTo>
                  <a:pt x="720" y="38"/>
                </a:lnTo>
                <a:lnTo>
                  <a:pt x="720" y="40"/>
                </a:lnTo>
                <a:lnTo>
                  <a:pt x="720" y="42"/>
                </a:lnTo>
                <a:lnTo>
                  <a:pt x="708" y="124"/>
                </a:lnTo>
                <a:lnTo>
                  <a:pt x="566" y="157"/>
                </a:lnTo>
                <a:lnTo>
                  <a:pt x="564" y="155"/>
                </a:lnTo>
                <a:lnTo>
                  <a:pt x="564" y="153"/>
                </a:lnTo>
                <a:lnTo>
                  <a:pt x="562" y="153"/>
                </a:lnTo>
                <a:lnTo>
                  <a:pt x="562" y="151"/>
                </a:lnTo>
                <a:lnTo>
                  <a:pt x="560" y="149"/>
                </a:lnTo>
                <a:lnTo>
                  <a:pt x="558" y="147"/>
                </a:lnTo>
                <a:lnTo>
                  <a:pt x="558" y="146"/>
                </a:lnTo>
                <a:lnTo>
                  <a:pt x="556" y="144"/>
                </a:lnTo>
                <a:lnTo>
                  <a:pt x="554" y="140"/>
                </a:lnTo>
                <a:lnTo>
                  <a:pt x="553" y="138"/>
                </a:lnTo>
                <a:lnTo>
                  <a:pt x="551" y="136"/>
                </a:lnTo>
                <a:lnTo>
                  <a:pt x="549" y="132"/>
                </a:lnTo>
                <a:lnTo>
                  <a:pt x="547" y="130"/>
                </a:lnTo>
                <a:lnTo>
                  <a:pt x="545" y="126"/>
                </a:lnTo>
                <a:lnTo>
                  <a:pt x="543" y="124"/>
                </a:lnTo>
                <a:lnTo>
                  <a:pt x="541" y="121"/>
                </a:lnTo>
                <a:lnTo>
                  <a:pt x="539" y="119"/>
                </a:lnTo>
                <a:lnTo>
                  <a:pt x="535" y="115"/>
                </a:lnTo>
                <a:lnTo>
                  <a:pt x="533" y="111"/>
                </a:lnTo>
                <a:lnTo>
                  <a:pt x="531" y="109"/>
                </a:lnTo>
                <a:lnTo>
                  <a:pt x="530" y="105"/>
                </a:lnTo>
                <a:lnTo>
                  <a:pt x="528" y="103"/>
                </a:lnTo>
                <a:lnTo>
                  <a:pt x="526" y="99"/>
                </a:lnTo>
                <a:lnTo>
                  <a:pt x="522" y="96"/>
                </a:lnTo>
                <a:lnTo>
                  <a:pt x="520" y="94"/>
                </a:lnTo>
                <a:lnTo>
                  <a:pt x="518" y="90"/>
                </a:lnTo>
                <a:lnTo>
                  <a:pt x="516" y="88"/>
                </a:lnTo>
                <a:lnTo>
                  <a:pt x="514" y="84"/>
                </a:lnTo>
                <a:lnTo>
                  <a:pt x="512" y="82"/>
                </a:lnTo>
                <a:lnTo>
                  <a:pt x="510" y="80"/>
                </a:lnTo>
                <a:lnTo>
                  <a:pt x="508" y="78"/>
                </a:lnTo>
                <a:lnTo>
                  <a:pt x="506" y="76"/>
                </a:lnTo>
                <a:lnTo>
                  <a:pt x="503" y="75"/>
                </a:lnTo>
                <a:lnTo>
                  <a:pt x="501" y="73"/>
                </a:lnTo>
                <a:lnTo>
                  <a:pt x="499" y="71"/>
                </a:lnTo>
                <a:lnTo>
                  <a:pt x="497" y="71"/>
                </a:lnTo>
                <a:lnTo>
                  <a:pt x="495" y="69"/>
                </a:lnTo>
                <a:lnTo>
                  <a:pt x="491" y="69"/>
                </a:lnTo>
                <a:lnTo>
                  <a:pt x="489" y="67"/>
                </a:lnTo>
                <a:lnTo>
                  <a:pt x="487" y="67"/>
                </a:lnTo>
                <a:lnTo>
                  <a:pt x="485" y="67"/>
                </a:lnTo>
                <a:lnTo>
                  <a:pt x="483" y="65"/>
                </a:lnTo>
                <a:lnTo>
                  <a:pt x="482" y="65"/>
                </a:lnTo>
                <a:lnTo>
                  <a:pt x="480" y="65"/>
                </a:lnTo>
                <a:lnTo>
                  <a:pt x="478" y="65"/>
                </a:lnTo>
                <a:lnTo>
                  <a:pt x="474" y="65"/>
                </a:lnTo>
                <a:lnTo>
                  <a:pt x="472" y="65"/>
                </a:lnTo>
                <a:lnTo>
                  <a:pt x="470" y="65"/>
                </a:lnTo>
                <a:lnTo>
                  <a:pt x="468" y="65"/>
                </a:lnTo>
                <a:lnTo>
                  <a:pt x="466" y="65"/>
                </a:lnTo>
                <a:lnTo>
                  <a:pt x="464" y="65"/>
                </a:lnTo>
                <a:lnTo>
                  <a:pt x="464" y="67"/>
                </a:lnTo>
                <a:lnTo>
                  <a:pt x="462" y="67"/>
                </a:lnTo>
                <a:lnTo>
                  <a:pt x="460" y="67"/>
                </a:lnTo>
                <a:lnTo>
                  <a:pt x="458" y="67"/>
                </a:lnTo>
                <a:lnTo>
                  <a:pt x="457" y="69"/>
                </a:lnTo>
                <a:lnTo>
                  <a:pt x="455" y="69"/>
                </a:lnTo>
                <a:lnTo>
                  <a:pt x="453" y="71"/>
                </a:lnTo>
                <a:lnTo>
                  <a:pt x="451" y="71"/>
                </a:lnTo>
                <a:lnTo>
                  <a:pt x="449" y="73"/>
                </a:lnTo>
                <a:lnTo>
                  <a:pt x="447" y="75"/>
                </a:lnTo>
                <a:lnTo>
                  <a:pt x="445" y="75"/>
                </a:lnTo>
                <a:lnTo>
                  <a:pt x="443" y="76"/>
                </a:lnTo>
                <a:lnTo>
                  <a:pt x="441" y="76"/>
                </a:lnTo>
                <a:lnTo>
                  <a:pt x="437" y="78"/>
                </a:lnTo>
                <a:lnTo>
                  <a:pt x="435" y="80"/>
                </a:lnTo>
                <a:lnTo>
                  <a:pt x="432" y="82"/>
                </a:lnTo>
                <a:lnTo>
                  <a:pt x="430" y="82"/>
                </a:lnTo>
                <a:lnTo>
                  <a:pt x="426" y="84"/>
                </a:lnTo>
                <a:lnTo>
                  <a:pt x="422" y="86"/>
                </a:lnTo>
                <a:lnTo>
                  <a:pt x="418" y="88"/>
                </a:lnTo>
                <a:lnTo>
                  <a:pt x="414" y="92"/>
                </a:lnTo>
                <a:lnTo>
                  <a:pt x="410" y="94"/>
                </a:lnTo>
                <a:lnTo>
                  <a:pt x="407" y="96"/>
                </a:lnTo>
                <a:lnTo>
                  <a:pt x="403" y="98"/>
                </a:lnTo>
                <a:lnTo>
                  <a:pt x="399" y="101"/>
                </a:lnTo>
                <a:lnTo>
                  <a:pt x="395" y="103"/>
                </a:lnTo>
                <a:lnTo>
                  <a:pt x="393" y="105"/>
                </a:lnTo>
                <a:lnTo>
                  <a:pt x="389" y="109"/>
                </a:lnTo>
                <a:lnTo>
                  <a:pt x="387" y="111"/>
                </a:lnTo>
                <a:lnTo>
                  <a:pt x="386" y="113"/>
                </a:lnTo>
                <a:lnTo>
                  <a:pt x="384" y="117"/>
                </a:lnTo>
                <a:lnTo>
                  <a:pt x="382" y="119"/>
                </a:lnTo>
                <a:lnTo>
                  <a:pt x="382" y="121"/>
                </a:lnTo>
                <a:lnTo>
                  <a:pt x="380" y="124"/>
                </a:lnTo>
                <a:lnTo>
                  <a:pt x="380" y="126"/>
                </a:lnTo>
                <a:lnTo>
                  <a:pt x="380" y="128"/>
                </a:lnTo>
                <a:lnTo>
                  <a:pt x="378" y="130"/>
                </a:lnTo>
                <a:lnTo>
                  <a:pt x="378" y="134"/>
                </a:lnTo>
                <a:lnTo>
                  <a:pt x="378" y="136"/>
                </a:lnTo>
                <a:lnTo>
                  <a:pt x="378" y="138"/>
                </a:lnTo>
                <a:lnTo>
                  <a:pt x="378" y="140"/>
                </a:lnTo>
                <a:lnTo>
                  <a:pt x="378" y="142"/>
                </a:lnTo>
                <a:lnTo>
                  <a:pt x="378" y="144"/>
                </a:lnTo>
                <a:lnTo>
                  <a:pt x="380" y="146"/>
                </a:lnTo>
                <a:lnTo>
                  <a:pt x="380" y="147"/>
                </a:lnTo>
                <a:lnTo>
                  <a:pt x="380" y="149"/>
                </a:lnTo>
                <a:lnTo>
                  <a:pt x="380" y="151"/>
                </a:lnTo>
                <a:lnTo>
                  <a:pt x="382" y="151"/>
                </a:lnTo>
                <a:lnTo>
                  <a:pt x="382" y="153"/>
                </a:lnTo>
                <a:lnTo>
                  <a:pt x="382" y="155"/>
                </a:lnTo>
                <a:lnTo>
                  <a:pt x="409" y="232"/>
                </a:lnTo>
                <a:lnTo>
                  <a:pt x="299" y="328"/>
                </a:lnTo>
                <a:lnTo>
                  <a:pt x="297" y="328"/>
                </a:lnTo>
                <a:lnTo>
                  <a:pt x="297" y="326"/>
                </a:lnTo>
                <a:lnTo>
                  <a:pt x="295" y="326"/>
                </a:lnTo>
                <a:lnTo>
                  <a:pt x="293" y="326"/>
                </a:lnTo>
                <a:lnTo>
                  <a:pt x="291" y="324"/>
                </a:lnTo>
                <a:lnTo>
                  <a:pt x="290" y="324"/>
                </a:lnTo>
                <a:lnTo>
                  <a:pt x="288" y="322"/>
                </a:lnTo>
                <a:lnTo>
                  <a:pt x="286" y="320"/>
                </a:lnTo>
                <a:lnTo>
                  <a:pt x="284" y="320"/>
                </a:lnTo>
                <a:lnTo>
                  <a:pt x="282" y="318"/>
                </a:lnTo>
                <a:lnTo>
                  <a:pt x="278" y="316"/>
                </a:lnTo>
                <a:lnTo>
                  <a:pt x="276" y="316"/>
                </a:lnTo>
                <a:lnTo>
                  <a:pt x="272" y="314"/>
                </a:lnTo>
                <a:lnTo>
                  <a:pt x="270" y="313"/>
                </a:lnTo>
                <a:lnTo>
                  <a:pt x="267" y="311"/>
                </a:lnTo>
                <a:lnTo>
                  <a:pt x="263" y="309"/>
                </a:lnTo>
                <a:lnTo>
                  <a:pt x="261" y="307"/>
                </a:lnTo>
                <a:lnTo>
                  <a:pt x="257" y="307"/>
                </a:lnTo>
                <a:lnTo>
                  <a:pt x="253" y="305"/>
                </a:lnTo>
                <a:lnTo>
                  <a:pt x="249" y="303"/>
                </a:lnTo>
                <a:lnTo>
                  <a:pt x="245" y="301"/>
                </a:lnTo>
                <a:lnTo>
                  <a:pt x="243" y="299"/>
                </a:lnTo>
                <a:lnTo>
                  <a:pt x="240" y="297"/>
                </a:lnTo>
                <a:lnTo>
                  <a:pt x="236" y="295"/>
                </a:lnTo>
                <a:lnTo>
                  <a:pt x="232" y="295"/>
                </a:lnTo>
                <a:lnTo>
                  <a:pt x="228" y="293"/>
                </a:lnTo>
                <a:lnTo>
                  <a:pt x="226" y="291"/>
                </a:lnTo>
                <a:lnTo>
                  <a:pt x="222" y="289"/>
                </a:lnTo>
                <a:lnTo>
                  <a:pt x="219" y="289"/>
                </a:lnTo>
                <a:lnTo>
                  <a:pt x="217" y="288"/>
                </a:lnTo>
                <a:lnTo>
                  <a:pt x="213" y="286"/>
                </a:lnTo>
                <a:lnTo>
                  <a:pt x="211" y="286"/>
                </a:lnTo>
                <a:lnTo>
                  <a:pt x="207" y="284"/>
                </a:lnTo>
                <a:lnTo>
                  <a:pt x="205" y="284"/>
                </a:lnTo>
                <a:lnTo>
                  <a:pt x="201" y="284"/>
                </a:lnTo>
                <a:lnTo>
                  <a:pt x="199" y="284"/>
                </a:lnTo>
                <a:lnTo>
                  <a:pt x="197" y="284"/>
                </a:lnTo>
                <a:lnTo>
                  <a:pt x="194" y="284"/>
                </a:lnTo>
                <a:lnTo>
                  <a:pt x="192" y="284"/>
                </a:lnTo>
                <a:lnTo>
                  <a:pt x="190" y="284"/>
                </a:lnTo>
                <a:lnTo>
                  <a:pt x="188" y="284"/>
                </a:lnTo>
                <a:lnTo>
                  <a:pt x="186" y="284"/>
                </a:lnTo>
                <a:lnTo>
                  <a:pt x="184" y="286"/>
                </a:lnTo>
                <a:lnTo>
                  <a:pt x="182" y="286"/>
                </a:lnTo>
                <a:lnTo>
                  <a:pt x="180" y="288"/>
                </a:lnTo>
                <a:lnTo>
                  <a:pt x="178" y="288"/>
                </a:lnTo>
                <a:lnTo>
                  <a:pt x="176" y="289"/>
                </a:lnTo>
                <a:lnTo>
                  <a:pt x="174" y="289"/>
                </a:lnTo>
                <a:lnTo>
                  <a:pt x="172" y="291"/>
                </a:lnTo>
                <a:lnTo>
                  <a:pt x="171" y="291"/>
                </a:lnTo>
                <a:lnTo>
                  <a:pt x="171" y="293"/>
                </a:lnTo>
                <a:lnTo>
                  <a:pt x="169" y="293"/>
                </a:lnTo>
                <a:lnTo>
                  <a:pt x="167" y="295"/>
                </a:lnTo>
                <a:lnTo>
                  <a:pt x="165" y="297"/>
                </a:lnTo>
                <a:lnTo>
                  <a:pt x="163" y="299"/>
                </a:lnTo>
                <a:lnTo>
                  <a:pt x="163" y="301"/>
                </a:lnTo>
                <a:lnTo>
                  <a:pt x="161" y="301"/>
                </a:lnTo>
                <a:lnTo>
                  <a:pt x="161" y="303"/>
                </a:lnTo>
                <a:lnTo>
                  <a:pt x="159" y="305"/>
                </a:lnTo>
                <a:lnTo>
                  <a:pt x="157" y="307"/>
                </a:lnTo>
                <a:lnTo>
                  <a:pt x="157" y="309"/>
                </a:lnTo>
                <a:lnTo>
                  <a:pt x="155" y="311"/>
                </a:lnTo>
                <a:lnTo>
                  <a:pt x="153" y="313"/>
                </a:lnTo>
                <a:lnTo>
                  <a:pt x="153" y="314"/>
                </a:lnTo>
                <a:lnTo>
                  <a:pt x="151" y="316"/>
                </a:lnTo>
                <a:lnTo>
                  <a:pt x="149" y="318"/>
                </a:lnTo>
                <a:lnTo>
                  <a:pt x="147" y="320"/>
                </a:lnTo>
                <a:lnTo>
                  <a:pt x="146" y="322"/>
                </a:lnTo>
                <a:lnTo>
                  <a:pt x="144" y="326"/>
                </a:lnTo>
                <a:lnTo>
                  <a:pt x="142" y="328"/>
                </a:lnTo>
                <a:lnTo>
                  <a:pt x="140" y="332"/>
                </a:lnTo>
                <a:lnTo>
                  <a:pt x="138" y="336"/>
                </a:lnTo>
                <a:lnTo>
                  <a:pt x="136" y="339"/>
                </a:lnTo>
                <a:lnTo>
                  <a:pt x="132" y="343"/>
                </a:lnTo>
                <a:lnTo>
                  <a:pt x="130" y="347"/>
                </a:lnTo>
                <a:lnTo>
                  <a:pt x="128" y="351"/>
                </a:lnTo>
                <a:lnTo>
                  <a:pt x="124" y="355"/>
                </a:lnTo>
                <a:lnTo>
                  <a:pt x="124" y="359"/>
                </a:lnTo>
                <a:lnTo>
                  <a:pt x="123" y="362"/>
                </a:lnTo>
                <a:lnTo>
                  <a:pt x="121" y="366"/>
                </a:lnTo>
                <a:lnTo>
                  <a:pt x="121" y="368"/>
                </a:lnTo>
                <a:lnTo>
                  <a:pt x="119" y="372"/>
                </a:lnTo>
                <a:lnTo>
                  <a:pt x="119" y="376"/>
                </a:lnTo>
                <a:lnTo>
                  <a:pt x="119" y="378"/>
                </a:lnTo>
                <a:lnTo>
                  <a:pt x="119" y="382"/>
                </a:lnTo>
                <a:lnTo>
                  <a:pt x="119" y="384"/>
                </a:lnTo>
                <a:lnTo>
                  <a:pt x="121" y="385"/>
                </a:lnTo>
                <a:lnTo>
                  <a:pt x="121" y="389"/>
                </a:lnTo>
                <a:lnTo>
                  <a:pt x="121" y="391"/>
                </a:lnTo>
                <a:lnTo>
                  <a:pt x="123" y="393"/>
                </a:lnTo>
                <a:lnTo>
                  <a:pt x="123" y="395"/>
                </a:lnTo>
                <a:lnTo>
                  <a:pt x="124" y="397"/>
                </a:lnTo>
                <a:lnTo>
                  <a:pt x="124" y="399"/>
                </a:lnTo>
                <a:lnTo>
                  <a:pt x="126" y="401"/>
                </a:lnTo>
                <a:lnTo>
                  <a:pt x="126" y="403"/>
                </a:lnTo>
                <a:lnTo>
                  <a:pt x="128" y="403"/>
                </a:lnTo>
                <a:lnTo>
                  <a:pt x="130" y="405"/>
                </a:lnTo>
                <a:lnTo>
                  <a:pt x="130" y="407"/>
                </a:lnTo>
                <a:lnTo>
                  <a:pt x="132" y="407"/>
                </a:lnTo>
                <a:lnTo>
                  <a:pt x="132" y="408"/>
                </a:lnTo>
                <a:lnTo>
                  <a:pt x="134" y="408"/>
                </a:lnTo>
                <a:lnTo>
                  <a:pt x="136" y="410"/>
                </a:lnTo>
                <a:lnTo>
                  <a:pt x="195" y="466"/>
                </a:lnTo>
                <a:lnTo>
                  <a:pt x="142" y="602"/>
                </a:lnTo>
                <a:lnTo>
                  <a:pt x="140" y="602"/>
                </a:lnTo>
                <a:lnTo>
                  <a:pt x="138" y="602"/>
                </a:lnTo>
                <a:lnTo>
                  <a:pt x="136" y="602"/>
                </a:lnTo>
                <a:lnTo>
                  <a:pt x="134" y="602"/>
                </a:lnTo>
                <a:lnTo>
                  <a:pt x="132" y="602"/>
                </a:lnTo>
                <a:lnTo>
                  <a:pt x="130" y="602"/>
                </a:lnTo>
                <a:lnTo>
                  <a:pt x="126" y="602"/>
                </a:lnTo>
                <a:lnTo>
                  <a:pt x="124" y="602"/>
                </a:lnTo>
                <a:lnTo>
                  <a:pt x="121" y="602"/>
                </a:lnTo>
                <a:lnTo>
                  <a:pt x="119" y="602"/>
                </a:lnTo>
                <a:lnTo>
                  <a:pt x="115" y="602"/>
                </a:lnTo>
                <a:lnTo>
                  <a:pt x="113" y="602"/>
                </a:lnTo>
                <a:lnTo>
                  <a:pt x="109" y="602"/>
                </a:lnTo>
                <a:lnTo>
                  <a:pt x="105" y="604"/>
                </a:lnTo>
                <a:lnTo>
                  <a:pt x="101" y="604"/>
                </a:lnTo>
                <a:lnTo>
                  <a:pt x="98" y="604"/>
                </a:lnTo>
                <a:lnTo>
                  <a:pt x="94" y="604"/>
                </a:lnTo>
                <a:lnTo>
                  <a:pt x="90" y="604"/>
                </a:lnTo>
                <a:lnTo>
                  <a:pt x="86" y="604"/>
                </a:lnTo>
                <a:lnTo>
                  <a:pt x="82" y="604"/>
                </a:lnTo>
                <a:lnTo>
                  <a:pt x="78" y="604"/>
                </a:lnTo>
                <a:lnTo>
                  <a:pt x="75" y="604"/>
                </a:lnTo>
                <a:lnTo>
                  <a:pt x="71" y="604"/>
                </a:lnTo>
                <a:lnTo>
                  <a:pt x="67" y="604"/>
                </a:lnTo>
                <a:lnTo>
                  <a:pt x="65" y="604"/>
                </a:lnTo>
                <a:lnTo>
                  <a:pt x="61" y="604"/>
                </a:lnTo>
                <a:lnTo>
                  <a:pt x="57" y="606"/>
                </a:lnTo>
                <a:lnTo>
                  <a:pt x="53" y="606"/>
                </a:lnTo>
                <a:lnTo>
                  <a:pt x="50" y="606"/>
                </a:lnTo>
                <a:lnTo>
                  <a:pt x="48" y="606"/>
                </a:lnTo>
                <a:lnTo>
                  <a:pt x="44" y="606"/>
                </a:lnTo>
                <a:lnTo>
                  <a:pt x="42" y="606"/>
                </a:lnTo>
                <a:lnTo>
                  <a:pt x="38" y="608"/>
                </a:lnTo>
                <a:lnTo>
                  <a:pt x="36" y="608"/>
                </a:lnTo>
                <a:lnTo>
                  <a:pt x="34" y="610"/>
                </a:lnTo>
                <a:lnTo>
                  <a:pt x="30" y="610"/>
                </a:lnTo>
                <a:lnTo>
                  <a:pt x="28" y="612"/>
                </a:lnTo>
                <a:lnTo>
                  <a:pt x="27" y="614"/>
                </a:lnTo>
                <a:lnTo>
                  <a:pt x="25" y="614"/>
                </a:lnTo>
                <a:lnTo>
                  <a:pt x="23" y="616"/>
                </a:lnTo>
                <a:lnTo>
                  <a:pt x="21" y="618"/>
                </a:lnTo>
                <a:lnTo>
                  <a:pt x="19" y="620"/>
                </a:lnTo>
                <a:lnTo>
                  <a:pt x="19" y="622"/>
                </a:lnTo>
                <a:lnTo>
                  <a:pt x="17" y="622"/>
                </a:lnTo>
                <a:lnTo>
                  <a:pt x="15" y="623"/>
                </a:lnTo>
                <a:lnTo>
                  <a:pt x="15" y="625"/>
                </a:lnTo>
                <a:lnTo>
                  <a:pt x="13" y="627"/>
                </a:lnTo>
                <a:lnTo>
                  <a:pt x="13" y="629"/>
                </a:lnTo>
                <a:lnTo>
                  <a:pt x="11" y="631"/>
                </a:lnTo>
                <a:lnTo>
                  <a:pt x="9" y="633"/>
                </a:lnTo>
                <a:lnTo>
                  <a:pt x="9" y="635"/>
                </a:lnTo>
                <a:lnTo>
                  <a:pt x="9" y="637"/>
                </a:lnTo>
                <a:lnTo>
                  <a:pt x="7" y="639"/>
                </a:lnTo>
                <a:lnTo>
                  <a:pt x="7" y="641"/>
                </a:lnTo>
                <a:lnTo>
                  <a:pt x="7" y="643"/>
                </a:lnTo>
                <a:lnTo>
                  <a:pt x="7" y="645"/>
                </a:lnTo>
                <a:lnTo>
                  <a:pt x="7" y="646"/>
                </a:lnTo>
                <a:lnTo>
                  <a:pt x="5" y="646"/>
                </a:lnTo>
                <a:lnTo>
                  <a:pt x="5" y="648"/>
                </a:lnTo>
                <a:lnTo>
                  <a:pt x="5" y="650"/>
                </a:lnTo>
                <a:lnTo>
                  <a:pt x="5" y="652"/>
                </a:lnTo>
                <a:lnTo>
                  <a:pt x="5" y="654"/>
                </a:lnTo>
                <a:lnTo>
                  <a:pt x="5" y="656"/>
                </a:lnTo>
                <a:lnTo>
                  <a:pt x="5" y="658"/>
                </a:lnTo>
                <a:lnTo>
                  <a:pt x="5" y="662"/>
                </a:lnTo>
                <a:lnTo>
                  <a:pt x="4" y="664"/>
                </a:lnTo>
                <a:lnTo>
                  <a:pt x="4" y="666"/>
                </a:lnTo>
                <a:lnTo>
                  <a:pt x="4" y="670"/>
                </a:lnTo>
                <a:lnTo>
                  <a:pt x="4" y="673"/>
                </a:lnTo>
                <a:lnTo>
                  <a:pt x="4" y="677"/>
                </a:lnTo>
                <a:lnTo>
                  <a:pt x="2" y="681"/>
                </a:lnTo>
                <a:lnTo>
                  <a:pt x="2" y="685"/>
                </a:lnTo>
                <a:lnTo>
                  <a:pt x="2" y="689"/>
                </a:lnTo>
                <a:lnTo>
                  <a:pt x="2" y="694"/>
                </a:lnTo>
                <a:lnTo>
                  <a:pt x="0" y="698"/>
                </a:lnTo>
                <a:lnTo>
                  <a:pt x="0" y="704"/>
                </a:lnTo>
                <a:lnTo>
                  <a:pt x="0" y="708"/>
                </a:lnTo>
                <a:lnTo>
                  <a:pt x="0" y="712"/>
                </a:lnTo>
                <a:lnTo>
                  <a:pt x="2" y="716"/>
                </a:lnTo>
                <a:lnTo>
                  <a:pt x="2" y="719"/>
                </a:lnTo>
                <a:lnTo>
                  <a:pt x="4" y="723"/>
                </a:lnTo>
                <a:lnTo>
                  <a:pt x="4" y="725"/>
                </a:lnTo>
                <a:lnTo>
                  <a:pt x="5" y="729"/>
                </a:lnTo>
                <a:lnTo>
                  <a:pt x="5" y="731"/>
                </a:lnTo>
                <a:lnTo>
                  <a:pt x="7" y="733"/>
                </a:lnTo>
                <a:lnTo>
                  <a:pt x="9" y="737"/>
                </a:lnTo>
                <a:lnTo>
                  <a:pt x="11" y="739"/>
                </a:lnTo>
                <a:lnTo>
                  <a:pt x="13" y="741"/>
                </a:lnTo>
                <a:lnTo>
                  <a:pt x="13" y="742"/>
                </a:lnTo>
                <a:lnTo>
                  <a:pt x="15" y="742"/>
                </a:lnTo>
                <a:lnTo>
                  <a:pt x="17" y="744"/>
                </a:lnTo>
                <a:lnTo>
                  <a:pt x="19" y="746"/>
                </a:lnTo>
                <a:lnTo>
                  <a:pt x="21" y="746"/>
                </a:lnTo>
                <a:lnTo>
                  <a:pt x="23" y="748"/>
                </a:lnTo>
                <a:lnTo>
                  <a:pt x="25" y="748"/>
                </a:lnTo>
                <a:lnTo>
                  <a:pt x="27" y="750"/>
                </a:lnTo>
                <a:lnTo>
                  <a:pt x="28" y="750"/>
                </a:lnTo>
                <a:lnTo>
                  <a:pt x="30" y="750"/>
                </a:lnTo>
                <a:lnTo>
                  <a:pt x="32" y="752"/>
                </a:lnTo>
                <a:lnTo>
                  <a:pt x="34" y="752"/>
                </a:lnTo>
                <a:lnTo>
                  <a:pt x="36" y="752"/>
                </a:lnTo>
                <a:lnTo>
                  <a:pt x="117" y="775"/>
                </a:lnTo>
                <a:lnTo>
                  <a:pt x="130" y="919"/>
                </a:lnTo>
                <a:lnTo>
                  <a:pt x="130" y="921"/>
                </a:lnTo>
                <a:lnTo>
                  <a:pt x="128" y="921"/>
                </a:lnTo>
                <a:lnTo>
                  <a:pt x="126" y="923"/>
                </a:lnTo>
                <a:lnTo>
                  <a:pt x="124" y="923"/>
                </a:lnTo>
                <a:lnTo>
                  <a:pt x="123" y="925"/>
                </a:lnTo>
                <a:lnTo>
                  <a:pt x="121" y="925"/>
                </a:lnTo>
                <a:lnTo>
                  <a:pt x="119" y="927"/>
                </a:lnTo>
                <a:lnTo>
                  <a:pt x="115" y="927"/>
                </a:lnTo>
                <a:lnTo>
                  <a:pt x="113" y="929"/>
                </a:lnTo>
                <a:lnTo>
                  <a:pt x="111" y="931"/>
                </a:lnTo>
                <a:lnTo>
                  <a:pt x="107" y="932"/>
                </a:lnTo>
                <a:lnTo>
                  <a:pt x="105" y="934"/>
                </a:lnTo>
                <a:lnTo>
                  <a:pt x="101" y="934"/>
                </a:lnTo>
                <a:lnTo>
                  <a:pt x="100" y="936"/>
                </a:lnTo>
                <a:lnTo>
                  <a:pt x="96" y="938"/>
                </a:lnTo>
                <a:lnTo>
                  <a:pt x="92" y="940"/>
                </a:lnTo>
                <a:lnTo>
                  <a:pt x="88" y="942"/>
                </a:lnTo>
                <a:lnTo>
                  <a:pt x="86" y="944"/>
                </a:lnTo>
                <a:lnTo>
                  <a:pt x="82" y="946"/>
                </a:lnTo>
                <a:lnTo>
                  <a:pt x="78" y="948"/>
                </a:lnTo>
                <a:lnTo>
                  <a:pt x="75" y="950"/>
                </a:lnTo>
                <a:lnTo>
                  <a:pt x="73" y="952"/>
                </a:lnTo>
                <a:lnTo>
                  <a:pt x="69" y="954"/>
                </a:lnTo>
                <a:lnTo>
                  <a:pt x="65" y="955"/>
                </a:lnTo>
                <a:lnTo>
                  <a:pt x="63" y="957"/>
                </a:lnTo>
                <a:lnTo>
                  <a:pt x="59" y="959"/>
                </a:lnTo>
                <a:lnTo>
                  <a:pt x="55" y="961"/>
                </a:lnTo>
                <a:lnTo>
                  <a:pt x="53" y="963"/>
                </a:lnTo>
                <a:lnTo>
                  <a:pt x="50" y="963"/>
                </a:lnTo>
                <a:lnTo>
                  <a:pt x="48" y="965"/>
                </a:lnTo>
                <a:lnTo>
                  <a:pt x="46" y="967"/>
                </a:lnTo>
                <a:lnTo>
                  <a:pt x="42" y="969"/>
                </a:lnTo>
                <a:lnTo>
                  <a:pt x="40" y="971"/>
                </a:lnTo>
                <a:lnTo>
                  <a:pt x="38" y="973"/>
                </a:lnTo>
                <a:lnTo>
                  <a:pt x="38" y="975"/>
                </a:lnTo>
                <a:lnTo>
                  <a:pt x="36" y="979"/>
                </a:lnTo>
                <a:lnTo>
                  <a:pt x="34" y="980"/>
                </a:lnTo>
                <a:lnTo>
                  <a:pt x="32" y="982"/>
                </a:lnTo>
                <a:lnTo>
                  <a:pt x="32" y="984"/>
                </a:lnTo>
                <a:lnTo>
                  <a:pt x="30" y="986"/>
                </a:lnTo>
                <a:lnTo>
                  <a:pt x="30" y="988"/>
                </a:lnTo>
                <a:lnTo>
                  <a:pt x="30" y="990"/>
                </a:lnTo>
                <a:lnTo>
                  <a:pt x="28" y="992"/>
                </a:lnTo>
                <a:lnTo>
                  <a:pt x="28" y="994"/>
                </a:lnTo>
                <a:lnTo>
                  <a:pt x="28" y="996"/>
                </a:lnTo>
                <a:lnTo>
                  <a:pt x="28" y="998"/>
                </a:lnTo>
                <a:lnTo>
                  <a:pt x="28" y="1000"/>
                </a:lnTo>
                <a:lnTo>
                  <a:pt x="28" y="1002"/>
                </a:lnTo>
                <a:lnTo>
                  <a:pt x="28" y="1003"/>
                </a:lnTo>
                <a:lnTo>
                  <a:pt x="28" y="1005"/>
                </a:lnTo>
                <a:lnTo>
                  <a:pt x="28" y="1007"/>
                </a:lnTo>
                <a:lnTo>
                  <a:pt x="28" y="1009"/>
                </a:lnTo>
                <a:lnTo>
                  <a:pt x="28" y="1011"/>
                </a:lnTo>
                <a:lnTo>
                  <a:pt x="28" y="1013"/>
                </a:lnTo>
                <a:lnTo>
                  <a:pt x="28" y="1015"/>
                </a:lnTo>
                <a:lnTo>
                  <a:pt x="30" y="1015"/>
                </a:lnTo>
                <a:lnTo>
                  <a:pt x="30" y="1017"/>
                </a:lnTo>
                <a:lnTo>
                  <a:pt x="30" y="1019"/>
                </a:lnTo>
                <a:lnTo>
                  <a:pt x="32" y="1021"/>
                </a:lnTo>
                <a:lnTo>
                  <a:pt x="32" y="1023"/>
                </a:lnTo>
                <a:lnTo>
                  <a:pt x="32" y="1025"/>
                </a:lnTo>
                <a:lnTo>
                  <a:pt x="34" y="1027"/>
                </a:lnTo>
                <a:lnTo>
                  <a:pt x="34" y="1028"/>
                </a:lnTo>
                <a:lnTo>
                  <a:pt x="34" y="1030"/>
                </a:lnTo>
                <a:lnTo>
                  <a:pt x="36" y="1032"/>
                </a:lnTo>
                <a:lnTo>
                  <a:pt x="36" y="1034"/>
                </a:lnTo>
                <a:lnTo>
                  <a:pt x="38" y="1036"/>
                </a:lnTo>
                <a:lnTo>
                  <a:pt x="38" y="1040"/>
                </a:lnTo>
                <a:lnTo>
                  <a:pt x="40" y="1042"/>
                </a:lnTo>
                <a:lnTo>
                  <a:pt x="40" y="1046"/>
                </a:lnTo>
                <a:lnTo>
                  <a:pt x="42" y="1050"/>
                </a:lnTo>
                <a:lnTo>
                  <a:pt x="44" y="1053"/>
                </a:lnTo>
                <a:lnTo>
                  <a:pt x="46" y="1057"/>
                </a:lnTo>
                <a:lnTo>
                  <a:pt x="48" y="1061"/>
                </a:lnTo>
                <a:lnTo>
                  <a:pt x="48" y="1065"/>
                </a:lnTo>
                <a:lnTo>
                  <a:pt x="50" y="1071"/>
                </a:lnTo>
                <a:lnTo>
                  <a:pt x="52" y="1074"/>
                </a:lnTo>
                <a:lnTo>
                  <a:pt x="55" y="1078"/>
                </a:lnTo>
                <a:lnTo>
                  <a:pt x="57" y="1082"/>
                </a:lnTo>
                <a:lnTo>
                  <a:pt x="59" y="1084"/>
                </a:lnTo>
                <a:lnTo>
                  <a:pt x="61" y="1088"/>
                </a:lnTo>
                <a:lnTo>
                  <a:pt x="63" y="1090"/>
                </a:lnTo>
                <a:lnTo>
                  <a:pt x="65" y="1092"/>
                </a:lnTo>
                <a:lnTo>
                  <a:pt x="69" y="1094"/>
                </a:lnTo>
                <a:lnTo>
                  <a:pt x="71" y="1096"/>
                </a:lnTo>
                <a:lnTo>
                  <a:pt x="73" y="1098"/>
                </a:lnTo>
                <a:lnTo>
                  <a:pt x="75" y="1099"/>
                </a:lnTo>
                <a:lnTo>
                  <a:pt x="78" y="1099"/>
                </a:lnTo>
                <a:lnTo>
                  <a:pt x="80" y="1101"/>
                </a:lnTo>
                <a:lnTo>
                  <a:pt x="82" y="1101"/>
                </a:lnTo>
                <a:lnTo>
                  <a:pt x="84" y="1101"/>
                </a:lnTo>
                <a:lnTo>
                  <a:pt x="86" y="1103"/>
                </a:lnTo>
                <a:lnTo>
                  <a:pt x="88" y="1103"/>
                </a:lnTo>
                <a:lnTo>
                  <a:pt x="90" y="1103"/>
                </a:lnTo>
                <a:lnTo>
                  <a:pt x="92" y="1103"/>
                </a:lnTo>
                <a:lnTo>
                  <a:pt x="94" y="1103"/>
                </a:lnTo>
                <a:lnTo>
                  <a:pt x="96" y="1103"/>
                </a:lnTo>
                <a:lnTo>
                  <a:pt x="98" y="1103"/>
                </a:lnTo>
                <a:lnTo>
                  <a:pt x="100" y="1103"/>
                </a:lnTo>
                <a:lnTo>
                  <a:pt x="101" y="1103"/>
                </a:lnTo>
                <a:lnTo>
                  <a:pt x="103" y="1101"/>
                </a:lnTo>
                <a:lnTo>
                  <a:pt x="105" y="1101"/>
                </a:lnTo>
                <a:lnTo>
                  <a:pt x="188" y="1084"/>
                </a:lnTo>
                <a:lnTo>
                  <a:pt x="268" y="1205"/>
                </a:lnTo>
                <a:close/>
              </a:path>
            </a:pathLst>
          </a:custGeom>
          <a:solidFill>
            <a:schemeClr val="bg2">
              <a:lumMod val="60000"/>
              <a:lumOff val="40000"/>
            </a:schemeClr>
          </a:solidFill>
          <a:ln>
            <a:noFill/>
            <a:headEnd/>
            <a:tailEnd/>
          </a:ln>
          <a:effectLst/>
        </p:spPr>
        <p:style>
          <a:lnRef idx="3">
            <a:schemeClr val="lt1"/>
          </a:lnRef>
          <a:fillRef idx="1">
            <a:schemeClr val="accent2"/>
          </a:fillRef>
          <a:effectRef idx="1">
            <a:schemeClr val="accent2"/>
          </a:effectRef>
          <a:fontRef idx="minor">
            <a:schemeClr val="lt1"/>
          </a:fontRef>
        </p:style>
        <p:txBody>
          <a:bodyPr vert="horz" wrap="square" lIns="44450" tIns="44450" rIns="44450" bIns="44450" numCol="1" anchor="ctr" anchorCtr="0" compatLnSpc="1">
            <a:prstTxWarp prst="textNoShape">
              <a:avLst/>
            </a:prstTxWarp>
          </a:bodyPr>
          <a:lstStyle/>
          <a:p>
            <a:pPr algn="ctr"/>
            <a:r>
              <a:rPr lang="en-US" sz="1200" b="1" dirty="0" smtClean="0">
                <a:solidFill>
                  <a:prstClr val="white"/>
                </a:solidFill>
              </a:rPr>
              <a:t>BRIM</a:t>
            </a:r>
            <a:endParaRPr lang="en-US" sz="1200" b="1" dirty="0">
              <a:solidFill>
                <a:prstClr val="white"/>
              </a:solidFill>
            </a:endParaRPr>
          </a:p>
        </p:txBody>
      </p:sp>
      <p:sp>
        <p:nvSpPr>
          <p:cNvPr id="3" name="Oval 2"/>
          <p:cNvSpPr>
            <a:spLocks noChangeAspect="1"/>
          </p:cNvSpPr>
          <p:nvPr/>
        </p:nvSpPr>
        <p:spPr bwMode="auto">
          <a:xfrm>
            <a:off x="3040827" y="1575269"/>
            <a:ext cx="936034" cy="947108"/>
          </a:xfrm>
          <a:prstGeom prst="ellipse">
            <a:avLst/>
          </a:prstGeom>
          <a:solidFill>
            <a:schemeClr val="bg2">
              <a:lumMod val="60000"/>
              <a:lumOff val="40000"/>
            </a:schemeClr>
          </a:solidFill>
          <a:ln>
            <a:noFill/>
            <a:headEnd/>
            <a:tailEnd/>
          </a:ln>
          <a:effectLst/>
          <a:extLst/>
        </p:spPr>
        <p:style>
          <a:lnRef idx="3">
            <a:schemeClr val="lt1"/>
          </a:lnRef>
          <a:fillRef idx="1">
            <a:schemeClr val="accent2"/>
          </a:fillRef>
          <a:effectRef idx="1">
            <a:schemeClr val="accent2"/>
          </a:effectRef>
          <a:fontRef idx="minor">
            <a:schemeClr val="lt1"/>
          </a:fontRef>
        </p:style>
        <p:txBody>
          <a:bodyPr vert="horz" wrap="square" lIns="44450" tIns="44450" rIns="44450" bIns="44450" numCol="1" anchor="ctr" anchorCtr="0" compatLnSpc="1">
            <a:prstTxWarp prst="textNoShape">
              <a:avLst/>
            </a:prstTxWarp>
          </a:bodyPr>
          <a:lstStyle/>
          <a:p>
            <a:pPr algn="ctr"/>
            <a:r>
              <a:rPr lang="en-US" sz="1200" b="1" dirty="0" smtClean="0">
                <a:solidFill>
                  <a:prstClr val="black"/>
                </a:solidFill>
              </a:rPr>
              <a:t>BRIM</a:t>
            </a:r>
            <a:endParaRPr lang="en-US" sz="1200" b="1" dirty="0">
              <a:solidFill>
                <a:prstClr val="black"/>
              </a:solidFill>
            </a:endParaRPr>
          </a:p>
        </p:txBody>
      </p:sp>
      <p:sp>
        <p:nvSpPr>
          <p:cNvPr id="45" name="Oval 44"/>
          <p:cNvSpPr>
            <a:spLocks noChangeAspect="1"/>
          </p:cNvSpPr>
          <p:nvPr/>
        </p:nvSpPr>
        <p:spPr bwMode="auto">
          <a:xfrm>
            <a:off x="1718327" y="2484779"/>
            <a:ext cx="936034" cy="947108"/>
          </a:xfrm>
          <a:prstGeom prst="ellipse">
            <a:avLst/>
          </a:prstGeom>
          <a:solidFill>
            <a:schemeClr val="accent4"/>
          </a:solidFill>
          <a:ln>
            <a:noFill/>
            <a:headEnd/>
            <a:tailEnd/>
          </a:ln>
          <a:effectLst/>
          <a:extLst/>
        </p:spPr>
        <p:style>
          <a:lnRef idx="3">
            <a:schemeClr val="lt1"/>
          </a:lnRef>
          <a:fillRef idx="1">
            <a:schemeClr val="accent2"/>
          </a:fillRef>
          <a:effectRef idx="1">
            <a:schemeClr val="accent2"/>
          </a:effectRef>
          <a:fontRef idx="minor">
            <a:schemeClr val="lt1"/>
          </a:fontRef>
        </p:style>
        <p:txBody>
          <a:bodyPr vert="horz" wrap="square" lIns="0" tIns="44450" rIns="0" bIns="44450" numCol="1" anchor="ctr" anchorCtr="0" compatLnSpc="1">
            <a:prstTxWarp prst="textNoShape">
              <a:avLst/>
            </a:prstTxWarp>
          </a:bodyPr>
          <a:lstStyle/>
          <a:p>
            <a:pPr algn="ctr"/>
            <a:r>
              <a:rPr lang="en-US" sz="1200" b="1" dirty="0" smtClean="0">
                <a:solidFill>
                  <a:prstClr val="white"/>
                </a:solidFill>
              </a:rPr>
              <a:t>SCALE</a:t>
            </a:r>
          </a:p>
          <a:p>
            <a:pPr algn="ctr"/>
            <a:r>
              <a:rPr lang="en-US" sz="1200" b="1" dirty="0" smtClean="0">
                <a:solidFill>
                  <a:prstClr val="white"/>
                </a:solidFill>
              </a:rPr>
              <a:t>Agile PLM</a:t>
            </a:r>
            <a:endParaRPr lang="en-US" sz="1200" b="1" dirty="0">
              <a:solidFill>
                <a:prstClr val="white"/>
              </a:solidFill>
            </a:endParaRPr>
          </a:p>
        </p:txBody>
      </p:sp>
      <p:sp>
        <p:nvSpPr>
          <p:cNvPr id="46" name="Oval 45"/>
          <p:cNvSpPr>
            <a:spLocks noChangeAspect="1"/>
          </p:cNvSpPr>
          <p:nvPr/>
        </p:nvSpPr>
        <p:spPr bwMode="auto">
          <a:xfrm>
            <a:off x="552060" y="3664487"/>
            <a:ext cx="936034" cy="947108"/>
          </a:xfrm>
          <a:prstGeom prst="ellipse">
            <a:avLst/>
          </a:prstGeom>
          <a:solidFill>
            <a:schemeClr val="bg1">
              <a:lumMod val="50000"/>
            </a:schemeClr>
          </a:solidFill>
          <a:ln>
            <a:noFill/>
            <a:headEnd/>
            <a:tailEnd/>
          </a:ln>
          <a:effectLst/>
          <a:extLst/>
        </p:spPr>
        <p:style>
          <a:lnRef idx="3">
            <a:schemeClr val="lt1"/>
          </a:lnRef>
          <a:fillRef idx="1">
            <a:schemeClr val="accent2"/>
          </a:fillRef>
          <a:effectRef idx="1">
            <a:schemeClr val="accent2"/>
          </a:effectRef>
          <a:fontRef idx="minor">
            <a:schemeClr val="lt1"/>
          </a:fontRef>
        </p:style>
        <p:txBody>
          <a:bodyPr vert="horz" wrap="square" lIns="44450" tIns="44450" rIns="44450" bIns="44450" numCol="1" anchor="ctr" anchorCtr="0" compatLnSpc="1">
            <a:prstTxWarp prst="textNoShape">
              <a:avLst/>
            </a:prstTxWarp>
          </a:bodyPr>
          <a:lstStyle/>
          <a:p>
            <a:pPr algn="ctr"/>
            <a:r>
              <a:rPr lang="en-US" sz="1200" b="1" dirty="0">
                <a:solidFill>
                  <a:prstClr val="white"/>
                </a:solidFill>
              </a:rPr>
              <a:t>NGA</a:t>
            </a:r>
          </a:p>
        </p:txBody>
      </p:sp>
      <p:sp>
        <p:nvSpPr>
          <p:cNvPr id="6" name="Down Arrow 5"/>
          <p:cNvSpPr/>
          <p:nvPr/>
        </p:nvSpPr>
        <p:spPr bwMode="auto">
          <a:xfrm>
            <a:off x="5862684" y="1461537"/>
            <a:ext cx="491817" cy="529309"/>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smtClean="0">
              <a:solidFill>
                <a:prstClr val="black"/>
              </a:solidFill>
            </a:endParaRPr>
          </a:p>
        </p:txBody>
      </p:sp>
      <p:sp>
        <p:nvSpPr>
          <p:cNvPr id="48" name="Oval 47"/>
          <p:cNvSpPr>
            <a:spLocks noChangeAspect="1"/>
          </p:cNvSpPr>
          <p:nvPr/>
        </p:nvSpPr>
        <p:spPr bwMode="auto">
          <a:xfrm>
            <a:off x="2043482" y="4114236"/>
            <a:ext cx="936034" cy="947108"/>
          </a:xfrm>
          <a:prstGeom prst="ellipse">
            <a:avLst/>
          </a:prstGeom>
          <a:solidFill>
            <a:srgbClr val="C00000"/>
          </a:solidFill>
          <a:ln>
            <a:noFill/>
            <a:headEnd/>
            <a:tailEnd/>
          </a:ln>
          <a:effectLst/>
          <a:extLst/>
        </p:spPr>
        <p:style>
          <a:lnRef idx="3">
            <a:schemeClr val="lt1"/>
          </a:lnRef>
          <a:fillRef idx="1">
            <a:schemeClr val="accent5"/>
          </a:fillRef>
          <a:effectRef idx="1">
            <a:schemeClr val="accent5"/>
          </a:effectRef>
          <a:fontRef idx="minor">
            <a:schemeClr val="lt1"/>
          </a:fontRef>
        </p:style>
        <p:txBody>
          <a:bodyPr vert="horz" wrap="square" lIns="0" tIns="44450" rIns="0" bIns="44450" numCol="1" anchor="ctr" anchorCtr="0" compatLnSpc="1">
            <a:prstTxWarp prst="textNoShape">
              <a:avLst/>
            </a:prstTxWarp>
          </a:bodyPr>
          <a:lstStyle/>
          <a:p>
            <a:pPr algn="ctr"/>
            <a:r>
              <a:rPr lang="en-US" sz="1400" b="1" dirty="0" smtClean="0">
                <a:solidFill>
                  <a:prstClr val="white"/>
                </a:solidFill>
              </a:rPr>
              <a:t>Current LIMS</a:t>
            </a:r>
            <a:endParaRPr lang="en-US" sz="1400" b="1" dirty="0">
              <a:solidFill>
                <a:prstClr val="white"/>
              </a:solidFill>
            </a:endParaRPr>
          </a:p>
        </p:txBody>
      </p:sp>
      <p:sp>
        <p:nvSpPr>
          <p:cNvPr id="49" name="Oval 48"/>
          <p:cNvSpPr>
            <a:spLocks noChangeAspect="1"/>
          </p:cNvSpPr>
          <p:nvPr/>
        </p:nvSpPr>
        <p:spPr bwMode="auto">
          <a:xfrm>
            <a:off x="3086614" y="3093167"/>
            <a:ext cx="1029035" cy="947108"/>
          </a:xfrm>
          <a:prstGeom prst="ellipse">
            <a:avLst/>
          </a:prstGeom>
          <a:solidFill>
            <a:schemeClr val="accent5"/>
          </a:solidFill>
          <a:ln>
            <a:noFill/>
            <a:headEnd/>
            <a:tailEnd/>
          </a:ln>
          <a:effectLst/>
          <a:extLst/>
        </p:spPr>
        <p:style>
          <a:lnRef idx="3">
            <a:schemeClr val="lt1"/>
          </a:lnRef>
          <a:fillRef idx="1">
            <a:schemeClr val="accent5"/>
          </a:fillRef>
          <a:effectRef idx="1">
            <a:schemeClr val="accent5"/>
          </a:effectRef>
          <a:fontRef idx="minor">
            <a:schemeClr val="lt1"/>
          </a:fontRef>
        </p:style>
        <p:txBody>
          <a:bodyPr vert="horz" wrap="square" lIns="0" tIns="0" rIns="0" bIns="0" numCol="1" anchor="ctr" anchorCtr="0" compatLnSpc="1">
            <a:prstTxWarp prst="textNoShape">
              <a:avLst/>
            </a:prstTxWarp>
          </a:bodyPr>
          <a:lstStyle/>
          <a:p>
            <a:pPr algn="ctr"/>
            <a:r>
              <a:rPr lang="en-US" sz="1200" b="1" dirty="0" smtClean="0">
                <a:solidFill>
                  <a:srgbClr val="313131"/>
                </a:solidFill>
              </a:rPr>
              <a:t>SCALE</a:t>
            </a:r>
          </a:p>
          <a:p>
            <a:pPr algn="ctr"/>
            <a:r>
              <a:rPr lang="en-US" sz="1200" b="1" dirty="0" smtClean="0">
                <a:solidFill>
                  <a:srgbClr val="313131"/>
                </a:solidFill>
              </a:rPr>
              <a:t>Oracle R12</a:t>
            </a:r>
            <a:endParaRPr lang="en-US" sz="1200" b="1" dirty="0">
              <a:solidFill>
                <a:srgbClr val="313131"/>
              </a:solidFill>
            </a:endParaRPr>
          </a:p>
        </p:txBody>
      </p:sp>
      <p:sp>
        <p:nvSpPr>
          <p:cNvPr id="5" name="Multiply 4"/>
          <p:cNvSpPr/>
          <p:nvPr/>
        </p:nvSpPr>
        <p:spPr bwMode="auto">
          <a:xfrm>
            <a:off x="1429597" y="2203372"/>
            <a:ext cx="1476534" cy="1509921"/>
          </a:xfrm>
          <a:prstGeom prst="mathMultiply">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smtClean="0">
              <a:solidFill>
                <a:prstClr val="black"/>
              </a:solidFill>
            </a:endParaRPr>
          </a:p>
        </p:txBody>
      </p:sp>
      <p:cxnSp>
        <p:nvCxnSpPr>
          <p:cNvPr id="8" name="Straight Arrow Connector 7"/>
          <p:cNvCxnSpPr/>
          <p:nvPr/>
        </p:nvCxnSpPr>
        <p:spPr bwMode="auto">
          <a:xfrm>
            <a:off x="4339389" y="4034970"/>
            <a:ext cx="866273" cy="547515"/>
          </a:xfrm>
          <a:prstGeom prst="straightConnector1">
            <a:avLst/>
          </a:prstGeom>
          <a:noFill/>
          <a:ln w="508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2422063"/>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7D02584-2E21-804E-ADAB-1EE8FCE22D41}" type="slidenum">
              <a:rPr lang="en-US" smtClean="0"/>
              <a:pPr/>
              <a:t>12</a:t>
            </a:fld>
            <a:endParaRPr lang="en-US" dirty="0"/>
          </a:p>
        </p:txBody>
      </p:sp>
      <p:sp>
        <p:nvSpPr>
          <p:cNvPr id="4" name="Text Placeholder 3"/>
          <p:cNvSpPr>
            <a:spLocks noGrp="1"/>
          </p:cNvSpPr>
          <p:nvPr>
            <p:ph type="body" idx="11"/>
          </p:nvPr>
        </p:nvSpPr>
        <p:spPr>
          <a:xfrm>
            <a:off x="2362200" y="3124200"/>
            <a:ext cx="4587410" cy="756963"/>
          </a:xfrm>
        </p:spPr>
        <p:txBody>
          <a:bodyPr/>
          <a:lstStyle/>
          <a:p>
            <a:pPr indent="0" algn="ctr">
              <a:buNone/>
            </a:pPr>
            <a:r>
              <a:rPr lang="en-US" dirty="0" smtClean="0"/>
              <a:t>Future State – What does it look like?</a:t>
            </a:r>
            <a:endParaRPr lang="en-US" dirty="0"/>
          </a:p>
        </p:txBody>
      </p:sp>
    </p:spTree>
    <p:extLst>
      <p:ext uri="{BB962C8B-B14F-4D97-AF65-F5344CB8AC3E}">
        <p14:creationId xmlns:p14="http://schemas.microsoft.com/office/powerpoint/2010/main" val="7286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Lab Execution System</a:t>
            </a:r>
            <a:br>
              <a:rPr lang="en-US" dirty="0" smtClean="0"/>
            </a:br>
            <a:r>
              <a:rPr lang="en-US" dirty="0" smtClean="0"/>
              <a:t>The foundation of Biogen’s labs of the future</a:t>
            </a:r>
            <a:endParaRPr lang="en-US" dirty="0"/>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05200"/>
            <a:ext cx="3474286" cy="2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1143000"/>
            <a:ext cx="86868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Implement a new Lab Execution System (LES) and associated key capabilities over the next 4 years</a:t>
            </a:r>
          </a:p>
          <a:p>
            <a:pPr marL="742950" lvl="1" indent="-285750">
              <a:buFont typeface="Arial" panose="020B0604020202020204" pitchFamily="34" charset="0"/>
              <a:buChar char="•"/>
            </a:pPr>
            <a:r>
              <a:rPr lang="en-US" sz="1600" dirty="0"/>
              <a:t>A new </a:t>
            </a:r>
            <a:r>
              <a:rPr lang="en-US" sz="1600" dirty="0" err="1"/>
              <a:t>LabWare</a:t>
            </a:r>
            <a:r>
              <a:rPr lang="en-US" sz="1600" dirty="0"/>
              <a:t> 7 LIMS + Electronic Lab Notebook (ELN)  platform redesigned to enable guided method execution</a:t>
            </a:r>
          </a:p>
          <a:p>
            <a:pPr marL="742950" lvl="1" indent="-285750">
              <a:buFont typeface="Arial" panose="020B0604020202020204" pitchFamily="34" charset="0"/>
              <a:buChar char="•"/>
            </a:pPr>
            <a:r>
              <a:rPr lang="en-US" sz="1600" dirty="0"/>
              <a:t>Leverage lessons learned from existing implementation, utilize components from the current system, when appropriate, and implement best in class industry </a:t>
            </a:r>
            <a:r>
              <a:rPr lang="en-US" sz="1600" dirty="0" smtClean="0"/>
              <a:t>practices</a:t>
            </a:r>
          </a:p>
          <a:p>
            <a:pPr marL="742950" lvl="1" indent="-285750">
              <a:buFont typeface="Arial" panose="020B0604020202020204" pitchFamily="34" charset="0"/>
              <a:buChar char="•"/>
            </a:pPr>
            <a:r>
              <a:rPr lang="en-US" sz="1600" dirty="0" smtClean="0">
                <a:ea typeface="Calibri" panose="020F0502020204030204" pitchFamily="34" charset="0"/>
                <a:cs typeface="Calibri" panose="020F0502020204030204" pitchFamily="34" charset="0"/>
              </a:rPr>
              <a:t>Focus </a:t>
            </a:r>
            <a:r>
              <a:rPr lang="en-US" sz="1600" dirty="0">
                <a:ea typeface="Calibri" panose="020F0502020204030204" pitchFamily="34" charset="0"/>
                <a:cs typeface="Calibri" panose="020F0502020204030204" pitchFamily="34" charset="0"/>
              </a:rPr>
              <a:t>on out-of-box functionality with less customization</a:t>
            </a:r>
            <a:r>
              <a:rPr lang="en-US" sz="1600" dirty="0" smtClean="0"/>
              <a:t> </a:t>
            </a:r>
            <a:endParaRPr lang="en-US" sz="1600" dirty="0"/>
          </a:p>
          <a:p>
            <a:pPr marL="742950" lvl="1" indent="-285750">
              <a:buFont typeface="Arial" panose="020B0604020202020204" pitchFamily="34" charset="0"/>
              <a:buChar char="•"/>
            </a:pPr>
            <a:r>
              <a:rPr lang="en-US" sz="1600" dirty="0"/>
              <a:t>Critical to fulfilling the Solothurn vision (Next Generation Operations)</a:t>
            </a:r>
            <a:endParaRPr lang="en-US" dirty="0"/>
          </a:p>
        </p:txBody>
      </p:sp>
    </p:spTree>
    <p:extLst>
      <p:ext uri="{BB962C8B-B14F-4D97-AF65-F5344CB8AC3E}">
        <p14:creationId xmlns:p14="http://schemas.microsoft.com/office/powerpoint/2010/main" val="13907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96"/>
          <p:cNvCxnSpPr/>
          <p:nvPr/>
        </p:nvCxnSpPr>
        <p:spPr bwMode="auto">
          <a:xfrm flipH="1" flipV="1">
            <a:off x="4536981" y="5590067"/>
            <a:ext cx="320674" cy="434393"/>
          </a:xfrm>
          <a:prstGeom prst="straightConnector1">
            <a:avLst/>
          </a:prstGeom>
          <a:noFill/>
          <a:ln w="19050" cap="flat" cmpd="sng" algn="ctr">
            <a:solidFill>
              <a:srgbClr val="99CCFF"/>
            </a:solidFill>
            <a:prstDash val="solid"/>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Arrow Connector 93"/>
          <p:cNvCxnSpPr>
            <a:stCxn id="91" idx="0"/>
            <a:endCxn id="141" idx="2"/>
          </p:cNvCxnSpPr>
          <p:nvPr/>
        </p:nvCxnSpPr>
        <p:spPr bwMode="auto">
          <a:xfrm flipV="1">
            <a:off x="7067342" y="5590067"/>
            <a:ext cx="1" cy="429337"/>
          </a:xfrm>
          <a:prstGeom prst="straightConnector1">
            <a:avLst/>
          </a:prstGeom>
          <a:noFill/>
          <a:ln w="19050" cap="flat" cmpd="sng" algn="ctr">
            <a:solidFill>
              <a:srgbClr val="FF8989"/>
            </a:solidFill>
            <a:prstDash val="solid"/>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Arrow Connector 95"/>
          <p:cNvCxnSpPr/>
          <p:nvPr/>
        </p:nvCxnSpPr>
        <p:spPr bwMode="auto">
          <a:xfrm flipV="1">
            <a:off x="2557280" y="176797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nvCxnSpPr>
        <p:spPr bwMode="auto">
          <a:xfrm flipV="1">
            <a:off x="6309224" y="3061993"/>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Can 89"/>
          <p:cNvSpPr/>
          <p:nvPr/>
        </p:nvSpPr>
        <p:spPr bwMode="auto">
          <a:xfrm>
            <a:off x="245675" y="2730959"/>
            <a:ext cx="1136011" cy="412738"/>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smtClean="0">
                <a:solidFill>
                  <a:srgbClr val="002060"/>
                </a:solidFill>
              </a:rPr>
              <a:t>Methods</a:t>
            </a:r>
          </a:p>
        </p:txBody>
      </p:sp>
      <p:sp>
        <p:nvSpPr>
          <p:cNvPr id="2" name="Title 1"/>
          <p:cNvSpPr>
            <a:spLocks noGrp="1"/>
          </p:cNvSpPr>
          <p:nvPr>
            <p:ph type="ctrTitle"/>
          </p:nvPr>
        </p:nvSpPr>
        <p:spPr/>
        <p:txBody>
          <a:bodyPr>
            <a:normAutofit fontScale="90000"/>
          </a:bodyPr>
          <a:lstStyle/>
          <a:p>
            <a:r>
              <a:rPr lang="en-US" sz="2000" dirty="0" smtClean="0"/>
              <a:t>The </a:t>
            </a:r>
            <a:r>
              <a:rPr lang="en-US" dirty="0" smtClean="0"/>
              <a:t>to-be</a:t>
            </a:r>
            <a:r>
              <a:rPr lang="en-US" sz="2000" dirty="0" smtClean="0"/>
              <a:t> state </a:t>
            </a:r>
            <a:r>
              <a:rPr lang="en-US" dirty="0" smtClean="0"/>
              <a:t>is an iQC platform </a:t>
            </a:r>
            <a:r>
              <a:rPr lang="en-US" sz="2000" dirty="0" smtClean="0"/>
              <a:t>that provides a Lab Execution System</a:t>
            </a:r>
            <a:endParaRPr lang="en-US" sz="2000" dirty="0"/>
          </a:p>
        </p:txBody>
      </p:sp>
      <p:sp>
        <p:nvSpPr>
          <p:cNvPr id="39" name="TextBox 38"/>
          <p:cNvSpPr txBox="1"/>
          <p:nvPr/>
        </p:nvSpPr>
        <p:spPr>
          <a:xfrm>
            <a:off x="7901219" y="1256268"/>
            <a:ext cx="949619" cy="496290"/>
          </a:xfrm>
          <a:prstGeom prst="rect">
            <a:avLst/>
          </a:prstGeom>
          <a:solidFill>
            <a:schemeClr val="accent4">
              <a:lumMod val="20000"/>
              <a:lumOff val="80000"/>
            </a:schemeClr>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defRPr>
            </a:lvl1pPr>
          </a:lstStyle>
          <a:p>
            <a:r>
              <a:rPr lang="en-US" sz="1000" dirty="0" smtClean="0">
                <a:solidFill>
                  <a:prstClr val="black"/>
                </a:solidFill>
              </a:rPr>
              <a:t>NCs</a:t>
            </a:r>
          </a:p>
          <a:p>
            <a:r>
              <a:rPr lang="en-US" b="0" dirty="0" smtClean="0">
                <a:solidFill>
                  <a:prstClr val="black"/>
                </a:solidFill>
              </a:rPr>
              <a:t>(TRACKWISE)</a:t>
            </a:r>
            <a:endParaRPr lang="en-US" b="0" dirty="0">
              <a:solidFill>
                <a:prstClr val="black"/>
              </a:solidFill>
            </a:endParaRPr>
          </a:p>
        </p:txBody>
      </p:sp>
      <p:sp>
        <p:nvSpPr>
          <p:cNvPr id="52" name="TextBox 51"/>
          <p:cNvSpPr txBox="1"/>
          <p:nvPr/>
        </p:nvSpPr>
        <p:spPr>
          <a:xfrm>
            <a:off x="6642047" y="1256268"/>
            <a:ext cx="1137128" cy="496290"/>
          </a:xfrm>
          <a:prstGeom prst="rect">
            <a:avLst/>
          </a:prstGeom>
          <a:solidFill>
            <a:srgbClr val="00B050"/>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1000" b="1" i="0" u="none" strike="noStrike" kern="0" cap="none" spc="0" normalizeH="0" baseline="0">
                <a:ln>
                  <a:noFill/>
                </a:ln>
                <a:solidFill>
                  <a:schemeClr val="bg1"/>
                </a:solidFill>
                <a:effectLst/>
                <a:uLnTx/>
                <a:uFillTx/>
                <a:latin typeface="Arial"/>
              </a:defRPr>
            </a:lvl1pPr>
          </a:lstStyle>
          <a:p>
            <a:r>
              <a:rPr lang="en-US" dirty="0">
                <a:solidFill>
                  <a:prstClr val="white"/>
                </a:solidFill>
              </a:rPr>
              <a:t>Resource Mgmt</a:t>
            </a:r>
            <a:r>
              <a:rPr lang="en-US" dirty="0" smtClean="0">
                <a:solidFill>
                  <a:prstClr val="white"/>
                </a:solidFill>
              </a:rPr>
              <a:t>.</a:t>
            </a:r>
          </a:p>
          <a:p>
            <a:r>
              <a:rPr lang="en-US" dirty="0" smtClean="0">
                <a:solidFill>
                  <a:prstClr val="white"/>
                </a:solidFill>
              </a:rPr>
              <a:t>(EAM, LMS,..)</a:t>
            </a:r>
            <a:endParaRPr lang="en-US" dirty="0">
              <a:solidFill>
                <a:prstClr val="white"/>
              </a:solidFill>
            </a:endParaRPr>
          </a:p>
        </p:txBody>
      </p:sp>
      <p:cxnSp>
        <p:nvCxnSpPr>
          <p:cNvPr id="86" name="Straight Arrow Connector 85"/>
          <p:cNvCxnSpPr/>
          <p:nvPr/>
        </p:nvCxnSpPr>
        <p:spPr bwMode="auto">
          <a:xfrm flipV="1">
            <a:off x="3505251" y="1756163"/>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3082049" y="1256268"/>
            <a:ext cx="864249" cy="509283"/>
          </a:xfrm>
          <a:prstGeom prst="rect">
            <a:avLst/>
          </a:prstGeom>
          <a:solidFill>
            <a:schemeClr val="accent1">
              <a:lumMod val="60000"/>
              <a:lumOff val="40000"/>
            </a:schemeClr>
          </a:solidFill>
          <a:ln>
            <a:no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r>
              <a:rPr lang="en-US" sz="1000" b="1" dirty="0" smtClean="0"/>
              <a:t>BRIMS</a:t>
            </a:r>
          </a:p>
        </p:txBody>
      </p:sp>
      <p:sp>
        <p:nvSpPr>
          <p:cNvPr id="68" name="TextBox 67"/>
          <p:cNvSpPr txBox="1"/>
          <p:nvPr/>
        </p:nvSpPr>
        <p:spPr>
          <a:xfrm>
            <a:off x="4070784" y="1256269"/>
            <a:ext cx="2435044" cy="499671"/>
          </a:xfrm>
          <a:prstGeom prst="rect">
            <a:avLst/>
          </a:prstGeom>
          <a:solidFill>
            <a:srgbClr val="0070C0"/>
          </a:solidFill>
          <a:ln>
            <a:no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endParaRPr lang="en-US" sz="1050" b="1" dirty="0"/>
          </a:p>
          <a:p>
            <a:r>
              <a:rPr lang="en-US" sz="1050" b="1" dirty="0" smtClean="0"/>
              <a:t>ERP (Oracle R12)</a:t>
            </a:r>
          </a:p>
          <a:p>
            <a:endParaRPr lang="en-US" sz="1050" b="1" dirty="0"/>
          </a:p>
        </p:txBody>
      </p:sp>
      <p:sp>
        <p:nvSpPr>
          <p:cNvPr id="61" name="TextBox 60"/>
          <p:cNvSpPr txBox="1"/>
          <p:nvPr/>
        </p:nvSpPr>
        <p:spPr>
          <a:xfrm>
            <a:off x="2121893" y="3720486"/>
            <a:ext cx="2944349" cy="2102002"/>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solidFill>
                  <a:prstClr val="white"/>
                </a:solidFill>
              </a:rPr>
              <a:t>Lab Execution System</a:t>
            </a:r>
          </a:p>
        </p:txBody>
      </p:sp>
      <p:sp>
        <p:nvSpPr>
          <p:cNvPr id="169" name="TextBox 168"/>
          <p:cNvSpPr txBox="1"/>
          <p:nvPr/>
        </p:nvSpPr>
        <p:spPr>
          <a:xfrm>
            <a:off x="2103469" y="2422502"/>
            <a:ext cx="6747369" cy="641653"/>
          </a:xfrm>
          <a:prstGeom prst="rect">
            <a:avLst/>
          </a:prstGeom>
          <a:solidFill>
            <a:schemeClr val="bg1">
              <a:lumMod val="65000"/>
            </a:schemeClr>
          </a:solidFill>
          <a:ln>
            <a:noFill/>
          </a:ln>
          <a:effectLst>
            <a:softEdge rad="12700"/>
          </a:effectLst>
        </p:spPr>
        <p:txBody>
          <a:bodyPr wrap="square" lIns="0" tIns="0" rIns="0" bIns="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b="1" dirty="0" smtClean="0">
                <a:solidFill>
                  <a:prstClr val="white"/>
                </a:solidFill>
              </a:rPr>
              <a:t>Integration Platform (Enterprise Services Bus)</a:t>
            </a:r>
          </a:p>
        </p:txBody>
      </p:sp>
      <p:cxnSp>
        <p:nvCxnSpPr>
          <p:cNvPr id="221" name="Straight Arrow Connector 220"/>
          <p:cNvCxnSpPr/>
          <p:nvPr/>
        </p:nvCxnSpPr>
        <p:spPr bwMode="auto">
          <a:xfrm flipH="1">
            <a:off x="4288293" y="1752557"/>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Hexagon 221"/>
          <p:cNvSpPr/>
          <p:nvPr/>
        </p:nvSpPr>
        <p:spPr bwMode="auto">
          <a:xfrm>
            <a:off x="3370548" y="2007047"/>
            <a:ext cx="273016" cy="173959"/>
          </a:xfrm>
          <a:prstGeom prst="hexago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2</a:t>
            </a:r>
          </a:p>
        </p:txBody>
      </p:sp>
      <p:cxnSp>
        <p:nvCxnSpPr>
          <p:cNvPr id="230" name="Straight Arrow Connector 229"/>
          <p:cNvCxnSpPr/>
          <p:nvPr/>
        </p:nvCxnSpPr>
        <p:spPr bwMode="auto">
          <a:xfrm flipH="1">
            <a:off x="5003086" y="1752557"/>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 name="Hexagon 230"/>
          <p:cNvSpPr/>
          <p:nvPr/>
        </p:nvSpPr>
        <p:spPr bwMode="auto">
          <a:xfrm>
            <a:off x="4869082" y="2008138"/>
            <a:ext cx="273016" cy="173959"/>
          </a:xfrm>
          <a:prstGeom prst="hexagon">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4</a:t>
            </a:r>
          </a:p>
        </p:txBody>
      </p:sp>
      <p:cxnSp>
        <p:nvCxnSpPr>
          <p:cNvPr id="246" name="Straight Arrow Connector 245"/>
          <p:cNvCxnSpPr/>
          <p:nvPr/>
        </p:nvCxnSpPr>
        <p:spPr bwMode="auto">
          <a:xfrm flipV="1">
            <a:off x="4673489" y="1756163"/>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7" name="Hexagon 246"/>
          <p:cNvSpPr/>
          <p:nvPr/>
        </p:nvSpPr>
        <p:spPr bwMode="auto">
          <a:xfrm>
            <a:off x="4536981" y="2008138"/>
            <a:ext cx="273016" cy="173959"/>
          </a:xfrm>
          <a:prstGeom prst="hexagon">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3</a:t>
            </a:r>
          </a:p>
        </p:txBody>
      </p:sp>
      <p:cxnSp>
        <p:nvCxnSpPr>
          <p:cNvPr id="272" name="Straight Arrow Connector 271"/>
          <p:cNvCxnSpPr/>
          <p:nvPr/>
        </p:nvCxnSpPr>
        <p:spPr bwMode="auto">
          <a:xfrm flipV="1">
            <a:off x="7073123" y="1756163"/>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Hexagon 272"/>
          <p:cNvSpPr/>
          <p:nvPr/>
        </p:nvSpPr>
        <p:spPr bwMode="auto">
          <a:xfrm>
            <a:off x="6936615" y="2008138"/>
            <a:ext cx="273016" cy="173959"/>
          </a:xfrm>
          <a:prstGeom prst="hexagon">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smtClean="0">
                <a:solidFill>
                  <a:prstClr val="white"/>
                </a:solidFill>
              </a:rPr>
              <a:t>7</a:t>
            </a:r>
          </a:p>
        </p:txBody>
      </p:sp>
      <p:cxnSp>
        <p:nvCxnSpPr>
          <p:cNvPr id="276" name="Straight Arrow Connector 275"/>
          <p:cNvCxnSpPr/>
          <p:nvPr/>
        </p:nvCxnSpPr>
        <p:spPr bwMode="auto">
          <a:xfrm flipH="1">
            <a:off x="3381998" y="3050469"/>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7" name="Hexagon 276"/>
          <p:cNvSpPr/>
          <p:nvPr/>
        </p:nvSpPr>
        <p:spPr bwMode="auto">
          <a:xfrm>
            <a:off x="3247994" y="3302711"/>
            <a:ext cx="273016" cy="173959"/>
          </a:xfrm>
          <a:prstGeom prst="hexagon">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4</a:t>
            </a:r>
          </a:p>
        </p:txBody>
      </p:sp>
      <p:cxnSp>
        <p:nvCxnSpPr>
          <p:cNvPr id="278" name="Straight Arrow Connector 277"/>
          <p:cNvCxnSpPr/>
          <p:nvPr/>
        </p:nvCxnSpPr>
        <p:spPr bwMode="auto">
          <a:xfrm flipV="1">
            <a:off x="3068027" y="305407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9" name="Hexagon 278"/>
          <p:cNvSpPr/>
          <p:nvPr/>
        </p:nvSpPr>
        <p:spPr bwMode="auto">
          <a:xfrm>
            <a:off x="2931519" y="3302711"/>
            <a:ext cx="273016" cy="173959"/>
          </a:xfrm>
          <a:prstGeom prst="hexagon">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3</a:t>
            </a:r>
          </a:p>
        </p:txBody>
      </p:sp>
      <p:sp>
        <p:nvSpPr>
          <p:cNvPr id="298" name="Hexagon 297"/>
          <p:cNvSpPr/>
          <p:nvPr/>
        </p:nvSpPr>
        <p:spPr bwMode="auto">
          <a:xfrm>
            <a:off x="4151546" y="1903111"/>
            <a:ext cx="273016" cy="173959"/>
          </a:xfrm>
          <a:prstGeom prst="hexagon">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1</a:t>
            </a:r>
          </a:p>
        </p:txBody>
      </p:sp>
      <p:cxnSp>
        <p:nvCxnSpPr>
          <p:cNvPr id="303" name="Straight Arrow Connector 302"/>
          <p:cNvCxnSpPr/>
          <p:nvPr/>
        </p:nvCxnSpPr>
        <p:spPr bwMode="auto">
          <a:xfrm flipV="1">
            <a:off x="7442693" y="1756163"/>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4" name="Hexagon 303"/>
          <p:cNvSpPr/>
          <p:nvPr/>
        </p:nvSpPr>
        <p:spPr bwMode="auto">
          <a:xfrm>
            <a:off x="7306185" y="2008138"/>
            <a:ext cx="273016" cy="173959"/>
          </a:xfrm>
          <a:prstGeom prst="hexagon">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8</a:t>
            </a:r>
          </a:p>
        </p:txBody>
      </p:sp>
      <p:cxnSp>
        <p:nvCxnSpPr>
          <p:cNvPr id="319" name="Straight Arrow Connector 318"/>
          <p:cNvCxnSpPr/>
          <p:nvPr/>
        </p:nvCxnSpPr>
        <p:spPr bwMode="auto">
          <a:xfrm flipV="1">
            <a:off x="3788288" y="305407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0" name="Hexagon 319"/>
          <p:cNvSpPr/>
          <p:nvPr/>
        </p:nvSpPr>
        <p:spPr bwMode="auto">
          <a:xfrm>
            <a:off x="3651780" y="3302711"/>
            <a:ext cx="273016" cy="173959"/>
          </a:xfrm>
          <a:prstGeom prst="hexagon">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7</a:t>
            </a:r>
          </a:p>
        </p:txBody>
      </p:sp>
      <p:cxnSp>
        <p:nvCxnSpPr>
          <p:cNvPr id="321" name="Straight Arrow Connector 320"/>
          <p:cNvCxnSpPr/>
          <p:nvPr/>
        </p:nvCxnSpPr>
        <p:spPr bwMode="auto">
          <a:xfrm flipV="1">
            <a:off x="4100192" y="305407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 name="Hexagon 321"/>
          <p:cNvSpPr/>
          <p:nvPr/>
        </p:nvSpPr>
        <p:spPr bwMode="auto">
          <a:xfrm>
            <a:off x="3963684" y="3302711"/>
            <a:ext cx="273016" cy="173959"/>
          </a:xfrm>
          <a:prstGeom prst="hexagon">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8</a:t>
            </a:r>
          </a:p>
        </p:txBody>
      </p:sp>
      <p:cxnSp>
        <p:nvCxnSpPr>
          <p:cNvPr id="127" name="Straight Arrow Connector 126"/>
          <p:cNvCxnSpPr/>
          <p:nvPr/>
        </p:nvCxnSpPr>
        <p:spPr bwMode="auto">
          <a:xfrm flipH="1">
            <a:off x="8202395" y="1762031"/>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p:cNvCxnSpPr/>
          <p:nvPr/>
        </p:nvCxnSpPr>
        <p:spPr bwMode="auto">
          <a:xfrm flipV="1">
            <a:off x="8589807" y="1765221"/>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Hexagon 129"/>
          <p:cNvSpPr/>
          <p:nvPr/>
        </p:nvSpPr>
        <p:spPr bwMode="auto">
          <a:xfrm>
            <a:off x="8450157" y="2008138"/>
            <a:ext cx="281397" cy="173959"/>
          </a:xfrm>
          <a:prstGeom prst="hexagon">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black"/>
                </a:solidFill>
              </a:rPr>
              <a:t>12</a:t>
            </a:r>
          </a:p>
        </p:txBody>
      </p:sp>
      <p:cxnSp>
        <p:nvCxnSpPr>
          <p:cNvPr id="131" name="Straight Arrow Connector 130"/>
          <p:cNvCxnSpPr/>
          <p:nvPr/>
        </p:nvCxnSpPr>
        <p:spPr bwMode="auto">
          <a:xfrm flipH="1">
            <a:off x="4788309" y="3050469"/>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Hexagon 131"/>
          <p:cNvSpPr/>
          <p:nvPr/>
        </p:nvSpPr>
        <p:spPr bwMode="auto">
          <a:xfrm>
            <a:off x="4654305" y="3302711"/>
            <a:ext cx="273016" cy="173959"/>
          </a:xfrm>
          <a:prstGeom prst="hexagon">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black"/>
                </a:solidFill>
              </a:rPr>
              <a:t>11</a:t>
            </a:r>
            <a:endParaRPr lang="en-US" sz="1000" dirty="0">
              <a:solidFill>
                <a:prstClr val="black"/>
              </a:solidFill>
            </a:endParaRPr>
          </a:p>
        </p:txBody>
      </p:sp>
      <p:cxnSp>
        <p:nvCxnSpPr>
          <p:cNvPr id="136" name="Straight Arrow Connector 135"/>
          <p:cNvCxnSpPr/>
          <p:nvPr/>
        </p:nvCxnSpPr>
        <p:spPr bwMode="auto">
          <a:xfrm flipH="1">
            <a:off x="6378174" y="1759038"/>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Hexagon 137"/>
          <p:cNvSpPr/>
          <p:nvPr/>
        </p:nvSpPr>
        <p:spPr bwMode="auto">
          <a:xfrm>
            <a:off x="6234673" y="2008138"/>
            <a:ext cx="281397" cy="173959"/>
          </a:xfrm>
          <a:prstGeom prst="hexagon">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black"/>
                </a:solidFill>
              </a:rPr>
              <a:t>12</a:t>
            </a:r>
            <a:endParaRPr lang="en-US" sz="1000" dirty="0">
              <a:solidFill>
                <a:prstClr val="black"/>
              </a:solidFill>
            </a:endParaRPr>
          </a:p>
        </p:txBody>
      </p:sp>
      <p:sp>
        <p:nvSpPr>
          <p:cNvPr id="248" name="TextBox 247"/>
          <p:cNvSpPr txBox="1"/>
          <p:nvPr/>
        </p:nvSpPr>
        <p:spPr>
          <a:xfrm>
            <a:off x="213382" y="4383609"/>
            <a:ext cx="1665841" cy="1892826"/>
          </a:xfrm>
          <a:prstGeom prst="rect">
            <a:avLst/>
          </a:prstGeom>
          <a:solidFill>
            <a:schemeClr val="bg1">
              <a:lumMod val="85000"/>
            </a:schemeClr>
          </a:solidFill>
        </p:spPr>
        <p:txBody>
          <a:bodyPr wrap="none" rtlCol="0">
            <a:spAutoFit/>
          </a:bodyPr>
          <a:lstStyle/>
          <a:p>
            <a:r>
              <a:rPr lang="en-US" sz="900" b="1" u="sng" dirty="0" smtClean="0">
                <a:solidFill>
                  <a:prstClr val="black"/>
                </a:solidFill>
              </a:rPr>
              <a:t>Integrations</a:t>
            </a:r>
          </a:p>
          <a:p>
            <a:pPr marL="228600" indent="-228600">
              <a:buFont typeface="+mj-lt"/>
              <a:buAutoNum type="arabicPeriod"/>
            </a:pPr>
            <a:r>
              <a:rPr lang="en-US" sz="900" dirty="0" smtClean="0">
                <a:solidFill>
                  <a:prstClr val="black"/>
                </a:solidFill>
              </a:rPr>
              <a:t>Item Master </a:t>
            </a:r>
          </a:p>
          <a:p>
            <a:pPr marL="228600" indent="-228600">
              <a:buFont typeface="+mj-lt"/>
              <a:buAutoNum type="arabicPeriod"/>
            </a:pPr>
            <a:r>
              <a:rPr lang="en-US" sz="900" dirty="0" smtClean="0">
                <a:solidFill>
                  <a:prstClr val="black"/>
                </a:solidFill>
              </a:rPr>
              <a:t>Market Approvals</a:t>
            </a:r>
          </a:p>
          <a:p>
            <a:pPr marL="228600" indent="-228600">
              <a:buFont typeface="+mj-lt"/>
              <a:buAutoNum type="arabicPeriod"/>
            </a:pPr>
            <a:r>
              <a:rPr lang="en-US" sz="900" dirty="0">
                <a:solidFill>
                  <a:prstClr val="black"/>
                </a:solidFill>
              </a:rPr>
              <a:t>Test </a:t>
            </a:r>
            <a:r>
              <a:rPr lang="en-US" sz="900" dirty="0" smtClean="0">
                <a:solidFill>
                  <a:prstClr val="black"/>
                </a:solidFill>
              </a:rPr>
              <a:t>Request (Sample)</a:t>
            </a:r>
            <a:endParaRPr lang="en-US" sz="900" dirty="0">
              <a:solidFill>
                <a:prstClr val="black"/>
              </a:solidFill>
            </a:endParaRPr>
          </a:p>
          <a:p>
            <a:pPr marL="228600" indent="-228600">
              <a:buFont typeface="+mj-lt"/>
              <a:buAutoNum type="arabicPeriod"/>
            </a:pPr>
            <a:r>
              <a:rPr lang="en-US" sz="900" dirty="0">
                <a:solidFill>
                  <a:prstClr val="black"/>
                </a:solidFill>
              </a:rPr>
              <a:t>Test </a:t>
            </a:r>
            <a:r>
              <a:rPr lang="en-US" sz="900" dirty="0" smtClean="0">
                <a:solidFill>
                  <a:prstClr val="black"/>
                </a:solidFill>
              </a:rPr>
              <a:t>Response (Result)</a:t>
            </a:r>
            <a:endParaRPr lang="en-US" sz="900" dirty="0">
              <a:solidFill>
                <a:prstClr val="black"/>
              </a:solidFill>
            </a:endParaRPr>
          </a:p>
          <a:p>
            <a:pPr marL="228600" indent="-228600">
              <a:buFont typeface="+mj-lt"/>
              <a:buAutoNum type="arabicPeriod"/>
            </a:pPr>
            <a:r>
              <a:rPr lang="en-US" sz="900" dirty="0" smtClean="0">
                <a:solidFill>
                  <a:prstClr val="black"/>
                </a:solidFill>
              </a:rPr>
              <a:t>Production </a:t>
            </a:r>
            <a:r>
              <a:rPr lang="en-US" sz="900" dirty="0">
                <a:solidFill>
                  <a:prstClr val="black"/>
                </a:solidFill>
              </a:rPr>
              <a:t>Request</a:t>
            </a:r>
          </a:p>
          <a:p>
            <a:pPr marL="228600" indent="-228600">
              <a:buFont typeface="+mj-lt"/>
              <a:buAutoNum type="arabicPeriod"/>
            </a:pPr>
            <a:r>
              <a:rPr lang="en-US" sz="900" dirty="0" smtClean="0">
                <a:solidFill>
                  <a:prstClr val="black"/>
                </a:solidFill>
              </a:rPr>
              <a:t>Production Response</a:t>
            </a:r>
            <a:endParaRPr lang="en-US" sz="900" dirty="0">
              <a:solidFill>
                <a:prstClr val="black"/>
              </a:solidFill>
            </a:endParaRPr>
          </a:p>
          <a:p>
            <a:pPr marL="228600" indent="-228600">
              <a:buFont typeface="+mj-lt"/>
              <a:buAutoNum type="arabicPeriod"/>
            </a:pPr>
            <a:r>
              <a:rPr lang="en-US" sz="900" dirty="0" smtClean="0">
                <a:solidFill>
                  <a:prstClr val="black"/>
                </a:solidFill>
              </a:rPr>
              <a:t>Resource </a:t>
            </a:r>
            <a:r>
              <a:rPr lang="en-US" sz="900" dirty="0">
                <a:solidFill>
                  <a:prstClr val="black"/>
                </a:solidFill>
              </a:rPr>
              <a:t>Master</a:t>
            </a:r>
          </a:p>
          <a:p>
            <a:pPr marL="228600" indent="-228600">
              <a:buFont typeface="+mj-lt"/>
              <a:buAutoNum type="arabicPeriod"/>
            </a:pPr>
            <a:r>
              <a:rPr lang="en-US" sz="900" dirty="0">
                <a:solidFill>
                  <a:prstClr val="black"/>
                </a:solidFill>
              </a:rPr>
              <a:t>Resource </a:t>
            </a:r>
            <a:r>
              <a:rPr lang="en-US" sz="900" dirty="0" smtClean="0">
                <a:solidFill>
                  <a:prstClr val="black"/>
                </a:solidFill>
              </a:rPr>
              <a:t>Status</a:t>
            </a:r>
          </a:p>
          <a:p>
            <a:pPr marL="228600" indent="-228600">
              <a:buFont typeface="+mj-lt"/>
              <a:buAutoNum type="arabicPeriod"/>
            </a:pPr>
            <a:r>
              <a:rPr lang="en-US" sz="900" dirty="0" smtClean="0">
                <a:solidFill>
                  <a:prstClr val="black"/>
                </a:solidFill>
              </a:rPr>
              <a:t>Material Lot</a:t>
            </a:r>
          </a:p>
          <a:p>
            <a:pPr marL="228600" indent="-228600">
              <a:buFont typeface="+mj-lt"/>
              <a:buAutoNum type="arabicPeriod"/>
            </a:pPr>
            <a:r>
              <a:rPr lang="en-US" sz="900" dirty="0" smtClean="0">
                <a:solidFill>
                  <a:prstClr val="black"/>
                </a:solidFill>
              </a:rPr>
              <a:t>Lot Status </a:t>
            </a:r>
          </a:p>
          <a:p>
            <a:pPr marL="228600" indent="-228600">
              <a:buFont typeface="+mj-lt"/>
              <a:buAutoNum type="arabicPeriod"/>
            </a:pPr>
            <a:r>
              <a:rPr lang="en-US" sz="900" dirty="0" smtClean="0">
                <a:solidFill>
                  <a:prstClr val="black"/>
                </a:solidFill>
              </a:rPr>
              <a:t>Non-conformance</a:t>
            </a:r>
            <a:endParaRPr lang="en-US" sz="900" dirty="0">
              <a:solidFill>
                <a:prstClr val="black"/>
              </a:solidFill>
            </a:endParaRPr>
          </a:p>
          <a:p>
            <a:pPr marL="228600" indent="-228600">
              <a:buFont typeface="+mj-lt"/>
              <a:buAutoNum type="arabicPeriod"/>
            </a:pPr>
            <a:r>
              <a:rPr lang="en-US" sz="900" dirty="0" smtClean="0">
                <a:solidFill>
                  <a:prstClr val="black"/>
                </a:solidFill>
              </a:rPr>
              <a:t>NC Status &amp; Disposition</a:t>
            </a:r>
            <a:endParaRPr lang="en-US" sz="900" dirty="0">
              <a:solidFill>
                <a:prstClr val="black"/>
              </a:solidFill>
            </a:endParaRPr>
          </a:p>
        </p:txBody>
      </p:sp>
      <p:sp>
        <p:nvSpPr>
          <p:cNvPr id="87" name="Can 86"/>
          <p:cNvSpPr/>
          <p:nvPr/>
        </p:nvSpPr>
        <p:spPr bwMode="auto">
          <a:xfrm>
            <a:off x="245675" y="2452257"/>
            <a:ext cx="1136011" cy="374147"/>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smtClean="0">
                <a:solidFill>
                  <a:srgbClr val="002060"/>
                </a:solidFill>
              </a:rPr>
              <a:t>Specifications</a:t>
            </a:r>
          </a:p>
        </p:txBody>
      </p:sp>
      <p:sp>
        <p:nvSpPr>
          <p:cNvPr id="91" name="TextBox 90"/>
          <p:cNvSpPr txBox="1"/>
          <p:nvPr/>
        </p:nvSpPr>
        <p:spPr>
          <a:xfrm>
            <a:off x="6117434" y="6019404"/>
            <a:ext cx="1899816" cy="514063"/>
          </a:xfrm>
          <a:prstGeom prst="rect">
            <a:avLst/>
          </a:prstGeom>
          <a:solidFill>
            <a:srgbClr val="FF8989"/>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Process Control Systems</a:t>
            </a:r>
            <a:endParaRPr lang="en-US" sz="1000" dirty="0">
              <a:solidFill>
                <a:prstClr val="black"/>
              </a:solidFill>
            </a:endParaRPr>
          </a:p>
          <a:p>
            <a:r>
              <a:rPr lang="en-US" sz="1000" b="0" dirty="0">
                <a:solidFill>
                  <a:prstClr val="black"/>
                </a:solidFill>
              </a:rPr>
              <a:t>(e.g., </a:t>
            </a:r>
            <a:r>
              <a:rPr lang="en-US" sz="1000" b="0" dirty="0" smtClean="0">
                <a:solidFill>
                  <a:prstClr val="black"/>
                </a:solidFill>
              </a:rPr>
              <a:t>Delta V)</a:t>
            </a:r>
            <a:endParaRPr lang="en-US" sz="1000" b="0" dirty="0">
              <a:solidFill>
                <a:prstClr val="black"/>
              </a:solidFill>
            </a:endParaRPr>
          </a:p>
        </p:txBody>
      </p:sp>
      <p:sp>
        <p:nvSpPr>
          <p:cNvPr id="92" name="TextBox 91"/>
          <p:cNvSpPr txBox="1"/>
          <p:nvPr/>
        </p:nvSpPr>
        <p:spPr>
          <a:xfrm>
            <a:off x="5288756" y="3720486"/>
            <a:ext cx="3562082" cy="2102002"/>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solidFill>
                  <a:prstClr val="white"/>
                </a:solidFill>
              </a:rPr>
              <a:t>NGA - Manufacturing Execution System</a:t>
            </a:r>
          </a:p>
        </p:txBody>
      </p:sp>
      <p:cxnSp>
        <p:nvCxnSpPr>
          <p:cNvPr id="103" name="Straight Arrow Connector 102"/>
          <p:cNvCxnSpPr/>
          <p:nvPr/>
        </p:nvCxnSpPr>
        <p:spPr bwMode="auto">
          <a:xfrm flipH="1">
            <a:off x="6996402" y="3055729"/>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Hexagon 103"/>
          <p:cNvSpPr/>
          <p:nvPr/>
        </p:nvSpPr>
        <p:spPr bwMode="auto">
          <a:xfrm>
            <a:off x="6862398" y="3302711"/>
            <a:ext cx="273016" cy="173959"/>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6</a:t>
            </a:r>
          </a:p>
        </p:txBody>
      </p:sp>
      <p:cxnSp>
        <p:nvCxnSpPr>
          <p:cNvPr id="106" name="Straight Arrow Connector 105"/>
          <p:cNvCxnSpPr/>
          <p:nvPr/>
        </p:nvCxnSpPr>
        <p:spPr bwMode="auto">
          <a:xfrm flipV="1">
            <a:off x="6682431" y="305933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Hexagon 106"/>
          <p:cNvSpPr/>
          <p:nvPr/>
        </p:nvSpPr>
        <p:spPr bwMode="auto">
          <a:xfrm>
            <a:off x="6545923" y="3302711"/>
            <a:ext cx="273016" cy="173959"/>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5</a:t>
            </a:r>
          </a:p>
        </p:txBody>
      </p:sp>
      <p:cxnSp>
        <p:nvCxnSpPr>
          <p:cNvPr id="108" name="Straight Arrow Connector 107"/>
          <p:cNvCxnSpPr/>
          <p:nvPr/>
        </p:nvCxnSpPr>
        <p:spPr bwMode="auto">
          <a:xfrm flipV="1">
            <a:off x="7402692" y="305933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Hexagon 109"/>
          <p:cNvSpPr/>
          <p:nvPr/>
        </p:nvSpPr>
        <p:spPr bwMode="auto">
          <a:xfrm>
            <a:off x="7266184" y="3302711"/>
            <a:ext cx="273016" cy="173959"/>
          </a:xfrm>
          <a:prstGeom prst="hexagon">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7</a:t>
            </a:r>
          </a:p>
        </p:txBody>
      </p:sp>
      <p:cxnSp>
        <p:nvCxnSpPr>
          <p:cNvPr id="111" name="Straight Arrow Connector 110"/>
          <p:cNvCxnSpPr/>
          <p:nvPr/>
        </p:nvCxnSpPr>
        <p:spPr bwMode="auto">
          <a:xfrm flipV="1">
            <a:off x="7714596" y="305933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Hexagon 112"/>
          <p:cNvSpPr/>
          <p:nvPr/>
        </p:nvSpPr>
        <p:spPr bwMode="auto">
          <a:xfrm>
            <a:off x="7578088" y="3302711"/>
            <a:ext cx="273016" cy="173959"/>
          </a:xfrm>
          <a:prstGeom prst="hexagon">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8</a:t>
            </a:r>
          </a:p>
        </p:txBody>
      </p:sp>
      <p:cxnSp>
        <p:nvCxnSpPr>
          <p:cNvPr id="114" name="Straight Arrow Connector 113"/>
          <p:cNvCxnSpPr/>
          <p:nvPr/>
        </p:nvCxnSpPr>
        <p:spPr bwMode="auto">
          <a:xfrm flipH="1">
            <a:off x="8457149" y="3055729"/>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Hexagon 114"/>
          <p:cNvSpPr/>
          <p:nvPr/>
        </p:nvSpPr>
        <p:spPr bwMode="auto">
          <a:xfrm>
            <a:off x="8323145" y="3302711"/>
            <a:ext cx="273016" cy="173959"/>
          </a:xfrm>
          <a:prstGeom prst="hexagon">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black"/>
                </a:solidFill>
              </a:rPr>
              <a:t>11</a:t>
            </a:r>
            <a:endParaRPr lang="en-US" sz="1000" dirty="0">
              <a:solidFill>
                <a:prstClr val="black"/>
              </a:solidFill>
            </a:endParaRPr>
          </a:p>
        </p:txBody>
      </p:sp>
      <p:cxnSp>
        <p:nvCxnSpPr>
          <p:cNvPr id="116" name="Straight Arrow Connector 115"/>
          <p:cNvCxnSpPr/>
          <p:nvPr/>
        </p:nvCxnSpPr>
        <p:spPr bwMode="auto">
          <a:xfrm flipV="1">
            <a:off x="5558907" y="3057865"/>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Hexagon 116"/>
          <p:cNvSpPr/>
          <p:nvPr/>
        </p:nvSpPr>
        <p:spPr bwMode="auto">
          <a:xfrm>
            <a:off x="5424243" y="3407614"/>
            <a:ext cx="273016" cy="173959"/>
          </a:xfrm>
          <a:prstGeom prst="hexago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2</a:t>
            </a:r>
          </a:p>
        </p:txBody>
      </p:sp>
      <p:sp>
        <p:nvSpPr>
          <p:cNvPr id="118" name="Hexagon 117"/>
          <p:cNvSpPr/>
          <p:nvPr/>
        </p:nvSpPr>
        <p:spPr bwMode="auto">
          <a:xfrm>
            <a:off x="5421500" y="3193084"/>
            <a:ext cx="273016" cy="173959"/>
          </a:xfrm>
          <a:prstGeom prst="hexagon">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1</a:t>
            </a:r>
          </a:p>
        </p:txBody>
      </p:sp>
      <p:sp>
        <p:nvSpPr>
          <p:cNvPr id="139" name="Hexagon 138"/>
          <p:cNvSpPr/>
          <p:nvPr/>
        </p:nvSpPr>
        <p:spPr bwMode="auto">
          <a:xfrm>
            <a:off x="2412858" y="1997252"/>
            <a:ext cx="273016" cy="173959"/>
          </a:xfrm>
          <a:prstGeom prst="hexagon">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1</a:t>
            </a:r>
          </a:p>
        </p:txBody>
      </p:sp>
      <p:cxnSp>
        <p:nvCxnSpPr>
          <p:cNvPr id="151" name="Straight Arrow Connector 150"/>
          <p:cNvCxnSpPr/>
          <p:nvPr/>
        </p:nvCxnSpPr>
        <p:spPr bwMode="auto">
          <a:xfrm flipH="1">
            <a:off x="5701225" y="1759625"/>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Hexagon 151"/>
          <p:cNvSpPr/>
          <p:nvPr/>
        </p:nvSpPr>
        <p:spPr bwMode="auto">
          <a:xfrm>
            <a:off x="5567221" y="2008138"/>
            <a:ext cx="273016" cy="173959"/>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6</a:t>
            </a:r>
          </a:p>
        </p:txBody>
      </p:sp>
      <p:cxnSp>
        <p:nvCxnSpPr>
          <p:cNvPr id="153" name="Straight Arrow Connector 152"/>
          <p:cNvCxnSpPr/>
          <p:nvPr/>
        </p:nvCxnSpPr>
        <p:spPr bwMode="auto">
          <a:xfrm flipV="1">
            <a:off x="5387254" y="1763231"/>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Hexagon 153"/>
          <p:cNvSpPr/>
          <p:nvPr/>
        </p:nvSpPr>
        <p:spPr bwMode="auto">
          <a:xfrm>
            <a:off x="5250746" y="2008138"/>
            <a:ext cx="273016" cy="173959"/>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5</a:t>
            </a:r>
          </a:p>
        </p:txBody>
      </p:sp>
      <p:cxnSp>
        <p:nvCxnSpPr>
          <p:cNvPr id="159" name="Straight Arrow Connector 158"/>
          <p:cNvCxnSpPr/>
          <p:nvPr/>
        </p:nvCxnSpPr>
        <p:spPr bwMode="auto">
          <a:xfrm flipH="1">
            <a:off x="6003088" y="3058387"/>
            <a:ext cx="3894" cy="670525"/>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Hexagon 159"/>
          <p:cNvSpPr/>
          <p:nvPr/>
        </p:nvSpPr>
        <p:spPr bwMode="auto">
          <a:xfrm>
            <a:off x="6173883" y="3302711"/>
            <a:ext cx="273016" cy="173959"/>
          </a:xfrm>
          <a:prstGeom prst="hexagon">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4</a:t>
            </a:r>
          </a:p>
        </p:txBody>
      </p:sp>
      <p:sp>
        <p:nvSpPr>
          <p:cNvPr id="162" name="Hexagon 161"/>
          <p:cNvSpPr/>
          <p:nvPr/>
        </p:nvSpPr>
        <p:spPr bwMode="auto">
          <a:xfrm>
            <a:off x="5857408" y="3302711"/>
            <a:ext cx="273016" cy="173959"/>
          </a:xfrm>
          <a:prstGeom prst="hexagon">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a:solidFill>
                  <a:prstClr val="white"/>
                </a:solidFill>
              </a:rPr>
              <a:t>3</a:t>
            </a:r>
          </a:p>
        </p:txBody>
      </p:sp>
      <p:cxnSp>
        <p:nvCxnSpPr>
          <p:cNvPr id="95" name="Elbow Connector 94"/>
          <p:cNvCxnSpPr>
            <a:stCxn id="90" idx="3"/>
            <a:endCxn id="105" idx="1"/>
          </p:cNvCxnSpPr>
          <p:nvPr/>
        </p:nvCxnSpPr>
        <p:spPr bwMode="auto">
          <a:xfrm rot="16200000" flipH="1">
            <a:off x="1084432" y="2872945"/>
            <a:ext cx="787303" cy="1328805"/>
          </a:xfrm>
          <a:prstGeom prst="bentConnector2">
            <a:avLst/>
          </a:prstGeom>
          <a:noFill/>
          <a:ln w="190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TextBox 104"/>
          <p:cNvSpPr txBox="1"/>
          <p:nvPr/>
        </p:nvSpPr>
        <p:spPr>
          <a:xfrm>
            <a:off x="2142486" y="3775224"/>
            <a:ext cx="120362" cy="311551"/>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81" name="TextBox 80"/>
          <p:cNvSpPr txBox="1"/>
          <p:nvPr/>
        </p:nvSpPr>
        <p:spPr>
          <a:xfrm>
            <a:off x="306870" y="1256267"/>
            <a:ext cx="1005840" cy="519966"/>
          </a:xfrm>
          <a:prstGeom prst="rect">
            <a:avLst/>
          </a:prstGeom>
          <a:solidFill>
            <a:srgbClr val="002060"/>
          </a:solidFill>
          <a:ln>
            <a:noFill/>
          </a:ln>
          <a:effectLst>
            <a:softEdge rad="12700"/>
          </a:effectLst>
        </p:spPr>
        <p:txBody>
          <a:bodyPr wrap="square" lIns="0" tIns="91440" rIns="0" bIns="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a:solidFill>
                  <a:schemeClr val="bg1"/>
                </a:solidFill>
              </a:defRPr>
            </a:lvl2pPr>
          </a:lstStyle>
          <a:p>
            <a:r>
              <a:rPr lang="en-US" dirty="0" smtClean="0"/>
              <a:t>TD &amp; AT</a:t>
            </a:r>
          </a:p>
          <a:p>
            <a:r>
              <a:rPr lang="en-US" dirty="0" smtClean="0"/>
              <a:t>(Methods)</a:t>
            </a:r>
            <a:endParaRPr lang="en-US" dirty="0"/>
          </a:p>
        </p:txBody>
      </p:sp>
      <p:cxnSp>
        <p:nvCxnSpPr>
          <p:cNvPr id="89" name="Straight Arrow Connector 88"/>
          <p:cNvCxnSpPr>
            <a:stCxn id="87" idx="1"/>
            <a:endCxn id="81" idx="2"/>
          </p:cNvCxnSpPr>
          <p:nvPr/>
        </p:nvCxnSpPr>
        <p:spPr bwMode="auto">
          <a:xfrm flipH="1" flipV="1">
            <a:off x="809790" y="1776233"/>
            <a:ext cx="3891" cy="676024"/>
          </a:xfrm>
          <a:prstGeom prst="straightConnector1">
            <a:avLst/>
          </a:prstGeom>
          <a:noFill/>
          <a:ln w="190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p:cNvCxnSpPr/>
          <p:nvPr/>
        </p:nvCxnSpPr>
        <p:spPr bwMode="auto">
          <a:xfrm flipV="1">
            <a:off x="6037684" y="1764239"/>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Hexagon 98"/>
          <p:cNvSpPr/>
          <p:nvPr/>
        </p:nvSpPr>
        <p:spPr bwMode="auto">
          <a:xfrm>
            <a:off x="5903020" y="2104778"/>
            <a:ext cx="273016" cy="173959"/>
          </a:xfrm>
          <a:prstGeom prst="hexagon">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white"/>
                </a:solidFill>
              </a:rPr>
              <a:t>10</a:t>
            </a:r>
            <a:endParaRPr lang="en-US" sz="1000" dirty="0">
              <a:solidFill>
                <a:prstClr val="white"/>
              </a:solidFill>
            </a:endParaRPr>
          </a:p>
        </p:txBody>
      </p:sp>
      <p:sp>
        <p:nvSpPr>
          <p:cNvPr id="109" name="Hexagon 108"/>
          <p:cNvSpPr/>
          <p:nvPr/>
        </p:nvSpPr>
        <p:spPr bwMode="auto">
          <a:xfrm>
            <a:off x="5900277" y="1890248"/>
            <a:ext cx="273016" cy="173959"/>
          </a:xfrm>
          <a:prstGeom prst="hexagon">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white"/>
                </a:solidFill>
              </a:rPr>
              <a:t>9</a:t>
            </a:r>
          </a:p>
        </p:txBody>
      </p:sp>
      <p:sp>
        <p:nvSpPr>
          <p:cNvPr id="112" name="Hexagon 111"/>
          <p:cNvSpPr/>
          <p:nvPr/>
        </p:nvSpPr>
        <p:spPr bwMode="auto">
          <a:xfrm>
            <a:off x="8061696" y="2008138"/>
            <a:ext cx="281397" cy="173959"/>
          </a:xfrm>
          <a:prstGeom prst="hexagon">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black"/>
                </a:solidFill>
              </a:rPr>
              <a:t>11</a:t>
            </a:r>
          </a:p>
        </p:txBody>
      </p:sp>
      <p:cxnSp>
        <p:nvCxnSpPr>
          <p:cNvPr id="120" name="Straight Arrow Connector 119"/>
          <p:cNvCxnSpPr/>
          <p:nvPr/>
        </p:nvCxnSpPr>
        <p:spPr bwMode="auto">
          <a:xfrm flipV="1">
            <a:off x="8072998" y="3059838"/>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Hexagon 120"/>
          <p:cNvSpPr/>
          <p:nvPr/>
        </p:nvSpPr>
        <p:spPr bwMode="auto">
          <a:xfrm>
            <a:off x="7938334" y="3409587"/>
            <a:ext cx="273016" cy="173959"/>
          </a:xfrm>
          <a:prstGeom prst="hexagon">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white"/>
                </a:solidFill>
              </a:rPr>
              <a:t>10</a:t>
            </a:r>
            <a:endParaRPr lang="en-US" sz="1000" dirty="0">
              <a:solidFill>
                <a:prstClr val="white"/>
              </a:solidFill>
            </a:endParaRPr>
          </a:p>
        </p:txBody>
      </p:sp>
      <p:sp>
        <p:nvSpPr>
          <p:cNvPr id="122" name="Hexagon 121"/>
          <p:cNvSpPr/>
          <p:nvPr/>
        </p:nvSpPr>
        <p:spPr bwMode="auto">
          <a:xfrm>
            <a:off x="7935591" y="3195057"/>
            <a:ext cx="273016" cy="173959"/>
          </a:xfrm>
          <a:prstGeom prst="hexagon">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white"/>
                </a:solidFill>
              </a:rPr>
              <a:t>9</a:t>
            </a:r>
          </a:p>
        </p:txBody>
      </p:sp>
      <p:cxnSp>
        <p:nvCxnSpPr>
          <p:cNvPr id="123" name="Elbow Connector 122"/>
          <p:cNvCxnSpPr>
            <a:stCxn id="124" idx="1"/>
            <a:endCxn id="87" idx="4"/>
          </p:cNvCxnSpPr>
          <p:nvPr/>
        </p:nvCxnSpPr>
        <p:spPr bwMode="auto">
          <a:xfrm rot="10800000" flipV="1">
            <a:off x="1381687" y="1642421"/>
            <a:ext cx="755251" cy="996910"/>
          </a:xfrm>
          <a:prstGeom prst="bentConnector3">
            <a:avLst>
              <a:gd name="adj1" fmla="val 50000"/>
            </a:avLst>
          </a:prstGeom>
          <a:noFill/>
          <a:ln w="190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Box 123"/>
          <p:cNvSpPr txBox="1"/>
          <p:nvPr/>
        </p:nvSpPr>
        <p:spPr>
          <a:xfrm>
            <a:off x="2136937" y="1513074"/>
            <a:ext cx="133746" cy="258693"/>
          </a:xfrm>
          <a:prstGeom prst="rect">
            <a:avLst/>
          </a:prstGeom>
          <a:solidFill>
            <a:schemeClr val="bg2">
              <a:lumMod val="75000"/>
            </a:schemeClr>
          </a:solidFill>
          <a:ln>
            <a:noFill/>
          </a:ln>
          <a:effectLst>
            <a:softEdge rad="12700"/>
          </a:effectLst>
        </p:spPr>
        <p:txBody>
          <a:bodyPr wrap="square" lIns="0" tIns="0" rIns="0" bIns="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b="1">
                <a:solidFill>
                  <a:schemeClr val="bg1"/>
                </a:solidFill>
              </a:defRPr>
            </a:lvl2pPr>
          </a:lstStyle>
          <a:p>
            <a:endParaRPr lang="en-US" sz="1000" b="1" dirty="0"/>
          </a:p>
        </p:txBody>
      </p:sp>
      <p:cxnSp>
        <p:nvCxnSpPr>
          <p:cNvPr id="126" name="Straight Arrow Connector 125"/>
          <p:cNvCxnSpPr>
            <a:stCxn id="81" idx="3"/>
            <a:endCxn id="41" idx="1"/>
          </p:cNvCxnSpPr>
          <p:nvPr/>
        </p:nvCxnSpPr>
        <p:spPr bwMode="auto">
          <a:xfrm>
            <a:off x="1312710" y="1516250"/>
            <a:ext cx="815670" cy="0"/>
          </a:xfrm>
          <a:prstGeom prst="straightConnector1">
            <a:avLst/>
          </a:prstGeom>
          <a:noFill/>
          <a:ln w="190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2128380" y="1256267"/>
            <a:ext cx="851174" cy="519966"/>
          </a:xfrm>
          <a:prstGeom prst="rect">
            <a:avLst/>
          </a:prstGeom>
          <a:solidFill>
            <a:schemeClr val="bg2">
              <a:lumMod val="75000"/>
            </a:schemeClr>
          </a:solidFill>
          <a:ln>
            <a:noFill/>
          </a:ln>
          <a:effectLst>
            <a:softEdge rad="12700"/>
          </a:effectLst>
        </p:spPr>
        <p:txBody>
          <a:bodyPr wrap="square" lIns="0" tIns="0" rIns="0" bIns="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b="1">
                <a:solidFill>
                  <a:schemeClr val="bg1"/>
                </a:solidFill>
              </a:defRPr>
            </a:lvl2pPr>
          </a:lstStyle>
          <a:p>
            <a:r>
              <a:rPr lang="en-US" sz="1000" b="1" dirty="0" smtClean="0"/>
              <a:t>PDH &amp; PLM</a:t>
            </a:r>
            <a:endParaRPr lang="en-US" sz="1000" b="1" dirty="0"/>
          </a:p>
        </p:txBody>
      </p:sp>
      <p:cxnSp>
        <p:nvCxnSpPr>
          <p:cNvPr id="119" name="Straight Arrow Connector 118"/>
          <p:cNvCxnSpPr/>
          <p:nvPr/>
        </p:nvCxnSpPr>
        <p:spPr bwMode="auto">
          <a:xfrm flipV="1">
            <a:off x="2664069" y="3052603"/>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Hexagon 124"/>
          <p:cNvSpPr/>
          <p:nvPr/>
        </p:nvSpPr>
        <p:spPr bwMode="auto">
          <a:xfrm>
            <a:off x="2529405" y="3402352"/>
            <a:ext cx="273016" cy="173959"/>
          </a:xfrm>
          <a:prstGeom prst="hexago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2</a:t>
            </a:r>
          </a:p>
        </p:txBody>
      </p:sp>
      <p:sp>
        <p:nvSpPr>
          <p:cNvPr id="128" name="Hexagon 127"/>
          <p:cNvSpPr/>
          <p:nvPr/>
        </p:nvSpPr>
        <p:spPr bwMode="auto">
          <a:xfrm>
            <a:off x="2526662" y="3187822"/>
            <a:ext cx="273016" cy="173959"/>
          </a:xfrm>
          <a:prstGeom prst="hexagon">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1</a:t>
            </a:r>
          </a:p>
        </p:txBody>
      </p:sp>
      <p:sp>
        <p:nvSpPr>
          <p:cNvPr id="133" name="Hexagon 132"/>
          <p:cNvSpPr/>
          <p:nvPr/>
        </p:nvSpPr>
        <p:spPr bwMode="auto">
          <a:xfrm>
            <a:off x="4143102" y="2136668"/>
            <a:ext cx="273016" cy="173959"/>
          </a:xfrm>
          <a:prstGeom prst="hexago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a:solidFill>
                  <a:prstClr val="white"/>
                </a:solidFill>
              </a:rPr>
              <a:t>2</a:t>
            </a:r>
          </a:p>
        </p:txBody>
      </p:sp>
      <p:cxnSp>
        <p:nvCxnSpPr>
          <p:cNvPr id="135" name="Elbow Connector 134"/>
          <p:cNvCxnSpPr>
            <a:stCxn id="41" idx="0"/>
            <a:endCxn id="58" idx="0"/>
          </p:cNvCxnSpPr>
          <p:nvPr/>
        </p:nvCxnSpPr>
        <p:spPr bwMode="auto">
          <a:xfrm rot="16200000" flipH="1">
            <a:off x="3034069" y="776164"/>
            <a:ext cx="1" cy="960207"/>
          </a:xfrm>
          <a:prstGeom prst="bentConnector3">
            <a:avLst>
              <a:gd name="adj1" fmla="val -22860000000"/>
            </a:avLst>
          </a:prstGeom>
          <a:noFill/>
          <a:ln w="190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p:cNvCxnSpPr/>
          <p:nvPr/>
        </p:nvCxnSpPr>
        <p:spPr bwMode="auto">
          <a:xfrm flipV="1">
            <a:off x="4426459" y="3059838"/>
            <a:ext cx="289" cy="663313"/>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Hexagon 101"/>
          <p:cNvSpPr/>
          <p:nvPr/>
        </p:nvSpPr>
        <p:spPr bwMode="auto">
          <a:xfrm>
            <a:off x="4291795" y="3409587"/>
            <a:ext cx="273016" cy="173959"/>
          </a:xfrm>
          <a:prstGeom prst="hexagon">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18288" tIns="45720" rIns="18288"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white"/>
                </a:solidFill>
              </a:rPr>
              <a:t>10</a:t>
            </a:r>
            <a:endParaRPr lang="en-US" sz="1000" dirty="0">
              <a:solidFill>
                <a:prstClr val="white"/>
              </a:solidFill>
            </a:endParaRPr>
          </a:p>
        </p:txBody>
      </p:sp>
      <p:sp>
        <p:nvSpPr>
          <p:cNvPr id="137" name="Hexagon 136"/>
          <p:cNvSpPr/>
          <p:nvPr/>
        </p:nvSpPr>
        <p:spPr bwMode="auto">
          <a:xfrm>
            <a:off x="4289052" y="3195057"/>
            <a:ext cx="273016" cy="173959"/>
          </a:xfrm>
          <a:prstGeom prst="hexagon">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000" dirty="0" smtClean="0">
                <a:solidFill>
                  <a:prstClr val="white"/>
                </a:solidFill>
              </a:rPr>
              <a:t>9</a:t>
            </a:r>
          </a:p>
        </p:txBody>
      </p:sp>
      <p:sp>
        <p:nvSpPr>
          <p:cNvPr id="140" name="TextBox 139"/>
          <p:cNvSpPr txBox="1"/>
          <p:nvPr/>
        </p:nvSpPr>
        <p:spPr>
          <a:xfrm>
            <a:off x="2339262" y="4138299"/>
            <a:ext cx="2519287" cy="1451769"/>
          </a:xfrm>
          <a:prstGeom prst="rect">
            <a:avLst/>
          </a:prstGeom>
          <a:solidFill>
            <a:schemeClr val="bg2">
              <a:lumMod val="40000"/>
              <a:lumOff val="60000"/>
            </a:schemeClr>
          </a:solidFill>
          <a:ln>
            <a:noFill/>
          </a:ln>
          <a:effectLst>
            <a:softEdge rad="12700"/>
          </a:effectLst>
        </p:spPr>
        <p:txBody>
          <a:bodyPr wrap="square" lIns="91440" tIns="45720" rIns="91440" bIns="9144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171450" lvl="1" indent="-171450">
              <a:buFont typeface="Arial" panose="020B0604020202020204" pitchFamily="34" charset="0"/>
              <a:buChar char="•"/>
            </a:pPr>
            <a:r>
              <a:rPr lang="en-US" sz="1100" b="1" dirty="0" smtClean="0">
                <a:solidFill>
                  <a:prstClr val="black"/>
                </a:solidFill>
              </a:rPr>
              <a:t>QC Sample Management</a:t>
            </a:r>
          </a:p>
          <a:p>
            <a:pPr marL="171450" lvl="1" indent="-171450">
              <a:buFont typeface="Arial" panose="020B0604020202020204" pitchFamily="34" charset="0"/>
              <a:buChar char="•"/>
            </a:pPr>
            <a:r>
              <a:rPr lang="en-US" sz="1100" b="1" dirty="0" smtClean="0">
                <a:solidFill>
                  <a:prstClr val="black"/>
                </a:solidFill>
              </a:rPr>
              <a:t>Reagent Management</a:t>
            </a:r>
          </a:p>
          <a:p>
            <a:pPr marL="171450" lvl="1" indent="-171450">
              <a:buFont typeface="Arial" panose="020B0604020202020204" pitchFamily="34" charset="0"/>
              <a:buChar char="•"/>
            </a:pPr>
            <a:r>
              <a:rPr lang="en-US" sz="1100" b="1" dirty="0" smtClean="0">
                <a:solidFill>
                  <a:prstClr val="black"/>
                </a:solidFill>
              </a:rPr>
              <a:t>Test Method Execution</a:t>
            </a:r>
          </a:p>
          <a:p>
            <a:pPr marL="171450" lvl="1" indent="-171450">
              <a:buFont typeface="Arial" panose="020B0604020202020204" pitchFamily="34" charset="0"/>
              <a:buChar char="•"/>
            </a:pPr>
            <a:r>
              <a:rPr lang="en-US" sz="1100" b="1" dirty="0" smtClean="0">
                <a:solidFill>
                  <a:prstClr val="black"/>
                </a:solidFill>
              </a:rPr>
              <a:t>Material, Drug Substance, Drug Product Testing</a:t>
            </a:r>
          </a:p>
          <a:p>
            <a:pPr marL="171450" lvl="1" indent="-171450">
              <a:buFont typeface="Arial" panose="020B0604020202020204" pitchFamily="34" charset="0"/>
              <a:buChar char="•"/>
            </a:pPr>
            <a:r>
              <a:rPr lang="en-US" sz="1100" b="1" dirty="0" smtClean="0">
                <a:solidFill>
                  <a:prstClr val="black"/>
                </a:solidFill>
              </a:rPr>
              <a:t>Stability Testing</a:t>
            </a:r>
          </a:p>
          <a:p>
            <a:pPr marL="171450" lvl="1" indent="-171450">
              <a:buFont typeface="Arial" panose="020B0604020202020204" pitchFamily="34" charset="0"/>
              <a:buChar char="•"/>
            </a:pPr>
            <a:r>
              <a:rPr lang="en-US" sz="1100" b="1" dirty="0" smtClean="0">
                <a:solidFill>
                  <a:prstClr val="black"/>
                </a:solidFill>
              </a:rPr>
              <a:t>Environmental Testing</a:t>
            </a:r>
          </a:p>
          <a:p>
            <a:pPr marL="171450" lvl="1" indent="-171450">
              <a:buFont typeface="Arial" panose="020B0604020202020204" pitchFamily="34" charset="0"/>
              <a:buChar char="•"/>
            </a:pPr>
            <a:r>
              <a:rPr lang="en-US" sz="1100" b="1" dirty="0" smtClean="0">
                <a:solidFill>
                  <a:prstClr val="black"/>
                </a:solidFill>
              </a:rPr>
              <a:t>Ad-hoc Sample Testing</a:t>
            </a:r>
          </a:p>
        </p:txBody>
      </p:sp>
      <p:sp>
        <p:nvSpPr>
          <p:cNvPr id="141" name="TextBox 140"/>
          <p:cNvSpPr txBox="1"/>
          <p:nvPr/>
        </p:nvSpPr>
        <p:spPr>
          <a:xfrm>
            <a:off x="5501335" y="4145120"/>
            <a:ext cx="3132015" cy="1444947"/>
          </a:xfrm>
          <a:prstGeom prst="rect">
            <a:avLst/>
          </a:prstGeom>
          <a:solidFill>
            <a:schemeClr val="bg2">
              <a:lumMod val="40000"/>
              <a:lumOff val="60000"/>
            </a:schemeClr>
          </a:solidFill>
          <a:ln>
            <a:noFill/>
          </a:ln>
          <a:effectLst>
            <a:softEdge rad="12700"/>
          </a:effectLst>
        </p:spPr>
        <p:txBody>
          <a:bodyPr wrap="square" lIns="91440" tIns="91440" rIns="91440" bIns="9144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171450" lvl="1" indent="-171450">
              <a:buFont typeface="Arial" panose="020B0604020202020204" pitchFamily="34" charset="0"/>
              <a:buChar char="•"/>
            </a:pPr>
            <a:r>
              <a:rPr lang="en-US" sz="1100" b="1" dirty="0" smtClean="0">
                <a:solidFill>
                  <a:prstClr val="black"/>
                </a:solidFill>
              </a:rPr>
              <a:t>Guided, paperless execution of production requests:</a:t>
            </a:r>
          </a:p>
          <a:p>
            <a:pPr marL="347663" lvl="2" indent="-171450">
              <a:spcBef>
                <a:spcPts val="200"/>
              </a:spcBef>
              <a:buFont typeface="Symbol" panose="05050102010706020507" pitchFamily="18" charset="2"/>
              <a:buChar char="-"/>
            </a:pPr>
            <a:r>
              <a:rPr lang="en-US" sz="1000" dirty="0" smtClean="0">
                <a:solidFill>
                  <a:prstClr val="black"/>
                </a:solidFill>
              </a:rPr>
              <a:t>Commercial production</a:t>
            </a:r>
          </a:p>
          <a:p>
            <a:pPr marL="347663" lvl="2" indent="-171450">
              <a:spcBef>
                <a:spcPts val="200"/>
              </a:spcBef>
              <a:buFont typeface="Symbol" panose="05050102010706020507" pitchFamily="18" charset="2"/>
              <a:buChar char="-"/>
            </a:pPr>
            <a:r>
              <a:rPr lang="en-US" sz="1000" dirty="0" smtClean="0">
                <a:solidFill>
                  <a:prstClr val="black"/>
                </a:solidFill>
              </a:rPr>
              <a:t>Clinical production</a:t>
            </a:r>
          </a:p>
          <a:p>
            <a:pPr marL="347663" lvl="2" indent="-171450">
              <a:spcBef>
                <a:spcPts val="200"/>
              </a:spcBef>
              <a:buFont typeface="Symbol" panose="05050102010706020507" pitchFamily="18" charset="2"/>
              <a:buChar char="-"/>
            </a:pPr>
            <a:r>
              <a:rPr lang="en-US" sz="1000" dirty="0" smtClean="0">
                <a:solidFill>
                  <a:prstClr val="black"/>
                </a:solidFill>
              </a:rPr>
              <a:t>Experimental / process validation batches</a:t>
            </a:r>
          </a:p>
          <a:p>
            <a:pPr marL="171450" lvl="1" indent="-171450">
              <a:spcBef>
                <a:spcPts val="200"/>
              </a:spcBef>
              <a:buFont typeface="Arial" panose="020B0604020202020204" pitchFamily="34" charset="0"/>
              <a:buChar char="•"/>
            </a:pPr>
            <a:r>
              <a:rPr lang="en-US" sz="1000" b="1" dirty="0" smtClean="0">
                <a:solidFill>
                  <a:prstClr val="black"/>
                </a:solidFill>
              </a:rPr>
              <a:t>Electronic Batch Records</a:t>
            </a:r>
            <a:endParaRPr lang="en-US" sz="1000" b="1" dirty="0">
              <a:solidFill>
                <a:prstClr val="black"/>
              </a:solidFill>
            </a:endParaRPr>
          </a:p>
        </p:txBody>
      </p:sp>
      <p:sp>
        <p:nvSpPr>
          <p:cNvPr id="93" name="TextBox 92"/>
          <p:cNvSpPr txBox="1"/>
          <p:nvPr/>
        </p:nvSpPr>
        <p:spPr>
          <a:xfrm>
            <a:off x="4242156" y="6038001"/>
            <a:ext cx="1336429" cy="514063"/>
          </a:xfrm>
          <a:prstGeom prst="rect">
            <a:avLst/>
          </a:prstGeom>
          <a:solidFill>
            <a:srgbClr val="99CCFF"/>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Instrument Systems</a:t>
            </a:r>
            <a:endParaRPr lang="en-US" sz="1000" dirty="0">
              <a:solidFill>
                <a:prstClr val="black"/>
              </a:solidFill>
            </a:endParaRPr>
          </a:p>
          <a:p>
            <a:r>
              <a:rPr lang="en-US" sz="1000" b="0" dirty="0">
                <a:solidFill>
                  <a:prstClr val="black"/>
                </a:solidFill>
              </a:rPr>
              <a:t>(e.g., Empower</a:t>
            </a:r>
            <a:r>
              <a:rPr lang="en-US" sz="1000" b="0" dirty="0" smtClean="0">
                <a:solidFill>
                  <a:prstClr val="black"/>
                </a:solidFill>
              </a:rPr>
              <a:t>)</a:t>
            </a:r>
            <a:endParaRPr lang="en-US" sz="1000" b="0" dirty="0">
              <a:solidFill>
                <a:prstClr val="black"/>
              </a:solidFill>
            </a:endParaRPr>
          </a:p>
        </p:txBody>
      </p:sp>
      <p:sp>
        <p:nvSpPr>
          <p:cNvPr id="142" name="TextBox 141"/>
          <p:cNvSpPr txBox="1"/>
          <p:nvPr/>
        </p:nvSpPr>
        <p:spPr>
          <a:xfrm>
            <a:off x="1976324" y="6038001"/>
            <a:ext cx="1043596" cy="514063"/>
          </a:xfrm>
          <a:prstGeom prst="rect">
            <a:avLst/>
          </a:prstGeom>
          <a:solidFill>
            <a:srgbClr val="99CCFF"/>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Discoverant</a:t>
            </a:r>
            <a:endParaRPr lang="en-US" sz="1000" b="0" dirty="0">
              <a:solidFill>
                <a:prstClr val="black"/>
              </a:solidFill>
            </a:endParaRPr>
          </a:p>
        </p:txBody>
      </p:sp>
      <p:sp>
        <p:nvSpPr>
          <p:cNvPr id="143" name="TextBox 142"/>
          <p:cNvSpPr txBox="1"/>
          <p:nvPr/>
        </p:nvSpPr>
        <p:spPr>
          <a:xfrm>
            <a:off x="3110910" y="6038001"/>
            <a:ext cx="1043596" cy="514063"/>
          </a:xfrm>
          <a:prstGeom prst="rect">
            <a:avLst/>
          </a:prstGeom>
          <a:solidFill>
            <a:srgbClr val="99CCFF"/>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Smart QC</a:t>
            </a:r>
            <a:endParaRPr lang="en-US" sz="1000" b="0" dirty="0">
              <a:solidFill>
                <a:prstClr val="black"/>
              </a:solidFill>
            </a:endParaRPr>
          </a:p>
        </p:txBody>
      </p:sp>
      <p:cxnSp>
        <p:nvCxnSpPr>
          <p:cNvPr id="144" name="Straight Arrow Connector 143"/>
          <p:cNvCxnSpPr>
            <a:endCxn id="143" idx="0"/>
          </p:cNvCxnSpPr>
          <p:nvPr/>
        </p:nvCxnSpPr>
        <p:spPr bwMode="auto">
          <a:xfrm flipH="1">
            <a:off x="3632708" y="5817183"/>
            <a:ext cx="6788" cy="220818"/>
          </a:xfrm>
          <a:prstGeom prst="straightConnector1">
            <a:avLst/>
          </a:prstGeom>
          <a:noFill/>
          <a:ln w="19050" cap="flat" cmpd="sng" algn="ctr">
            <a:solidFill>
              <a:srgbClr val="99CCFF"/>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Arrow Connector 144"/>
          <p:cNvCxnSpPr/>
          <p:nvPr/>
        </p:nvCxnSpPr>
        <p:spPr bwMode="auto">
          <a:xfrm flipH="1">
            <a:off x="2765619" y="5828751"/>
            <a:ext cx="145827" cy="209249"/>
          </a:xfrm>
          <a:prstGeom prst="straightConnector1">
            <a:avLst/>
          </a:prstGeom>
          <a:noFill/>
          <a:ln w="19050" cap="flat" cmpd="sng" algn="ctr">
            <a:solidFill>
              <a:srgbClr val="99CCFF"/>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50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Identified 8 key initiatives to deliver a series of business benefits and new capabilities to achieve the vision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7513302"/>
              </p:ext>
            </p:extLst>
          </p:nvPr>
        </p:nvGraphicFramePr>
        <p:xfrm>
          <a:off x="381000" y="1066800"/>
          <a:ext cx="8473440" cy="5103306"/>
        </p:xfrm>
        <a:graphic>
          <a:graphicData uri="http://schemas.openxmlformats.org/drawingml/2006/table">
            <a:tbl>
              <a:tblPr firstRow="1" bandRow="1"/>
              <a:tblGrid>
                <a:gridCol w="479595"/>
                <a:gridCol w="1877360"/>
                <a:gridCol w="6116485"/>
              </a:tblGrid>
              <a:tr h="37084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algn="ctr" defTabSz="914400" rtl="0" eaLnBrk="1" fontAlgn="ctr" latinLnBrk="0" hangingPunct="1"/>
                      <a:endParaRPr lang="en-US" sz="1200" b="1" u="none" strike="noStrike" kern="1200" dirty="0">
                        <a:solidFill>
                          <a:schemeClr val="bg1"/>
                        </a:solidFill>
                        <a:effectLst/>
                        <a:latin typeface="+mn-lt"/>
                        <a:ea typeface="+mn-ea"/>
                        <a:cs typeface="+mn-cs"/>
                      </a:endParaRPr>
                    </a:p>
                  </a:txBody>
                  <a:tcPr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algn="ctr" defTabSz="914400" rtl="0" eaLnBrk="1" fontAlgn="ctr" latinLnBrk="0" hangingPunct="1"/>
                      <a:r>
                        <a:rPr lang="en-US" sz="1200" u="none" strike="noStrike" kern="1200" dirty="0" smtClean="0">
                          <a:effectLst/>
                        </a:rPr>
                        <a:t>Capability</a:t>
                      </a:r>
                      <a:endParaRPr lang="en-US" sz="1200" b="1" u="none" strike="noStrike" kern="1200" dirty="0">
                        <a:solidFill>
                          <a:schemeClr val="bg1"/>
                        </a:solidFill>
                        <a:effectLst/>
                        <a:latin typeface="+mn-lt"/>
                        <a:ea typeface="+mn-ea"/>
                        <a:cs typeface="+mn-cs"/>
                      </a:endParaRPr>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algn="ctr" defTabSz="914400" rtl="0" eaLnBrk="1" fontAlgn="ctr" latinLnBrk="0" hangingPunct="1"/>
                      <a:r>
                        <a:rPr lang="en-US" sz="1200" u="none" strike="noStrike" kern="1200" dirty="0" smtClean="0">
                          <a:effectLst/>
                        </a:rPr>
                        <a:t>Description</a:t>
                      </a:r>
                      <a:endParaRPr lang="en-US" sz="1200" b="1" u="none" strike="noStrike" kern="1200" dirty="0">
                        <a:solidFill>
                          <a:schemeClr val="bg1"/>
                        </a:solidFill>
                        <a:effectLst/>
                        <a:latin typeface="+mn-lt"/>
                        <a:ea typeface="+mn-ea"/>
                        <a:cs typeface="+mn-cs"/>
                      </a:endParaRPr>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r>
              <a:tr h="62808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0" i="1" dirty="0" smtClean="0"/>
                        <a:t>1</a:t>
                      </a:r>
                      <a:endParaRPr lang="en-US" sz="1000" b="0" i="1"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Lab Execution System</a:t>
                      </a:r>
                      <a:endParaRPr lang="en-US" sz="1100" b="1" dirty="0">
                        <a:solidFill>
                          <a:schemeClr val="tx1"/>
                        </a:solidFill>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050" kern="1200" dirty="0" smtClean="0"/>
                        <a:t>Define</a:t>
                      </a:r>
                      <a:r>
                        <a:rPr lang="en-US" sz="1050" kern="1200" baseline="0" dirty="0" smtClean="0"/>
                        <a:t> test methods / analytical procedures in a structured form that can be interpreted and executed by </a:t>
                      </a:r>
                      <a:r>
                        <a:rPr lang="en-US" sz="1050" kern="1200" baseline="0" dirty="0" err="1" smtClean="0"/>
                        <a:t>LabWare</a:t>
                      </a:r>
                      <a:endParaRPr lang="en-US" sz="1050" kern="1200" baseline="0" dirty="0" smtClean="0"/>
                    </a:p>
                    <a:p>
                      <a:pPr marL="171450" indent="-171450" algn="l" defTabSz="914400" rtl="0" eaLnBrk="1" latinLnBrk="0" hangingPunct="1">
                        <a:buFont typeface="Arial" panose="020B0604020202020204" pitchFamily="34" charset="0"/>
                        <a:buChar char="•"/>
                      </a:pPr>
                      <a:r>
                        <a:rPr lang="en-US" sz="1050" kern="1200" baseline="0" dirty="0" smtClean="0"/>
                        <a:t>Enable ELN to guide Lab Technicians through the test methods and create an electronic test record for results and resources used</a:t>
                      </a:r>
                      <a:endParaRPr lang="en-US" sz="1050" kern="1200" dirty="0">
                        <a:solidFill>
                          <a:schemeClr val="dk1"/>
                        </a:solidFill>
                        <a:latin typeface="+mn-lt"/>
                        <a:ea typeface="+mn-ea"/>
                        <a:cs typeface="+mn-cs"/>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1" dirty="0" smtClean="0"/>
                        <a:t>2</a:t>
                      </a: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QC Comprehensive Sample Management</a:t>
                      </a: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US" sz="1050" dirty="0" smtClean="0"/>
                        <a:t>Provide clear, reliable chain</a:t>
                      </a:r>
                      <a:r>
                        <a:rPr lang="en-US" sz="1050" baseline="0" dirty="0" smtClean="0"/>
                        <a:t> of custody for all samples managed and tested by QC</a:t>
                      </a:r>
                    </a:p>
                    <a:p>
                      <a:pPr marL="171450" indent="-171450">
                        <a:buFont typeface="Arial" panose="020B0604020202020204" pitchFamily="34" charset="0"/>
                        <a:buChar char="•"/>
                      </a:pPr>
                      <a:r>
                        <a:rPr lang="en-US" sz="1050" baseline="0" dirty="0" smtClean="0"/>
                        <a:t>Manage samples from pickup through transfer to lab, aliquot, storage, and shipment to external labs (other plants or CLOs)</a:t>
                      </a:r>
                      <a:endParaRPr lang="en-US" sz="1050" dirty="0" smtClean="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7194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1" dirty="0" smtClean="0"/>
                        <a:t>3</a:t>
                      </a:r>
                      <a:endParaRPr lang="en-US" sz="1000" b="0" i="1"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100" b="1" dirty="0" smtClean="0">
                          <a:solidFill>
                            <a:schemeClr val="tx1"/>
                          </a:solidFill>
                        </a:rPr>
                        <a:t>Specifications Management</a:t>
                      </a:r>
                      <a:endParaRPr lang="en-US" sz="1100" b="1" dirty="0">
                        <a:solidFill>
                          <a:schemeClr val="tx1"/>
                        </a:solidFill>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050" kern="1200" dirty="0" smtClean="0"/>
                        <a:t>Integrate QC Labs with PLM to take advantage of and use structured specifications to support material testing</a:t>
                      </a:r>
                      <a:endParaRPr lang="en-US" sz="1050" kern="1200" dirty="0">
                        <a:solidFill>
                          <a:schemeClr val="dk1"/>
                        </a:solidFill>
                        <a:latin typeface="+mn-lt"/>
                        <a:ea typeface="+mn-ea"/>
                        <a:cs typeface="+mn-cs"/>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0" i="1" dirty="0" smtClean="0"/>
                        <a:t>4</a:t>
                      </a:r>
                      <a:endParaRPr lang="en-US" sz="1000" b="0" i="1"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100" b="1" dirty="0" smtClean="0">
                          <a:solidFill>
                            <a:schemeClr val="tx1"/>
                          </a:solidFill>
                        </a:rPr>
                        <a:t>Manufacturing Excellence</a:t>
                      </a:r>
                      <a:endParaRPr lang="en-US" sz="1100" b="1" dirty="0">
                        <a:solidFill>
                          <a:schemeClr val="tx1"/>
                        </a:solidFill>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050" kern="1200" dirty="0" smtClean="0"/>
                        <a:t>Integrate with MES for In-process and material testing</a:t>
                      </a:r>
                    </a:p>
                    <a:p>
                      <a:pPr marL="171450" indent="-171450" algn="l" defTabSz="914400" rtl="0" eaLnBrk="1" latinLnBrk="0" hangingPunct="1">
                        <a:buFont typeface="Arial" panose="020B0604020202020204" pitchFamily="34" charset="0"/>
                        <a:buChar char="•"/>
                      </a:pPr>
                      <a:r>
                        <a:rPr lang="en-US" sz="1050" kern="1200" dirty="0" smtClean="0"/>
                        <a:t>Defined service model</a:t>
                      </a:r>
                      <a:r>
                        <a:rPr lang="en-US" sz="1050" kern="1200" baseline="0" dirty="0" smtClean="0"/>
                        <a:t> for sample plans</a:t>
                      </a:r>
                      <a:endParaRPr lang="en-US" sz="1050" kern="1200" dirty="0" smtClean="0"/>
                    </a:p>
                    <a:p>
                      <a:pPr marL="171450" indent="-171450" algn="l" defTabSz="914400" rtl="0" eaLnBrk="1" latinLnBrk="0" hangingPunct="1">
                        <a:buFont typeface="Arial" panose="020B0604020202020204" pitchFamily="34" charset="0"/>
                        <a:buChar char="•"/>
                      </a:pPr>
                      <a:r>
                        <a:rPr lang="en-US" sz="1050" kern="1200" dirty="0" smtClean="0"/>
                        <a:t>Integrate</a:t>
                      </a:r>
                      <a:r>
                        <a:rPr lang="en-US" sz="1050" kern="1200" baseline="0" dirty="0" smtClean="0"/>
                        <a:t> with ERP to supply </a:t>
                      </a:r>
                      <a:r>
                        <a:rPr lang="en-US" sz="1050" kern="1200" baseline="0" dirty="0" err="1" smtClean="0"/>
                        <a:t>CofA</a:t>
                      </a:r>
                      <a:r>
                        <a:rPr lang="en-US" sz="1050" kern="1200" baseline="0" dirty="0" smtClean="0"/>
                        <a:t> data for released batches</a:t>
                      </a:r>
                      <a:endParaRPr lang="en-US" sz="1050" kern="1200" dirty="0">
                        <a:solidFill>
                          <a:schemeClr val="dk1"/>
                        </a:solidFill>
                        <a:latin typeface="+mn-lt"/>
                        <a:ea typeface="+mn-ea"/>
                        <a:cs typeface="+mn-cs"/>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0" i="1" dirty="0" smtClean="0"/>
                        <a:t>5</a:t>
                      </a:r>
                      <a:endParaRPr lang="en-US" sz="1000" b="0" i="1"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100" b="1" dirty="0" smtClean="0">
                          <a:solidFill>
                            <a:schemeClr val="tx1"/>
                          </a:solidFill>
                        </a:rPr>
                        <a:t>Resource</a:t>
                      </a:r>
                      <a:r>
                        <a:rPr lang="en-US" sz="1100" b="1" baseline="0" dirty="0" smtClean="0">
                          <a:solidFill>
                            <a:schemeClr val="tx1"/>
                          </a:solidFill>
                        </a:rPr>
                        <a:t> Management</a:t>
                      </a:r>
                      <a:endParaRPr lang="en-US" sz="1100" b="1" dirty="0">
                        <a:solidFill>
                          <a:schemeClr val="tx1"/>
                        </a:solidFill>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050" kern="1200" dirty="0" smtClean="0"/>
                        <a:t>Manage</a:t>
                      </a:r>
                      <a:r>
                        <a:rPr lang="en-US" sz="1050" kern="1200" baseline="0" dirty="0" smtClean="0"/>
                        <a:t> </a:t>
                      </a:r>
                      <a:r>
                        <a:rPr lang="en-US" sz="1050" kern="1200" dirty="0" smtClean="0"/>
                        <a:t>Reagent and Standards used in QC Lab operations.</a:t>
                      </a:r>
                    </a:p>
                    <a:p>
                      <a:pPr marL="171450" indent="-171450" algn="l" defTabSz="914400" rtl="0" eaLnBrk="1" latinLnBrk="0" hangingPunct="1">
                        <a:buFont typeface="Arial" panose="020B0604020202020204" pitchFamily="34" charset="0"/>
                        <a:buChar char="•"/>
                      </a:pPr>
                      <a:r>
                        <a:rPr lang="en-US" sz="1050" kern="1200" dirty="0" smtClean="0"/>
                        <a:t>Subscribe</a:t>
                      </a:r>
                      <a:r>
                        <a:rPr lang="en-US" sz="1050" kern="1200" baseline="0" dirty="0" smtClean="0"/>
                        <a:t> to resource management systems to verify resource qualifications and status prior to use (e.g., EAM, LMS)</a:t>
                      </a:r>
                      <a:endParaRPr lang="en-US" sz="1050" kern="1200" dirty="0" smtClean="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0" i="1" dirty="0" smtClean="0"/>
                        <a:t>6</a:t>
                      </a:r>
                      <a:endParaRPr lang="en-US" sz="1000" b="0" i="1"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100" b="1" dirty="0" smtClean="0">
                          <a:solidFill>
                            <a:schemeClr val="tx1"/>
                          </a:solidFill>
                        </a:rPr>
                        <a:t>Test Method Development</a:t>
                      </a:r>
                      <a:endParaRPr lang="en-US" sz="1100" b="1" dirty="0">
                        <a:solidFill>
                          <a:schemeClr val="tx1"/>
                        </a:solidFill>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050" kern="1200" dirty="0" smtClean="0"/>
                        <a:t>Improve the transfer of scientific methods to operations to support repeatable execution of methods at scale</a:t>
                      </a: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0" i="1" dirty="0" smtClean="0"/>
                        <a:t>7</a:t>
                      </a:r>
                      <a:endParaRPr lang="en-US" sz="1000" b="0" i="1"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100" b="1" dirty="0" smtClean="0">
                          <a:solidFill>
                            <a:schemeClr val="tx1"/>
                          </a:solidFill>
                        </a:rPr>
                        <a:t>QC Lab Operations Planning</a:t>
                      </a:r>
                      <a:endParaRPr lang="en-US" sz="1100" b="1" dirty="0">
                        <a:solidFill>
                          <a:schemeClr val="tx1"/>
                        </a:solidFill>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US" sz="1050" dirty="0" smtClean="0"/>
                        <a:t>Efficient demand management for QC services</a:t>
                      </a:r>
                      <a:endParaRPr lang="en-US" sz="1050" baseline="0" dirty="0" smtClean="0"/>
                    </a:p>
                    <a:p>
                      <a:pPr marL="171450" indent="-171450">
                        <a:buFont typeface="Arial" panose="020B0604020202020204" pitchFamily="34" charset="0"/>
                        <a:buChar char="•"/>
                      </a:pPr>
                      <a:r>
                        <a:rPr lang="en-US" sz="1050" baseline="0" dirty="0" smtClean="0"/>
                        <a:t>Dynamic scheduling that facilitates adjustments to plan based on priority, resource status, regulatory approvals</a:t>
                      </a:r>
                      <a:endParaRPr lang="en-US" sz="1050"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000" b="0" i="1" kern="1200" dirty="0" smtClean="0"/>
                        <a:t>8</a:t>
                      </a:r>
                      <a:endParaRPr lang="en-US" sz="1000" b="0" i="1" kern="1200" dirty="0">
                        <a:solidFill>
                          <a:schemeClr val="tx1"/>
                        </a:solidFill>
                        <a:latin typeface="+mn-lt"/>
                        <a:ea typeface="+mn-ea"/>
                        <a:cs typeface="+mn-cs"/>
                      </a:endParaRP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QC Lab Analytics</a:t>
                      </a:r>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US" sz="1050" dirty="0" smtClean="0"/>
                        <a:t>Population</a:t>
                      </a:r>
                      <a:r>
                        <a:rPr lang="en-US" sz="1050" baseline="0" dirty="0" smtClean="0"/>
                        <a:t> of Off-line Data Store (ODS) with Test Execution Records</a:t>
                      </a:r>
                    </a:p>
                    <a:p>
                      <a:pPr marL="171450" indent="-171450">
                        <a:buFont typeface="Arial" panose="020B0604020202020204" pitchFamily="34" charset="0"/>
                        <a:buChar char="•"/>
                      </a:pPr>
                      <a:r>
                        <a:rPr lang="en-US" sz="1050" baseline="0" dirty="0" smtClean="0"/>
                        <a:t>Determine appropriate analytics tool and provide access to ODS</a:t>
                      </a:r>
                    </a:p>
                    <a:p>
                      <a:pPr marL="171450" indent="-171450">
                        <a:buFont typeface="Arial" panose="020B0604020202020204" pitchFamily="34" charset="0"/>
                        <a:buChar char="•"/>
                      </a:pPr>
                      <a:r>
                        <a:rPr lang="en-US" sz="1050" baseline="0" dirty="0" smtClean="0"/>
                        <a:t>Develop pre-defined analytical reports and dashboards</a:t>
                      </a:r>
                    </a:p>
                    <a:p>
                      <a:pPr marL="171450" indent="-171450">
                        <a:buFont typeface="Arial" panose="020B0604020202020204" pitchFamily="34" charset="0"/>
                        <a:buChar char="•"/>
                      </a:pPr>
                      <a:r>
                        <a:rPr lang="en-US" sz="1050" baseline="0" dirty="0" smtClean="0"/>
                        <a:t>Population of regulatory submissions and annual product reviews</a:t>
                      </a:r>
                      <a:endParaRPr lang="en-US" sz="1050" dirty="0"/>
                    </a:p>
                  </a:txBody>
                  <a:tcPr marL="45720" marR="4572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lumMod val="50000"/>
                          <a:lumOff val="50000"/>
                        </a:sysClr>
                      </a:solidFill>
                      <a:prstDash val="solid"/>
                      <a:round/>
                      <a:headEnd type="none" w="med" len="med"/>
                      <a:tailEnd type="none" w="med" len="med"/>
                    </a:lnT>
                    <a:lnB w="635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240429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395945310"/>
              </p:ext>
            </p:extLst>
          </p:nvPr>
        </p:nvGraphicFramePr>
        <p:xfrm>
          <a:off x="365760" y="995087"/>
          <a:ext cx="8708666" cy="4793208"/>
        </p:xfrm>
        <a:graphic>
          <a:graphicData uri="http://schemas.openxmlformats.org/drawingml/2006/table">
            <a:tbl>
              <a:tblPr bandRow="1">
                <a:tableStyleId>{5C22544A-7EE6-4342-B048-85BDC9FD1C3A}</a:tableStyleId>
              </a:tblPr>
              <a:tblGrid>
                <a:gridCol w="2533681"/>
                <a:gridCol w="317701"/>
                <a:gridCol w="317701"/>
                <a:gridCol w="317701"/>
                <a:gridCol w="317701"/>
                <a:gridCol w="317701"/>
                <a:gridCol w="317701"/>
                <a:gridCol w="317701"/>
                <a:gridCol w="317701"/>
                <a:gridCol w="317701"/>
                <a:gridCol w="317701"/>
                <a:gridCol w="317701"/>
                <a:gridCol w="317701"/>
                <a:gridCol w="317701"/>
                <a:gridCol w="317701"/>
                <a:gridCol w="317701"/>
                <a:gridCol w="317701"/>
                <a:gridCol w="317701"/>
                <a:gridCol w="317701"/>
                <a:gridCol w="456367"/>
              </a:tblGrid>
              <a:tr h="225153">
                <a:tc>
                  <a:txBody>
                    <a:bodyPr/>
                    <a:lstStyle/>
                    <a:p>
                      <a:pPr>
                        <a:lnSpc>
                          <a:spcPct val="100000"/>
                        </a:lnSpc>
                        <a:spcBef>
                          <a:spcPts val="400"/>
                        </a:spcBef>
                      </a:pPr>
                      <a:endParaRPr lang="en-US" sz="1100" dirty="0">
                        <a:solidFill>
                          <a:schemeClr val="tx2"/>
                        </a:solidFill>
                        <a:latin typeface="+mn-lt"/>
                      </a:endParaRPr>
                    </a:p>
                  </a:txBody>
                  <a:tcPr marL="18288" marR="18288" marT="18288" marB="18288">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r>
                        <a:rPr lang="en-US" sz="1100" b="1" dirty="0" smtClean="0">
                          <a:solidFill>
                            <a:schemeClr val="bg1"/>
                          </a:solidFill>
                          <a:latin typeface="+mn-lt"/>
                        </a:rPr>
                        <a:t>2015</a:t>
                      </a:r>
                    </a:p>
                  </a:txBody>
                  <a:tcPr marL="18288" marR="18288" marT="18288" marB="1828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r>
                        <a:rPr lang="en-US" sz="1100" b="1" dirty="0" smtClean="0">
                          <a:solidFill>
                            <a:schemeClr val="bg1"/>
                          </a:solidFill>
                          <a:latin typeface="+mn-lt"/>
                        </a:rPr>
                        <a:t>2016</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r>
                        <a:rPr lang="en-US" sz="1100" b="1" dirty="0" smtClean="0">
                          <a:solidFill>
                            <a:schemeClr val="bg1"/>
                          </a:solidFill>
                          <a:latin typeface="+mn-lt"/>
                        </a:rPr>
                        <a:t>2017</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hMerge="1">
                  <a:txBody>
                    <a:bodyPr/>
                    <a:lstStyle/>
                    <a:p>
                      <a:pPr algn="ctr">
                        <a:lnSpc>
                          <a:spcPct val="100000"/>
                        </a:lnSpc>
                        <a:spcBef>
                          <a:spcPts val="400"/>
                        </a:spcBef>
                      </a:pPr>
                      <a:endParaRPr lang="en-US" sz="1100" dirty="0">
                        <a:solidFill>
                          <a:schemeClr val="tx2"/>
                        </a:solidFill>
                        <a:latin typeface="+mn-lt"/>
                      </a:endParaRPr>
                    </a:p>
                  </a:txBody>
                  <a:tcPr marL="45720" marR="45720" anchor="ctr">
                    <a:lnL w="31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r>
                        <a:rPr lang="en-US" sz="1100" b="1" dirty="0" smtClean="0">
                          <a:solidFill>
                            <a:schemeClr val="bg1"/>
                          </a:solidFill>
                          <a:latin typeface="+mn-lt"/>
                        </a:rPr>
                        <a:t>2018</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endParaRPr lang="en-US" sz="1100" b="1" dirty="0" smtClean="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endParaRPr lang="en-US" sz="1100" b="1" dirty="0" smtClean="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endParaRPr lang="en-US" sz="1100" b="1" dirty="0" smtClean="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4">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r>
                        <a:rPr lang="en-US" sz="1100" b="1" dirty="0" smtClean="0">
                          <a:solidFill>
                            <a:schemeClr val="bg1"/>
                          </a:solidFill>
                          <a:latin typeface="+mn-lt"/>
                        </a:rPr>
                        <a:t>2019</a:t>
                      </a:r>
                    </a:p>
                  </a:txBody>
                  <a:tcPr marL="18288" marR="18288" marT="18288" marB="18288">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endParaRPr lang="en-US" sz="1100" b="1" dirty="0" smtClean="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endParaRPr lang="en-US" sz="1100" b="1" dirty="0" smtClean="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indent="0" algn="ctr" defTabSz="914400" rtl="0" eaLnBrk="1" fontAlgn="auto" latinLnBrk="0" hangingPunct="1">
                        <a:lnSpc>
                          <a:spcPct val="100000"/>
                        </a:lnSpc>
                        <a:spcBef>
                          <a:spcPts val="400"/>
                        </a:spcBef>
                        <a:spcAft>
                          <a:spcPts val="0"/>
                        </a:spcAft>
                        <a:buClrTx/>
                        <a:buSzTx/>
                        <a:buFontTx/>
                        <a:buNone/>
                        <a:tabLst/>
                        <a:defRPr/>
                      </a:pPr>
                      <a:endParaRPr lang="en-US" sz="1100" b="1" dirty="0" smtClean="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25153">
                <a:tc>
                  <a:txBody>
                    <a:bodyPr/>
                    <a:lstStyle/>
                    <a:p>
                      <a:pPr>
                        <a:lnSpc>
                          <a:spcPct val="100000"/>
                        </a:lnSpc>
                        <a:spcBef>
                          <a:spcPts val="400"/>
                        </a:spcBef>
                      </a:pPr>
                      <a:endParaRPr lang="en-US" sz="1100" dirty="0">
                        <a:solidFill>
                          <a:schemeClr val="tx2"/>
                        </a:solidFill>
                        <a:latin typeface="+mn-lt"/>
                      </a:endParaRPr>
                    </a:p>
                  </a:txBody>
                  <a:tcPr marL="18288" marR="18288" marT="18288" marB="18288">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400"/>
                        </a:spcBef>
                      </a:pPr>
                      <a:r>
                        <a:rPr lang="en-US" sz="1000" b="1" dirty="0" smtClean="0">
                          <a:solidFill>
                            <a:schemeClr val="bg1"/>
                          </a:solidFill>
                          <a:latin typeface="+mn-lt"/>
                        </a:rPr>
                        <a:t>Q2</a:t>
                      </a:r>
                      <a:endParaRPr lang="en-US" sz="1000" b="1" dirty="0">
                        <a:solidFill>
                          <a:schemeClr val="bg1"/>
                        </a:solidFill>
                        <a:latin typeface="+mn-lt"/>
                      </a:endParaRPr>
                    </a:p>
                  </a:txBody>
                  <a:tcPr marL="18288" marR="18288" marT="18288" marB="1828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Q3</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Q4</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Q1</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Q2</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Q3</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Q4</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Q1</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Q2</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Q3</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Q4</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Q1</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Q2</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Q3</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Q4</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Q1</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Q2</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Q3</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0000"/>
                        </a:lnSpc>
                        <a:spcBef>
                          <a:spcPts val="400"/>
                        </a:spcBef>
                      </a:pPr>
                      <a:r>
                        <a:rPr lang="en-US" sz="1000" b="1" dirty="0" smtClean="0">
                          <a:solidFill>
                            <a:schemeClr val="bg1"/>
                          </a:solidFill>
                          <a:latin typeface="+mn-lt"/>
                        </a:rPr>
                        <a:t>Q4</a:t>
                      </a:r>
                      <a:endParaRPr lang="en-US" sz="1000" b="1" dirty="0">
                        <a:solidFill>
                          <a:schemeClr val="bg1"/>
                        </a:solidFill>
                        <a:latin typeface="+mn-lt"/>
                      </a:endParaRPr>
                    </a:p>
                  </a:txBody>
                  <a:tcPr marL="18288" marR="18288" marT="18288" marB="18288">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1598965">
                <a:tc>
                  <a:txBody>
                    <a:bodyPr/>
                    <a:lstStyle/>
                    <a:p>
                      <a:pPr marL="0" indent="0" algn="l" defTabSz="914400" rtl="0" eaLnBrk="1" latinLnBrk="0" hangingPunct="1">
                        <a:lnSpc>
                          <a:spcPct val="100000"/>
                        </a:lnSpc>
                        <a:spcBef>
                          <a:spcPts val="0"/>
                        </a:spcBef>
                        <a:buFont typeface="Wingdings" panose="05000000000000000000" pitchFamily="2" charset="2"/>
                        <a:buNone/>
                      </a:pPr>
                      <a:r>
                        <a:rPr lang="en-US" sz="1100" b="1" kern="1200" dirty="0" smtClean="0">
                          <a:solidFill>
                            <a:schemeClr val="tx1"/>
                          </a:solidFill>
                          <a:latin typeface="+mn-lt"/>
                          <a:ea typeface="+mn-ea"/>
                          <a:cs typeface="+mn-cs"/>
                        </a:rPr>
                        <a:t>iQC 2020 Capability</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Lab Execution System</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Comprehensive Sample Management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Specifications Management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Manufacturing Excellence</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Resource Management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Test Method Development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QC Lab Operations Planning</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QC LAB Analytics</a:t>
                      </a:r>
                    </a:p>
                  </a:txBody>
                  <a:tcPr marL="18288" marR="18288" marT="18288" marB="1828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r>
              <a:tr h="340515">
                <a:tc>
                  <a:txBody>
                    <a:bodyPr/>
                    <a:lstStyle/>
                    <a:p>
                      <a:pPr marL="0" indent="0" algn="l" defTabSz="914400" rtl="0" eaLnBrk="1" latinLnBrk="0" hangingPunct="1">
                        <a:lnSpc>
                          <a:spcPct val="100000"/>
                        </a:lnSpc>
                        <a:spcBef>
                          <a:spcPts val="0"/>
                        </a:spcBef>
                        <a:buFont typeface="Wingdings" panose="05000000000000000000" pitchFamily="2" charset="2"/>
                        <a:buNone/>
                      </a:pPr>
                      <a:r>
                        <a:rPr lang="en-US" sz="1100" b="1" kern="1200" baseline="0" dirty="0" smtClean="0">
                          <a:solidFill>
                            <a:schemeClr val="tx1"/>
                          </a:solidFill>
                          <a:latin typeface="+mn-lt"/>
                          <a:ea typeface="+mn-ea"/>
                          <a:cs typeface="+mn-cs"/>
                        </a:rPr>
                        <a:t>iQC Milestones</a:t>
                      </a:r>
                    </a:p>
                  </a:txBody>
                  <a:tcPr marL="18288" marR="18288" marT="18288" marB="1828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nchor="ctr">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lumMod val="20000"/>
                        <a:lumOff val="80000"/>
                      </a:schemeClr>
                    </a:solidFill>
                  </a:tcPr>
                </a:tc>
              </a:tr>
              <a:tr h="627662">
                <a:tc>
                  <a:txBody>
                    <a:bodyPr/>
                    <a:lstStyle/>
                    <a:p>
                      <a:pPr marL="0" indent="0">
                        <a:lnSpc>
                          <a:spcPct val="100000"/>
                        </a:lnSpc>
                        <a:spcBef>
                          <a:spcPts val="0"/>
                        </a:spcBef>
                        <a:buFont typeface="Arial" panose="020B0604020202020204" pitchFamily="34" charset="0"/>
                        <a:buNone/>
                      </a:pPr>
                      <a:r>
                        <a:rPr lang="en-US" sz="1100" b="1" baseline="0" dirty="0" smtClean="0">
                          <a:solidFill>
                            <a:schemeClr val="tx1"/>
                          </a:solidFill>
                          <a:latin typeface="+mn-lt"/>
                        </a:rPr>
                        <a:t>PLM &amp; EDMS (</a:t>
                      </a:r>
                      <a:r>
                        <a:rPr lang="en-US" sz="1100" b="1" baseline="0" dirty="0" err="1" smtClean="0">
                          <a:solidFill>
                            <a:schemeClr val="tx1"/>
                          </a:solidFill>
                          <a:latin typeface="+mn-lt"/>
                        </a:rPr>
                        <a:t>MyCIMS</a:t>
                      </a:r>
                      <a:r>
                        <a:rPr lang="en-US" sz="1100" b="1" baseline="0" dirty="0" smtClean="0">
                          <a:solidFill>
                            <a:schemeClr val="tx1"/>
                          </a:solidFill>
                          <a:latin typeface="+mn-lt"/>
                        </a:rPr>
                        <a:t>)</a:t>
                      </a:r>
                    </a:p>
                    <a:p>
                      <a:pPr marL="115888" indent="-115888">
                        <a:lnSpc>
                          <a:spcPct val="100000"/>
                        </a:lnSpc>
                        <a:spcBef>
                          <a:spcPts val="0"/>
                        </a:spcBef>
                        <a:buFont typeface="Wingdings" panose="05000000000000000000" pitchFamily="2" charset="2"/>
                        <a:buChar char="§"/>
                      </a:pPr>
                      <a:r>
                        <a:rPr lang="en-US" sz="1100" b="0" baseline="0" dirty="0" smtClean="0">
                          <a:solidFill>
                            <a:schemeClr val="tx1"/>
                          </a:solidFill>
                          <a:latin typeface="+mn-lt"/>
                        </a:rPr>
                        <a:t>Manage Structured Specifications</a:t>
                      </a:r>
                    </a:p>
                    <a:p>
                      <a:pPr marL="115888" indent="-115888">
                        <a:lnSpc>
                          <a:spcPct val="100000"/>
                        </a:lnSpc>
                        <a:spcBef>
                          <a:spcPts val="0"/>
                        </a:spcBef>
                        <a:buFont typeface="Wingdings" panose="05000000000000000000" pitchFamily="2" charset="2"/>
                        <a:buChar char="§"/>
                      </a:pPr>
                      <a:r>
                        <a:rPr lang="en-US" sz="1100" b="0" baseline="0" dirty="0" smtClean="0">
                          <a:solidFill>
                            <a:schemeClr val="tx1"/>
                          </a:solidFill>
                          <a:latin typeface="+mn-lt"/>
                        </a:rPr>
                        <a:t>Manage Executable Methods </a:t>
                      </a:r>
                    </a:p>
                  </a:txBody>
                  <a:tcPr marL="18288" marR="18288" marT="18288" marB="1828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r>
              <a:tr h="586144">
                <a:tc>
                  <a:txBody>
                    <a:bodyPr/>
                    <a:lstStyle/>
                    <a:p>
                      <a:pPr marL="0" indent="0" algn="l" defTabSz="914400" rtl="0" eaLnBrk="1" latinLnBrk="0" hangingPunct="1">
                        <a:lnSpc>
                          <a:spcPct val="100000"/>
                        </a:lnSpc>
                        <a:spcBef>
                          <a:spcPts val="0"/>
                        </a:spcBef>
                        <a:buFont typeface="Arial" panose="020B0604020202020204" pitchFamily="34" charset="0"/>
                        <a:buNone/>
                      </a:pPr>
                      <a:r>
                        <a:rPr lang="en-US" sz="1100" b="1" kern="1200" dirty="0" smtClean="0">
                          <a:solidFill>
                            <a:schemeClr val="tx1"/>
                          </a:solidFill>
                          <a:latin typeface="+mn-lt"/>
                          <a:ea typeface="+mn-ea"/>
                          <a:cs typeface="+mn-cs"/>
                        </a:rPr>
                        <a:t>ESB - Integrations</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LIMS Model and Adaptors</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Supply Chain Model and Adaptors</a:t>
                      </a:r>
                    </a:p>
                  </a:txBody>
                  <a:tcPr marL="18288" marR="18288" marT="18288" marB="1828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r>
              <a:tr h="594808">
                <a:tc>
                  <a:txBody>
                    <a:bodyPr/>
                    <a:lstStyle/>
                    <a:p>
                      <a:pPr marL="0" indent="0" algn="l" defTabSz="914400" rtl="0" eaLnBrk="1" latinLnBrk="0" hangingPunct="1">
                        <a:lnSpc>
                          <a:spcPct val="100000"/>
                        </a:lnSpc>
                        <a:spcBef>
                          <a:spcPts val="300"/>
                        </a:spcBef>
                        <a:buFont typeface="Wingdings" panose="05000000000000000000" pitchFamily="2" charset="2"/>
                        <a:buNone/>
                      </a:pPr>
                      <a:r>
                        <a:rPr lang="en-US" sz="1100" b="1" kern="1200" dirty="0" smtClean="0">
                          <a:solidFill>
                            <a:schemeClr val="tx1"/>
                          </a:solidFill>
                          <a:latin typeface="+mn-lt"/>
                          <a:ea typeface="+mn-ea"/>
                          <a:cs typeface="+mn-cs"/>
                        </a:rPr>
                        <a:t>Resource Management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Equipment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Technicians</a:t>
                      </a:r>
                    </a:p>
                  </a:txBody>
                  <a:tcPr marL="18288" marR="18288" marT="18288" marB="1828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r>
              <a:tr h="594808">
                <a:tc>
                  <a:txBody>
                    <a:bodyPr/>
                    <a:lstStyle/>
                    <a:p>
                      <a:pPr marL="0" indent="0" algn="l" defTabSz="914400" rtl="0" eaLnBrk="1" latinLnBrk="0" hangingPunct="1">
                        <a:lnSpc>
                          <a:spcPct val="100000"/>
                        </a:lnSpc>
                        <a:spcBef>
                          <a:spcPts val="0"/>
                        </a:spcBef>
                        <a:buFont typeface="Arial" panose="020B0604020202020204" pitchFamily="34" charset="0"/>
                        <a:buNone/>
                      </a:pPr>
                      <a:r>
                        <a:rPr lang="en-US" sz="1100" b="1" kern="1200" dirty="0" smtClean="0">
                          <a:solidFill>
                            <a:schemeClr val="tx1"/>
                          </a:solidFill>
                          <a:latin typeface="+mn-lt"/>
                          <a:ea typeface="+mn-ea"/>
                          <a:cs typeface="+mn-cs"/>
                        </a:rPr>
                        <a:t>NGA*</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Develop and Implement Pilot</a:t>
                      </a:r>
                    </a:p>
                    <a:p>
                      <a:pPr marL="115888" indent="-115888" algn="l" defTabSz="914400" rtl="0" eaLnBrk="1" latinLnBrk="0" hangingPunct="1">
                        <a:lnSpc>
                          <a:spcPct val="100000"/>
                        </a:lnSpc>
                        <a:spcBef>
                          <a:spcPts val="0"/>
                        </a:spcBef>
                        <a:buFont typeface="Wingdings" panose="05000000000000000000" pitchFamily="2" charset="2"/>
                        <a:buChar char="§"/>
                      </a:pPr>
                      <a:r>
                        <a:rPr lang="en-US" sz="1100" b="0" kern="1200" baseline="0" dirty="0" smtClean="0">
                          <a:solidFill>
                            <a:schemeClr val="tx1"/>
                          </a:solidFill>
                          <a:latin typeface="+mn-lt"/>
                          <a:ea typeface="+mn-ea"/>
                          <a:cs typeface="+mn-cs"/>
                        </a:rPr>
                        <a:t>Deploy for all products</a:t>
                      </a:r>
                    </a:p>
                  </a:txBody>
                  <a:tcPr marL="18288" marR="18288" marT="18288" marB="1828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6350" cap="flat" cmpd="sng" algn="ctr">
                      <a:solidFill>
                        <a:schemeClr val="tx1">
                          <a:lumMod val="50000"/>
                          <a:lumOff val="5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nSpc>
                          <a:spcPct val="100000"/>
                        </a:lnSpc>
                        <a:spcBef>
                          <a:spcPts val="300"/>
                        </a:spcBef>
                      </a:pPr>
                      <a:endParaRPr lang="en-US" sz="1100" dirty="0">
                        <a:solidFill>
                          <a:schemeClr val="tx2"/>
                        </a:solidFill>
                        <a:latin typeface="+mn-lt"/>
                      </a:endParaRPr>
                    </a:p>
                  </a:txBody>
                  <a:tcPr marL="18288" marR="18288" marT="18288" marB="18288">
                    <a:lnL w="3175" cap="flat" cmpd="sng" algn="ctr">
                      <a:solidFill>
                        <a:schemeClr val="bg2">
                          <a:lumMod val="60000"/>
                          <a:lumOff val="4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7" name="think-cell Slide" r:id="rId5" imgW="422" imgH="420" progId="TCLayout.ActiveDocument.1">
                  <p:embed/>
                </p:oleObj>
              </mc:Choice>
              <mc:Fallback>
                <p:oleObj name="think-cell Slide" r:id="rId5" imgW="422"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51" name="Straight Connector 50"/>
          <p:cNvCxnSpPr>
            <a:stCxn id="45" idx="3"/>
            <a:endCxn id="36" idx="3"/>
          </p:cNvCxnSpPr>
          <p:nvPr/>
        </p:nvCxnSpPr>
        <p:spPr bwMode="auto">
          <a:xfrm flipH="1">
            <a:off x="5121137" y="4414818"/>
            <a:ext cx="1729339" cy="1055567"/>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1489" name="Title 1"/>
          <p:cNvSpPr>
            <a:spLocks noGrp="1"/>
          </p:cNvSpPr>
          <p:nvPr>
            <p:ph type="ctrTitle"/>
          </p:nvPr>
        </p:nvSpPr>
        <p:spPr/>
        <p:txBody>
          <a:bodyPr>
            <a:normAutofit fontScale="90000"/>
          </a:bodyPr>
          <a:lstStyle/>
          <a:p>
            <a:r>
              <a:rPr lang="en-US" dirty="0" smtClean="0"/>
              <a:t>The Lab of the Future is a </a:t>
            </a:r>
            <a:r>
              <a:rPr lang="en-US" dirty="0"/>
              <a:t>multi-year </a:t>
            </a:r>
            <a:r>
              <a:rPr lang="en-US" dirty="0" smtClean="0"/>
              <a:t>program to reach the </a:t>
            </a:r>
            <a:r>
              <a:rPr lang="en-US" dirty="0"/>
              <a:t>iQC 2020 vision</a:t>
            </a:r>
            <a:endParaRPr lang="en-US" sz="1400" i="1" dirty="0" smtClean="0"/>
          </a:p>
        </p:txBody>
      </p:sp>
      <p:sp>
        <p:nvSpPr>
          <p:cNvPr id="32" name="Rectangle 1091"/>
          <p:cNvSpPr>
            <a:spLocks noChangeArrowheads="1"/>
          </p:cNvSpPr>
          <p:nvPr/>
        </p:nvSpPr>
        <p:spPr bwMode="auto">
          <a:xfrm>
            <a:off x="2828202" y="3542331"/>
            <a:ext cx="1368203"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33" name="Rectangle 1094"/>
          <p:cNvSpPr>
            <a:spLocks noChangeArrowheads="1"/>
          </p:cNvSpPr>
          <p:nvPr/>
        </p:nvSpPr>
        <p:spPr bwMode="auto">
          <a:xfrm>
            <a:off x="3582624" y="1690856"/>
            <a:ext cx="1528580"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34" name="Rectangle 1095"/>
          <p:cNvSpPr>
            <a:spLocks noChangeArrowheads="1"/>
          </p:cNvSpPr>
          <p:nvPr/>
        </p:nvSpPr>
        <p:spPr bwMode="auto">
          <a:xfrm>
            <a:off x="5658285" y="2181452"/>
            <a:ext cx="1188720"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35" name="Rectangle 1096"/>
          <p:cNvSpPr>
            <a:spLocks noChangeArrowheads="1"/>
          </p:cNvSpPr>
          <p:nvPr/>
        </p:nvSpPr>
        <p:spPr bwMode="auto">
          <a:xfrm>
            <a:off x="5936076" y="2344984"/>
            <a:ext cx="914400"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36" name="Rectangle 1097"/>
          <p:cNvSpPr>
            <a:spLocks noChangeArrowheads="1"/>
          </p:cNvSpPr>
          <p:nvPr/>
        </p:nvSpPr>
        <p:spPr bwMode="auto">
          <a:xfrm>
            <a:off x="3200897" y="5424665"/>
            <a:ext cx="1920240"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37" name="Rectangle 1098"/>
          <p:cNvSpPr>
            <a:spLocks noChangeArrowheads="1"/>
          </p:cNvSpPr>
          <p:nvPr/>
        </p:nvSpPr>
        <p:spPr bwMode="auto">
          <a:xfrm>
            <a:off x="5444495" y="5592733"/>
            <a:ext cx="3150741"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38" name="Rectangle 1088"/>
          <p:cNvSpPr>
            <a:spLocks noChangeArrowheads="1"/>
          </p:cNvSpPr>
          <p:nvPr/>
        </p:nvSpPr>
        <p:spPr bwMode="auto">
          <a:xfrm>
            <a:off x="4746228" y="4247680"/>
            <a:ext cx="1005840"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39" name="Rectangle 1096"/>
          <p:cNvSpPr>
            <a:spLocks noChangeArrowheads="1"/>
          </p:cNvSpPr>
          <p:nvPr/>
        </p:nvSpPr>
        <p:spPr bwMode="auto">
          <a:xfrm>
            <a:off x="6901368" y="2508516"/>
            <a:ext cx="2011680" cy="91440"/>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40" name="Rectangle 1096"/>
          <p:cNvSpPr>
            <a:spLocks noChangeArrowheads="1"/>
          </p:cNvSpPr>
          <p:nvPr/>
        </p:nvSpPr>
        <p:spPr bwMode="auto">
          <a:xfrm>
            <a:off x="6694937" y="2672048"/>
            <a:ext cx="1093066" cy="91440"/>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41" name="Rectangle 1103"/>
          <p:cNvSpPr>
            <a:spLocks noChangeArrowheads="1"/>
          </p:cNvSpPr>
          <p:nvPr/>
        </p:nvSpPr>
        <p:spPr bwMode="auto">
          <a:xfrm>
            <a:off x="4653441" y="2017920"/>
            <a:ext cx="1097280"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42" name="Rectangle 1092"/>
          <p:cNvSpPr>
            <a:spLocks noChangeArrowheads="1"/>
          </p:cNvSpPr>
          <p:nvPr/>
        </p:nvSpPr>
        <p:spPr bwMode="auto">
          <a:xfrm>
            <a:off x="6416403" y="3772703"/>
            <a:ext cx="1371600"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43" name="Rectangle 1088"/>
          <p:cNvSpPr>
            <a:spLocks noChangeArrowheads="1"/>
          </p:cNvSpPr>
          <p:nvPr/>
        </p:nvSpPr>
        <p:spPr bwMode="auto">
          <a:xfrm>
            <a:off x="4646889" y="4843192"/>
            <a:ext cx="1096048"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44" name="Rectangle 1094"/>
          <p:cNvSpPr>
            <a:spLocks noChangeArrowheads="1"/>
          </p:cNvSpPr>
          <p:nvPr/>
        </p:nvSpPr>
        <p:spPr bwMode="auto">
          <a:xfrm>
            <a:off x="3582624" y="1854388"/>
            <a:ext cx="1528580"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45" name="Rectangle 1088"/>
          <p:cNvSpPr>
            <a:spLocks noChangeArrowheads="1"/>
          </p:cNvSpPr>
          <p:nvPr/>
        </p:nvSpPr>
        <p:spPr bwMode="auto">
          <a:xfrm>
            <a:off x="5936076" y="4369098"/>
            <a:ext cx="914400"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46" name="Rectangle 1088"/>
          <p:cNvSpPr>
            <a:spLocks noChangeArrowheads="1"/>
          </p:cNvSpPr>
          <p:nvPr/>
        </p:nvSpPr>
        <p:spPr bwMode="auto">
          <a:xfrm>
            <a:off x="5897512" y="4973431"/>
            <a:ext cx="1280160"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cxnSp>
        <p:nvCxnSpPr>
          <p:cNvPr id="48" name="Straight Connector 47"/>
          <p:cNvCxnSpPr>
            <a:stCxn id="44" idx="3"/>
          </p:cNvCxnSpPr>
          <p:nvPr/>
        </p:nvCxnSpPr>
        <p:spPr bwMode="auto">
          <a:xfrm flipH="1">
            <a:off x="5096470" y="1904680"/>
            <a:ext cx="14734" cy="1155521"/>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endCxn id="67" idx="2"/>
          </p:cNvCxnSpPr>
          <p:nvPr/>
        </p:nvCxnSpPr>
        <p:spPr bwMode="auto">
          <a:xfrm flipV="1">
            <a:off x="5750721" y="3334521"/>
            <a:ext cx="554" cy="344971"/>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34" idx="3"/>
            <a:endCxn id="35" idx="3"/>
          </p:cNvCxnSpPr>
          <p:nvPr/>
        </p:nvCxnSpPr>
        <p:spPr bwMode="auto">
          <a:xfrm>
            <a:off x="6847005" y="2231744"/>
            <a:ext cx="3471" cy="163532"/>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32" idx="3"/>
            <a:endCxn id="69" idx="2"/>
          </p:cNvCxnSpPr>
          <p:nvPr/>
        </p:nvCxnSpPr>
        <p:spPr bwMode="auto">
          <a:xfrm flipV="1">
            <a:off x="4196405" y="3345951"/>
            <a:ext cx="900064" cy="242100"/>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1091"/>
          <p:cNvSpPr>
            <a:spLocks noChangeArrowheads="1"/>
          </p:cNvSpPr>
          <p:nvPr/>
        </p:nvSpPr>
        <p:spPr bwMode="auto">
          <a:xfrm>
            <a:off x="4377216" y="3633771"/>
            <a:ext cx="1371600" cy="91440"/>
          </a:xfrm>
          <a:prstGeom prst="rect">
            <a:avLst/>
          </a:prstGeom>
          <a:solidFill>
            <a:schemeClr val="tx1">
              <a:lumMod val="65000"/>
              <a:lumOff val="35000"/>
            </a:schemeClr>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cxnSp>
        <p:nvCxnSpPr>
          <p:cNvPr id="54" name="Straight Connector 53"/>
          <p:cNvCxnSpPr>
            <a:endCxn id="38" idx="3"/>
          </p:cNvCxnSpPr>
          <p:nvPr/>
        </p:nvCxnSpPr>
        <p:spPr bwMode="auto">
          <a:xfrm>
            <a:off x="5750721" y="3679491"/>
            <a:ext cx="1347" cy="613909"/>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70" idx="2"/>
            <a:endCxn id="45" idx="3"/>
          </p:cNvCxnSpPr>
          <p:nvPr/>
        </p:nvCxnSpPr>
        <p:spPr bwMode="auto">
          <a:xfrm flipH="1">
            <a:off x="6850476" y="3334521"/>
            <a:ext cx="8125" cy="1080297"/>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38" idx="3"/>
            <a:endCxn id="43" idx="3"/>
          </p:cNvCxnSpPr>
          <p:nvPr/>
        </p:nvCxnSpPr>
        <p:spPr bwMode="auto">
          <a:xfrm flipH="1">
            <a:off x="5742937" y="4293400"/>
            <a:ext cx="9131" cy="595512"/>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a:stCxn id="42" idx="3"/>
            <a:endCxn id="46" idx="3"/>
          </p:cNvCxnSpPr>
          <p:nvPr/>
        </p:nvCxnSpPr>
        <p:spPr bwMode="auto">
          <a:xfrm flipH="1">
            <a:off x="7177672" y="3818423"/>
            <a:ext cx="610331" cy="1200728"/>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72" idx="2"/>
            <a:endCxn id="37" idx="3"/>
          </p:cNvCxnSpPr>
          <p:nvPr/>
        </p:nvCxnSpPr>
        <p:spPr bwMode="auto">
          <a:xfrm flipH="1">
            <a:off x="8595236" y="3334521"/>
            <a:ext cx="316103" cy="2303932"/>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39" idx="3"/>
            <a:endCxn id="72" idx="0"/>
          </p:cNvCxnSpPr>
          <p:nvPr/>
        </p:nvCxnSpPr>
        <p:spPr bwMode="auto">
          <a:xfrm flipH="1">
            <a:off x="8911339" y="2554236"/>
            <a:ext cx="1709" cy="505965"/>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35" idx="3"/>
            <a:endCxn id="70" idx="0"/>
          </p:cNvCxnSpPr>
          <p:nvPr/>
        </p:nvCxnSpPr>
        <p:spPr bwMode="auto">
          <a:xfrm>
            <a:off x="6850476" y="2395276"/>
            <a:ext cx="8125" cy="664925"/>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0" idx="3"/>
            <a:endCxn id="71" idx="3"/>
          </p:cNvCxnSpPr>
          <p:nvPr/>
        </p:nvCxnSpPr>
        <p:spPr bwMode="auto">
          <a:xfrm>
            <a:off x="7788003" y="2717768"/>
            <a:ext cx="0" cy="168107"/>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33" idx="3"/>
            <a:endCxn id="44" idx="3"/>
          </p:cNvCxnSpPr>
          <p:nvPr/>
        </p:nvCxnSpPr>
        <p:spPr bwMode="auto">
          <a:xfrm>
            <a:off x="5111204" y="1741148"/>
            <a:ext cx="0" cy="163532"/>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stCxn id="41" idx="3"/>
            <a:endCxn id="67" idx="0"/>
          </p:cNvCxnSpPr>
          <p:nvPr/>
        </p:nvCxnSpPr>
        <p:spPr bwMode="auto">
          <a:xfrm>
            <a:off x="5750721" y="2068212"/>
            <a:ext cx="554" cy="991989"/>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42" idx="3"/>
            <a:endCxn id="68" idx="2"/>
          </p:cNvCxnSpPr>
          <p:nvPr/>
        </p:nvCxnSpPr>
        <p:spPr bwMode="auto">
          <a:xfrm flipH="1" flipV="1">
            <a:off x="7787695" y="3334521"/>
            <a:ext cx="308" cy="483902"/>
          </a:xfrm>
          <a:prstGeom prst="line">
            <a:avLst/>
          </a:prstGeom>
          <a:noFill/>
          <a:ln w="9525" cap="flat" cmpd="sng" algn="ctr">
            <a:solidFill>
              <a:schemeClr val="accent3">
                <a:lumMod val="75000"/>
              </a:schemeClr>
            </a:solidFill>
            <a:prstDash val="dash"/>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1082"/>
          <p:cNvSpPr>
            <a:spLocks noChangeArrowheads="1"/>
          </p:cNvSpPr>
          <p:nvPr/>
        </p:nvSpPr>
        <p:spPr bwMode="auto">
          <a:xfrm>
            <a:off x="2931004" y="3368521"/>
            <a:ext cx="1053886" cy="212879"/>
          </a:xfrm>
          <a:prstGeom prst="rect">
            <a:avLst/>
          </a:prstGeom>
          <a:noFill/>
          <a:ln w="12700">
            <a:noFill/>
            <a:miter lim="800000"/>
            <a:headEnd/>
            <a:tailEnd/>
          </a:ln>
          <a:effectLst/>
        </p:spPr>
        <p:txBody>
          <a:bodyPr wrap="square" lIns="0" tIns="44450" rIns="0" bIns="44450">
            <a:spAutoFit/>
          </a:bodyPr>
          <a:lstStyle/>
          <a:p>
            <a:pPr algn="ctr" defTabSz="457200" eaLnBrk="0" fontAlgn="base" hangingPunct="0">
              <a:spcBef>
                <a:spcPct val="0"/>
              </a:spcBef>
              <a:spcAft>
                <a:spcPct val="25000"/>
              </a:spcAft>
              <a:defRPr/>
            </a:pPr>
            <a:r>
              <a:rPr lang="en-US" sz="800" kern="0" dirty="0">
                <a:solidFill>
                  <a:srgbClr val="003399"/>
                </a:solidFill>
              </a:rPr>
              <a:t>Commercial</a:t>
            </a:r>
          </a:p>
        </p:txBody>
      </p:sp>
      <p:sp>
        <p:nvSpPr>
          <p:cNvPr id="66" name="Rectangle 1082"/>
          <p:cNvSpPr>
            <a:spLocks noChangeArrowheads="1"/>
          </p:cNvSpPr>
          <p:nvPr/>
        </p:nvSpPr>
        <p:spPr bwMode="auto">
          <a:xfrm>
            <a:off x="4544450" y="3451755"/>
            <a:ext cx="1255438" cy="212879"/>
          </a:xfrm>
          <a:prstGeom prst="rect">
            <a:avLst/>
          </a:prstGeom>
          <a:noFill/>
          <a:ln w="12700">
            <a:noFill/>
            <a:miter lim="800000"/>
            <a:headEnd/>
            <a:tailEnd/>
          </a:ln>
          <a:effectLst/>
        </p:spPr>
        <p:txBody>
          <a:bodyPr wrap="square" lIns="0" tIns="44450" rIns="0" bIns="44450">
            <a:spAutoFit/>
          </a:bodyPr>
          <a:lstStyle/>
          <a:p>
            <a:pPr algn="ctr" defTabSz="457200" eaLnBrk="0" fontAlgn="base" hangingPunct="0">
              <a:spcBef>
                <a:spcPct val="0"/>
              </a:spcBef>
              <a:spcAft>
                <a:spcPct val="25000"/>
              </a:spcAft>
              <a:defRPr/>
            </a:pPr>
            <a:r>
              <a:rPr lang="en-US" sz="800" kern="0" dirty="0">
                <a:solidFill>
                  <a:srgbClr val="003399"/>
                </a:solidFill>
              </a:rPr>
              <a:t>In-process &amp; Clinical</a:t>
            </a:r>
          </a:p>
        </p:txBody>
      </p:sp>
      <p:sp>
        <p:nvSpPr>
          <p:cNvPr id="67" name="AutoShape 1114"/>
          <p:cNvSpPr>
            <a:spLocks noChangeArrowheads="1"/>
          </p:cNvSpPr>
          <p:nvPr/>
        </p:nvSpPr>
        <p:spPr bwMode="auto">
          <a:xfrm>
            <a:off x="5614115" y="3060201"/>
            <a:ext cx="274320" cy="274320"/>
          </a:xfrm>
          <a:prstGeom prst="diamond">
            <a:avLst/>
          </a:prstGeom>
          <a:solidFill>
            <a:srgbClr val="FFFF99"/>
          </a:solidFill>
          <a:ln w="12700">
            <a:solidFill>
              <a:srgbClr val="FFFF99"/>
            </a:solidFill>
            <a:prstDash val="solid"/>
            <a:miter lim="800000"/>
            <a:headEnd/>
            <a:tailEnd/>
          </a:ln>
          <a:effectLst/>
        </p:spPr>
        <p:txBody>
          <a:bodyPr wrap="none" lIns="0" rIns="0" anchor="ctr"/>
          <a:lstStyle/>
          <a:p>
            <a:pPr algn="ctr" defTabSz="457200" fontAlgn="base">
              <a:spcBef>
                <a:spcPct val="0"/>
              </a:spcBef>
              <a:spcAft>
                <a:spcPct val="0"/>
              </a:spcAft>
            </a:pPr>
            <a:r>
              <a:rPr lang="en-US" sz="1000" kern="0" dirty="0">
                <a:solidFill>
                  <a:prstClr val="black"/>
                </a:solidFill>
              </a:rPr>
              <a:t>2</a:t>
            </a:r>
          </a:p>
        </p:txBody>
      </p:sp>
      <p:sp>
        <p:nvSpPr>
          <p:cNvPr id="68" name="AutoShape 1116"/>
          <p:cNvSpPr>
            <a:spLocks noChangeArrowheads="1"/>
          </p:cNvSpPr>
          <p:nvPr/>
        </p:nvSpPr>
        <p:spPr bwMode="auto">
          <a:xfrm>
            <a:off x="7650535" y="3060201"/>
            <a:ext cx="274320" cy="274320"/>
          </a:xfrm>
          <a:prstGeom prst="diamond">
            <a:avLst/>
          </a:prstGeom>
          <a:solidFill>
            <a:srgbClr val="FFFF99"/>
          </a:solidFill>
          <a:ln w="12700">
            <a:solidFill>
              <a:srgbClr val="FFFF99"/>
            </a:solidFill>
            <a:prstDash val="solid"/>
            <a:miter lim="800000"/>
            <a:headEnd/>
            <a:tailEnd/>
          </a:ln>
          <a:effectLst/>
        </p:spPr>
        <p:txBody>
          <a:bodyPr wrap="none" lIns="0" rIns="0" anchor="ctr"/>
          <a:lstStyle/>
          <a:p>
            <a:pPr algn="ctr" defTabSz="457200" fontAlgn="base">
              <a:spcBef>
                <a:spcPct val="0"/>
              </a:spcBef>
              <a:spcAft>
                <a:spcPct val="0"/>
              </a:spcAft>
            </a:pPr>
            <a:r>
              <a:rPr lang="en-US" sz="1000" kern="0" dirty="0">
                <a:solidFill>
                  <a:prstClr val="black"/>
                </a:solidFill>
              </a:rPr>
              <a:t>4</a:t>
            </a:r>
          </a:p>
        </p:txBody>
      </p:sp>
      <p:sp>
        <p:nvSpPr>
          <p:cNvPr id="69" name="AutoShape 1117"/>
          <p:cNvSpPr>
            <a:spLocks noChangeArrowheads="1"/>
          </p:cNvSpPr>
          <p:nvPr/>
        </p:nvSpPr>
        <p:spPr bwMode="auto">
          <a:xfrm>
            <a:off x="4959309" y="3071631"/>
            <a:ext cx="274320" cy="274320"/>
          </a:xfrm>
          <a:prstGeom prst="diamond">
            <a:avLst/>
          </a:prstGeom>
          <a:solidFill>
            <a:srgbClr val="FFFF99"/>
          </a:solidFill>
          <a:ln w="12700">
            <a:solidFill>
              <a:srgbClr val="FFFF99"/>
            </a:solidFill>
            <a:prstDash val="solid"/>
            <a:miter lim="800000"/>
            <a:headEnd/>
            <a:tailEnd/>
          </a:ln>
          <a:effectLst/>
        </p:spPr>
        <p:txBody>
          <a:bodyPr wrap="none" lIns="0" rIns="0" anchor="ctr"/>
          <a:lstStyle/>
          <a:p>
            <a:pPr algn="ctr" defTabSz="457200" fontAlgn="base">
              <a:spcBef>
                <a:spcPct val="0"/>
              </a:spcBef>
              <a:spcAft>
                <a:spcPct val="0"/>
              </a:spcAft>
            </a:pPr>
            <a:r>
              <a:rPr lang="en-US" sz="1000" kern="0" dirty="0">
                <a:solidFill>
                  <a:prstClr val="black"/>
                </a:solidFill>
              </a:rPr>
              <a:t>1</a:t>
            </a:r>
          </a:p>
        </p:txBody>
      </p:sp>
      <p:sp>
        <p:nvSpPr>
          <p:cNvPr id="70" name="AutoShape 1118"/>
          <p:cNvSpPr>
            <a:spLocks noChangeArrowheads="1"/>
          </p:cNvSpPr>
          <p:nvPr/>
        </p:nvSpPr>
        <p:spPr bwMode="auto">
          <a:xfrm>
            <a:off x="6721441" y="3060201"/>
            <a:ext cx="274320" cy="274320"/>
          </a:xfrm>
          <a:prstGeom prst="diamond">
            <a:avLst/>
          </a:prstGeom>
          <a:solidFill>
            <a:srgbClr val="FFFF99"/>
          </a:solidFill>
          <a:ln w="12700">
            <a:solidFill>
              <a:srgbClr val="FFFF99"/>
            </a:solidFill>
            <a:prstDash val="solid"/>
            <a:miter lim="800000"/>
            <a:headEnd/>
            <a:tailEnd/>
          </a:ln>
          <a:effectLst/>
        </p:spPr>
        <p:txBody>
          <a:bodyPr wrap="none" lIns="0" rIns="0" anchor="ctr"/>
          <a:lstStyle/>
          <a:p>
            <a:pPr algn="ctr" defTabSz="457200" fontAlgn="base">
              <a:spcBef>
                <a:spcPct val="0"/>
              </a:spcBef>
              <a:spcAft>
                <a:spcPct val="0"/>
              </a:spcAft>
            </a:pPr>
            <a:r>
              <a:rPr lang="en-US" sz="1000" kern="0" dirty="0">
                <a:solidFill>
                  <a:prstClr val="black"/>
                </a:solidFill>
              </a:rPr>
              <a:t>3</a:t>
            </a:r>
          </a:p>
        </p:txBody>
      </p:sp>
      <p:sp>
        <p:nvSpPr>
          <p:cNvPr id="71" name="Rectangle 1103"/>
          <p:cNvSpPr>
            <a:spLocks noChangeArrowheads="1"/>
          </p:cNvSpPr>
          <p:nvPr/>
        </p:nvSpPr>
        <p:spPr bwMode="auto">
          <a:xfrm>
            <a:off x="6416403" y="2835583"/>
            <a:ext cx="1371600"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72" name="AutoShape 1116"/>
          <p:cNvSpPr>
            <a:spLocks noChangeArrowheads="1"/>
          </p:cNvSpPr>
          <p:nvPr/>
        </p:nvSpPr>
        <p:spPr bwMode="auto">
          <a:xfrm>
            <a:off x="8774179" y="3060201"/>
            <a:ext cx="274320" cy="274320"/>
          </a:xfrm>
          <a:prstGeom prst="diamond">
            <a:avLst/>
          </a:prstGeom>
          <a:solidFill>
            <a:srgbClr val="FFFF99"/>
          </a:solidFill>
          <a:ln w="12700">
            <a:solidFill>
              <a:srgbClr val="FFFF99"/>
            </a:solidFill>
            <a:prstDash val="solid"/>
            <a:miter lim="800000"/>
            <a:headEnd/>
            <a:tailEnd/>
          </a:ln>
          <a:effectLst/>
        </p:spPr>
        <p:txBody>
          <a:bodyPr wrap="none" lIns="0" rIns="0" anchor="ctr"/>
          <a:lstStyle/>
          <a:p>
            <a:pPr algn="ctr" defTabSz="457200" fontAlgn="base">
              <a:spcBef>
                <a:spcPct val="0"/>
              </a:spcBef>
              <a:spcAft>
                <a:spcPct val="0"/>
              </a:spcAft>
            </a:pPr>
            <a:r>
              <a:rPr lang="en-US" sz="1000" kern="0" dirty="0">
                <a:solidFill>
                  <a:prstClr val="black"/>
                </a:solidFill>
              </a:rPr>
              <a:t>5</a:t>
            </a:r>
          </a:p>
        </p:txBody>
      </p:sp>
      <p:cxnSp>
        <p:nvCxnSpPr>
          <p:cNvPr id="73" name="Straight Connector 72"/>
          <p:cNvCxnSpPr>
            <a:stCxn id="71" idx="3"/>
            <a:endCxn id="68" idx="0"/>
          </p:cNvCxnSpPr>
          <p:nvPr/>
        </p:nvCxnSpPr>
        <p:spPr bwMode="auto">
          <a:xfrm flipH="1">
            <a:off x="7787695" y="2885875"/>
            <a:ext cx="308" cy="174326"/>
          </a:xfrm>
          <a:prstGeom prst="line">
            <a:avLst/>
          </a:prstGeom>
          <a:noFill/>
          <a:ln w="9525" cap="flat" cmpd="sng" algn="ctr">
            <a:solidFill>
              <a:schemeClr val="accent3">
                <a:lumMod val="75000"/>
              </a:schemeClr>
            </a:solidFill>
            <a:prstDash val="solid"/>
            <a:round/>
            <a:headEnd type="diamond" w="sm" len="sm"/>
            <a:tailEnd type="diamond"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1096"/>
          <p:cNvSpPr>
            <a:spLocks noChangeArrowheads="1"/>
          </p:cNvSpPr>
          <p:nvPr/>
        </p:nvSpPr>
        <p:spPr bwMode="auto">
          <a:xfrm>
            <a:off x="4191000" y="2344984"/>
            <a:ext cx="914400" cy="91440"/>
          </a:xfrm>
          <a:prstGeom prst="rect">
            <a:avLst/>
          </a:prstGeom>
          <a:solidFill>
            <a:srgbClr val="0070C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75" name="Rectangle 1096"/>
          <p:cNvSpPr>
            <a:spLocks noChangeArrowheads="1"/>
          </p:cNvSpPr>
          <p:nvPr/>
        </p:nvSpPr>
        <p:spPr bwMode="auto">
          <a:xfrm>
            <a:off x="4207007" y="2672048"/>
            <a:ext cx="889462" cy="100584"/>
          </a:xfrm>
          <a:prstGeom prst="rect">
            <a:avLst/>
          </a:prstGeom>
          <a:solidFill>
            <a:srgbClr val="0070C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sp>
        <p:nvSpPr>
          <p:cNvPr id="76" name="Rectangle 1103"/>
          <p:cNvSpPr>
            <a:spLocks noChangeArrowheads="1"/>
          </p:cNvSpPr>
          <p:nvPr/>
        </p:nvSpPr>
        <p:spPr bwMode="auto">
          <a:xfrm>
            <a:off x="4480923" y="2835583"/>
            <a:ext cx="622913" cy="91440"/>
          </a:xfrm>
          <a:prstGeom prst="rect">
            <a:avLst/>
          </a:prstGeom>
          <a:solidFill>
            <a:srgbClr val="0070C0"/>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77" name="Rectangle 1095"/>
          <p:cNvSpPr>
            <a:spLocks noChangeArrowheads="1"/>
          </p:cNvSpPr>
          <p:nvPr/>
        </p:nvSpPr>
        <p:spPr bwMode="auto">
          <a:xfrm>
            <a:off x="4191000" y="2181452"/>
            <a:ext cx="914400" cy="104548"/>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defRPr/>
            </a:pPr>
            <a:endParaRPr lang="en-US" sz="1000" kern="0">
              <a:solidFill>
                <a:srgbClr val="003399"/>
              </a:solidFill>
            </a:endParaRPr>
          </a:p>
        </p:txBody>
      </p:sp>
      <p:grpSp>
        <p:nvGrpSpPr>
          <p:cNvPr id="5" name="Group 4"/>
          <p:cNvGrpSpPr/>
          <p:nvPr/>
        </p:nvGrpSpPr>
        <p:grpSpPr>
          <a:xfrm>
            <a:off x="7848600" y="5872112"/>
            <a:ext cx="1287449" cy="504855"/>
            <a:chOff x="7848600" y="5872112"/>
            <a:chExt cx="1287449" cy="504855"/>
          </a:xfrm>
        </p:grpSpPr>
        <p:sp>
          <p:nvSpPr>
            <p:cNvPr id="80" name="Rectangle 1103"/>
            <p:cNvSpPr>
              <a:spLocks noChangeArrowheads="1"/>
            </p:cNvSpPr>
            <p:nvPr/>
          </p:nvSpPr>
          <p:spPr bwMode="auto">
            <a:xfrm>
              <a:off x="7848600" y="6224016"/>
              <a:ext cx="241913" cy="100584"/>
            </a:xfrm>
            <a:prstGeom prst="rect">
              <a:avLst/>
            </a:prstGeom>
            <a:solidFill>
              <a:schemeClr val="bg1">
                <a:lumMod val="50000"/>
              </a:schemeClr>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78" name="Rectangle 1103"/>
            <p:cNvSpPr>
              <a:spLocks noChangeArrowheads="1"/>
            </p:cNvSpPr>
            <p:nvPr/>
          </p:nvSpPr>
          <p:spPr bwMode="auto">
            <a:xfrm>
              <a:off x="7848600" y="5922747"/>
              <a:ext cx="241913" cy="100584"/>
            </a:xfrm>
            <a:prstGeom prst="rect">
              <a:avLst/>
            </a:prstGeom>
            <a:solidFill>
              <a:srgbClr val="002060"/>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79" name="Rectangle 1103"/>
            <p:cNvSpPr>
              <a:spLocks noChangeArrowheads="1"/>
            </p:cNvSpPr>
            <p:nvPr/>
          </p:nvSpPr>
          <p:spPr bwMode="auto">
            <a:xfrm>
              <a:off x="7848600" y="6072167"/>
              <a:ext cx="241913" cy="100584"/>
            </a:xfrm>
            <a:prstGeom prst="rect">
              <a:avLst/>
            </a:prstGeom>
            <a:solidFill>
              <a:srgbClr val="0070C0"/>
            </a:solidFill>
            <a:ln w="12700">
              <a:noFill/>
              <a:miter lim="800000"/>
              <a:headEnd/>
              <a:tailEnd/>
            </a:ln>
            <a:effectLst/>
          </p:spPr>
          <p:txBody>
            <a:bodyPr wrap="none" lIns="0" rIns="0" anchor="ctr"/>
            <a:lstStyle/>
            <a:p>
              <a:pPr defTabSz="457200" fontAlgn="base">
                <a:spcBef>
                  <a:spcPct val="0"/>
                </a:spcBef>
                <a:spcAft>
                  <a:spcPct val="0"/>
                </a:spcAft>
              </a:pPr>
              <a:endParaRPr lang="en-US" sz="1000" kern="0">
                <a:solidFill>
                  <a:srgbClr val="003399"/>
                </a:solidFill>
              </a:endParaRPr>
            </a:p>
          </p:txBody>
        </p:sp>
        <p:sp>
          <p:nvSpPr>
            <p:cNvPr id="3" name="TextBox 2"/>
            <p:cNvSpPr txBox="1"/>
            <p:nvPr/>
          </p:nvSpPr>
          <p:spPr>
            <a:xfrm>
              <a:off x="8068128" y="5872112"/>
              <a:ext cx="889987" cy="200055"/>
            </a:xfrm>
            <a:prstGeom prst="rect">
              <a:avLst/>
            </a:prstGeom>
            <a:noFill/>
          </p:spPr>
          <p:txBody>
            <a:bodyPr wrap="none" rtlCol="0">
              <a:spAutoFit/>
            </a:bodyPr>
            <a:lstStyle/>
            <a:p>
              <a:r>
                <a:rPr lang="en-US" sz="700" dirty="0" smtClean="0"/>
                <a:t>New Functionality</a:t>
              </a:r>
              <a:endParaRPr lang="en-US" sz="700" dirty="0"/>
            </a:p>
          </p:txBody>
        </p:sp>
        <p:sp>
          <p:nvSpPr>
            <p:cNvPr id="81" name="TextBox 80"/>
            <p:cNvSpPr txBox="1"/>
            <p:nvPr/>
          </p:nvSpPr>
          <p:spPr>
            <a:xfrm>
              <a:off x="8068128" y="6024512"/>
              <a:ext cx="1050288" cy="200055"/>
            </a:xfrm>
            <a:prstGeom prst="rect">
              <a:avLst/>
            </a:prstGeom>
            <a:noFill/>
          </p:spPr>
          <p:txBody>
            <a:bodyPr wrap="none" rtlCol="0">
              <a:spAutoFit/>
            </a:bodyPr>
            <a:lstStyle/>
            <a:p>
              <a:r>
                <a:rPr lang="en-US" sz="700" dirty="0" smtClean="0"/>
                <a:t>Maintain Functionality</a:t>
              </a:r>
              <a:endParaRPr lang="en-US" sz="700" dirty="0"/>
            </a:p>
          </p:txBody>
        </p:sp>
        <p:sp>
          <p:nvSpPr>
            <p:cNvPr id="82" name="TextBox 81"/>
            <p:cNvSpPr txBox="1"/>
            <p:nvPr/>
          </p:nvSpPr>
          <p:spPr>
            <a:xfrm>
              <a:off x="8068128" y="6176912"/>
              <a:ext cx="1067921" cy="200055"/>
            </a:xfrm>
            <a:prstGeom prst="rect">
              <a:avLst/>
            </a:prstGeom>
            <a:noFill/>
          </p:spPr>
          <p:txBody>
            <a:bodyPr wrap="none" rtlCol="0">
              <a:spAutoFit/>
            </a:bodyPr>
            <a:lstStyle/>
            <a:p>
              <a:r>
                <a:rPr lang="en-US" sz="700" dirty="0" smtClean="0"/>
                <a:t>Integrate Functionality</a:t>
              </a:r>
              <a:endParaRPr lang="en-US" sz="700" dirty="0"/>
            </a:p>
          </p:txBody>
        </p:sp>
      </p:grpSp>
      <p:sp>
        <p:nvSpPr>
          <p:cNvPr id="6" name="Rectangle 5"/>
          <p:cNvSpPr/>
          <p:nvPr/>
        </p:nvSpPr>
        <p:spPr>
          <a:xfrm>
            <a:off x="7744333" y="5872112"/>
            <a:ext cx="1330093" cy="5048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94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095" y="0"/>
            <a:ext cx="5861070" cy="4694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r>
              <a:rPr lang="en-US" sz="2000" dirty="0" smtClean="0">
                <a:solidFill>
                  <a:schemeClr val="bg1"/>
                </a:solidFill>
              </a:rPr>
              <a:t>First 2 recommended </a:t>
            </a:r>
            <a:r>
              <a:rPr lang="en-US" sz="2000" dirty="0">
                <a:solidFill>
                  <a:schemeClr val="bg1"/>
                </a:solidFill>
              </a:rPr>
              <a:t>i</a:t>
            </a:r>
            <a:r>
              <a:rPr lang="en-US" sz="2000" dirty="0" smtClean="0">
                <a:solidFill>
                  <a:schemeClr val="bg1"/>
                </a:solidFill>
              </a:rPr>
              <a:t>nitiatives will significantly improve the QC capabilities, efficiency and level of service provided</a:t>
            </a:r>
            <a:endParaRPr lang="en-US" sz="1800" dirty="0">
              <a:solidFill>
                <a:schemeClr val="bg1"/>
              </a:solidFill>
            </a:endParaRPr>
          </a:p>
        </p:txBody>
      </p:sp>
      <p:pic>
        <p:nvPicPr>
          <p:cNvPr id="3" name="Picture 2"/>
          <p:cNvPicPr>
            <a:picLocks noChangeAspect="1"/>
          </p:cNvPicPr>
          <p:nvPr/>
        </p:nvPicPr>
        <p:blipFill>
          <a:blip r:embed="rId3"/>
          <a:stretch>
            <a:fillRect/>
          </a:stretch>
        </p:blipFill>
        <p:spPr>
          <a:xfrm>
            <a:off x="315176" y="1734135"/>
            <a:ext cx="4071624" cy="2594797"/>
          </a:xfrm>
          <a:prstGeom prst="rect">
            <a:avLst/>
          </a:prstGeom>
        </p:spPr>
      </p:pic>
      <p:sp>
        <p:nvSpPr>
          <p:cNvPr id="58" name="Rectangle 57"/>
          <p:cNvSpPr/>
          <p:nvPr/>
        </p:nvSpPr>
        <p:spPr>
          <a:xfrm>
            <a:off x="413983" y="4638335"/>
            <a:ext cx="4023360" cy="1904970"/>
          </a:xfrm>
          <a:prstGeom prst="rect">
            <a:avLst/>
          </a:prstGeom>
          <a:noFill/>
          <a:ln w="9525">
            <a:solidFill>
              <a:schemeClr val="tx1">
                <a:lumMod val="50000"/>
                <a:lumOff val="50000"/>
              </a:schemeClr>
            </a:solidFill>
            <a:prstDash val="dash"/>
          </a:ln>
          <a:effectLst/>
        </p:spPr>
        <p:txBody>
          <a:bodyPr vert="horz" wrap="square" lIns="91440" tIns="91440" rIns="91440" bIns="91440" numCol="1" rtlCol="0" anchor="t" anchorCtr="0" compatLnSpc="1">
            <a:prstTxWarp prst="textNoShape">
              <a:avLst/>
            </a:prstTxWarp>
            <a:noAutofit/>
          </a:bodyPr>
          <a:lstStyle/>
          <a:p>
            <a:pPr fontAlgn="base">
              <a:spcBef>
                <a:spcPct val="0"/>
              </a:spcBef>
              <a:spcAft>
                <a:spcPct val="0"/>
              </a:spcAft>
            </a:pPr>
            <a:r>
              <a:rPr lang="en-US" sz="1200" dirty="0" smtClean="0">
                <a:solidFill>
                  <a:prstClr val="black"/>
                </a:solidFill>
              </a:rPr>
              <a:t>Implement </a:t>
            </a:r>
            <a:r>
              <a:rPr lang="en-US" sz="1200" dirty="0" err="1" smtClean="0">
                <a:solidFill>
                  <a:prstClr val="black"/>
                </a:solidFill>
              </a:rPr>
              <a:t>Labware</a:t>
            </a:r>
            <a:r>
              <a:rPr lang="en-US" sz="1200" dirty="0" smtClean="0">
                <a:solidFill>
                  <a:prstClr val="black"/>
                </a:solidFill>
              </a:rPr>
              <a:t> </a:t>
            </a:r>
            <a:r>
              <a:rPr lang="en-US" sz="1200" dirty="0">
                <a:solidFill>
                  <a:prstClr val="black"/>
                </a:solidFill>
              </a:rPr>
              <a:t>v7 ELN and LIMS for QC Labs </a:t>
            </a:r>
            <a:r>
              <a:rPr lang="en-US" sz="1200" dirty="0" smtClean="0">
                <a:solidFill>
                  <a:prstClr val="black"/>
                </a:solidFill>
              </a:rPr>
              <a:t>capable of:</a:t>
            </a: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System guided </a:t>
            </a:r>
            <a:r>
              <a:rPr lang="en-US" sz="1200" b="1" dirty="0">
                <a:solidFill>
                  <a:prstClr val="black"/>
                </a:solidFill>
              </a:rPr>
              <a:t>execution of test </a:t>
            </a:r>
            <a:r>
              <a:rPr lang="en-US" sz="1200" b="1" dirty="0" smtClean="0">
                <a:solidFill>
                  <a:prstClr val="black"/>
                </a:solidFill>
              </a:rPr>
              <a:t>methods</a:t>
            </a:r>
            <a:r>
              <a:rPr lang="en-US" sz="1200" dirty="0" smtClean="0">
                <a:solidFill>
                  <a:prstClr val="black"/>
                </a:solidFill>
              </a:rPr>
              <a:t> and review by exception </a:t>
            </a: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Automatic </a:t>
            </a:r>
            <a:r>
              <a:rPr lang="en-US" sz="1200" b="1" dirty="0">
                <a:solidFill>
                  <a:prstClr val="black"/>
                </a:solidFill>
              </a:rPr>
              <a:t>verification of resources </a:t>
            </a:r>
            <a:r>
              <a:rPr lang="en-US" sz="1200" dirty="0" smtClean="0">
                <a:solidFill>
                  <a:prstClr val="black"/>
                </a:solidFill>
              </a:rPr>
              <a:t>(Reagents, Equipment, Technicians)</a:t>
            </a:r>
          </a:p>
          <a:p>
            <a:pPr marL="285750" indent="-285750" fontAlgn="base">
              <a:spcBef>
                <a:spcPct val="0"/>
              </a:spcBef>
              <a:spcAft>
                <a:spcPct val="0"/>
              </a:spcAft>
              <a:buFont typeface="Arial" panose="020B0604020202020204" pitchFamily="34" charset="0"/>
              <a:buChar char="•"/>
            </a:pPr>
            <a:r>
              <a:rPr lang="en-US" sz="1200" dirty="0">
                <a:solidFill>
                  <a:prstClr val="black"/>
                </a:solidFill>
              </a:rPr>
              <a:t>I</a:t>
            </a:r>
            <a:r>
              <a:rPr lang="en-US" sz="1200" b="1" dirty="0" smtClean="0">
                <a:solidFill>
                  <a:prstClr val="black"/>
                </a:solidFill>
              </a:rPr>
              <a:t>mport structured specifications</a:t>
            </a:r>
            <a:endParaRPr lang="en-US" sz="1200" dirty="0" smtClean="0">
              <a:solidFill>
                <a:prstClr val="black"/>
              </a:solidFill>
            </a:endParaRP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Manage reagents </a:t>
            </a:r>
            <a:r>
              <a:rPr lang="en-US" sz="1200" dirty="0" smtClean="0">
                <a:solidFill>
                  <a:prstClr val="black"/>
                </a:solidFill>
              </a:rPr>
              <a:t>(production, expiry, etc.)</a:t>
            </a:r>
            <a:endParaRPr lang="en-US" sz="1200" dirty="0">
              <a:solidFill>
                <a:prstClr val="black"/>
              </a:solidFill>
            </a:endParaRP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Integrate with PLM, TD &amp; Supply Chain</a:t>
            </a:r>
          </a:p>
        </p:txBody>
      </p:sp>
      <p:sp>
        <p:nvSpPr>
          <p:cNvPr id="62" name="Rectangle 61"/>
          <p:cNvSpPr/>
          <p:nvPr/>
        </p:nvSpPr>
        <p:spPr>
          <a:xfrm>
            <a:off x="4876795" y="4638334"/>
            <a:ext cx="4023360" cy="1904970"/>
          </a:xfrm>
          <a:prstGeom prst="rect">
            <a:avLst/>
          </a:prstGeom>
          <a:noFill/>
          <a:ln w="9525">
            <a:solidFill>
              <a:schemeClr val="tx1">
                <a:lumMod val="50000"/>
                <a:lumOff val="50000"/>
              </a:schemeClr>
            </a:solidFill>
            <a:prstDash val="dash"/>
          </a:ln>
          <a:effectLst/>
        </p:spPr>
        <p:txBody>
          <a:bodyPr vert="horz" wrap="square" lIns="91440" tIns="91440" rIns="91440" bIns="91440" numCol="1" rtlCol="0" anchor="t" anchorCtr="0" compatLnSpc="1">
            <a:prstTxWarp prst="textNoShape">
              <a:avLst/>
            </a:prstTxWarp>
            <a:noAutofit/>
          </a:bodyPr>
          <a:lstStyle/>
          <a:p>
            <a:pPr fontAlgn="base">
              <a:spcBef>
                <a:spcPct val="0"/>
              </a:spcBef>
              <a:spcAft>
                <a:spcPct val="0"/>
              </a:spcAft>
            </a:pPr>
            <a:r>
              <a:rPr lang="en-US" sz="1200" dirty="0">
                <a:solidFill>
                  <a:prstClr val="black"/>
                </a:solidFill>
              </a:rPr>
              <a:t>Manage samples </a:t>
            </a:r>
            <a:r>
              <a:rPr lang="en-US" sz="1200" dirty="0" smtClean="0">
                <a:solidFill>
                  <a:prstClr val="black"/>
                </a:solidFill>
              </a:rPr>
              <a:t>taken by supply chain customers from </a:t>
            </a:r>
            <a:r>
              <a:rPr lang="en-US" sz="1200" dirty="0">
                <a:solidFill>
                  <a:prstClr val="black"/>
                </a:solidFill>
              </a:rPr>
              <a:t>pickup through </a:t>
            </a:r>
            <a:r>
              <a:rPr lang="en-US" sz="1200" dirty="0" smtClean="0">
                <a:solidFill>
                  <a:prstClr val="black"/>
                </a:solidFill>
              </a:rPr>
              <a:t>test results:</a:t>
            </a: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Dispatch to appropriate lab </a:t>
            </a:r>
            <a:r>
              <a:rPr lang="en-US" sz="1200" dirty="0" smtClean="0">
                <a:solidFill>
                  <a:prstClr val="black"/>
                </a:solidFill>
              </a:rPr>
              <a:t>for testing </a:t>
            </a: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Manage transfer / shipment of samples</a:t>
            </a:r>
          </a:p>
          <a:p>
            <a:pPr marL="285750" indent="-285750" fontAlgn="base">
              <a:spcBef>
                <a:spcPct val="0"/>
              </a:spcBef>
              <a:spcAft>
                <a:spcPct val="0"/>
              </a:spcAft>
              <a:buFont typeface="Arial" panose="020B0604020202020204" pitchFamily="34" charset="0"/>
              <a:buChar char="•"/>
            </a:pPr>
            <a:r>
              <a:rPr lang="en-US" sz="1200" b="1" dirty="0" smtClean="0">
                <a:solidFill>
                  <a:prstClr val="black"/>
                </a:solidFill>
              </a:rPr>
              <a:t>Integrate with CLOs </a:t>
            </a:r>
            <a:r>
              <a:rPr lang="en-US" sz="1200" dirty="0" smtClean="0">
                <a:solidFill>
                  <a:prstClr val="black"/>
                </a:solidFill>
              </a:rPr>
              <a:t>for Sample Login</a:t>
            </a:r>
          </a:p>
          <a:p>
            <a:pPr marL="285750" indent="-285750" fontAlgn="base">
              <a:spcBef>
                <a:spcPct val="0"/>
              </a:spcBef>
              <a:spcAft>
                <a:spcPct val="0"/>
              </a:spcAft>
              <a:buFont typeface="Arial" panose="020B0604020202020204" pitchFamily="34" charset="0"/>
              <a:buChar char="•"/>
            </a:pPr>
            <a:r>
              <a:rPr lang="en-US" sz="1200" dirty="0">
                <a:solidFill>
                  <a:prstClr val="black"/>
                </a:solidFill>
              </a:rPr>
              <a:t>M</a:t>
            </a:r>
            <a:r>
              <a:rPr lang="en-US" sz="1200" dirty="0" smtClean="0">
                <a:solidFill>
                  <a:prstClr val="black"/>
                </a:solidFill>
              </a:rPr>
              <a:t>aintain  electronic </a:t>
            </a:r>
            <a:r>
              <a:rPr lang="en-US" sz="1200" b="1" dirty="0" smtClean="0">
                <a:solidFill>
                  <a:prstClr val="black"/>
                </a:solidFill>
              </a:rPr>
              <a:t>Chain </a:t>
            </a:r>
            <a:r>
              <a:rPr lang="en-US" sz="1200" b="1" dirty="0">
                <a:solidFill>
                  <a:prstClr val="black"/>
                </a:solidFill>
              </a:rPr>
              <a:t>of Custody </a:t>
            </a:r>
            <a:r>
              <a:rPr lang="en-US" sz="1200" dirty="0" smtClean="0">
                <a:solidFill>
                  <a:prstClr val="black"/>
                </a:solidFill>
              </a:rPr>
              <a:t>records for </a:t>
            </a:r>
            <a:r>
              <a:rPr lang="en-US" sz="1200" dirty="0">
                <a:solidFill>
                  <a:prstClr val="black"/>
                </a:solidFill>
              </a:rPr>
              <a:t>each </a:t>
            </a:r>
            <a:r>
              <a:rPr lang="en-US" sz="1200" dirty="0" smtClean="0">
                <a:solidFill>
                  <a:prstClr val="black"/>
                </a:solidFill>
              </a:rPr>
              <a:t>sample.</a:t>
            </a:r>
            <a:endParaRPr lang="en-US" sz="1200" dirty="0">
              <a:solidFill>
                <a:prstClr val="black"/>
              </a:solidFill>
            </a:endParaRPr>
          </a:p>
        </p:txBody>
      </p:sp>
      <p:pic>
        <p:nvPicPr>
          <p:cNvPr id="10" name="Picture 9"/>
          <p:cNvPicPr>
            <a:picLocks noChangeAspect="1"/>
          </p:cNvPicPr>
          <p:nvPr/>
        </p:nvPicPr>
        <p:blipFill>
          <a:blip r:embed="rId4"/>
          <a:stretch>
            <a:fillRect/>
          </a:stretch>
        </p:blipFill>
        <p:spPr>
          <a:xfrm>
            <a:off x="4777990" y="1734135"/>
            <a:ext cx="4071624" cy="2224476"/>
          </a:xfrm>
          <a:prstGeom prst="rect">
            <a:avLst/>
          </a:prstGeom>
        </p:spPr>
      </p:pic>
      <p:sp>
        <p:nvSpPr>
          <p:cNvPr id="5" name="Rectangle 4"/>
          <p:cNvSpPr/>
          <p:nvPr/>
        </p:nvSpPr>
        <p:spPr>
          <a:xfrm>
            <a:off x="315176" y="1147881"/>
            <a:ext cx="2601994" cy="338554"/>
          </a:xfrm>
          <a:prstGeom prst="rect">
            <a:avLst/>
          </a:prstGeom>
        </p:spPr>
        <p:txBody>
          <a:bodyPr wrap="none">
            <a:spAutoFit/>
          </a:bodyPr>
          <a:lstStyle/>
          <a:p>
            <a:pPr>
              <a:defRPr/>
            </a:pPr>
            <a:r>
              <a:rPr lang="en-US" sz="1600" b="1" dirty="0" smtClean="0">
                <a:solidFill>
                  <a:prstClr val="black"/>
                </a:solidFill>
              </a:rPr>
              <a:t>1. Lab </a:t>
            </a:r>
            <a:r>
              <a:rPr lang="en-US" sz="1600" b="1" dirty="0">
                <a:solidFill>
                  <a:prstClr val="black"/>
                </a:solidFill>
              </a:rPr>
              <a:t>Execution System</a:t>
            </a:r>
          </a:p>
        </p:txBody>
      </p:sp>
      <p:sp>
        <p:nvSpPr>
          <p:cNvPr id="6" name="Rectangle 5"/>
          <p:cNvSpPr/>
          <p:nvPr/>
        </p:nvSpPr>
        <p:spPr>
          <a:xfrm>
            <a:off x="4777990" y="1147881"/>
            <a:ext cx="4049507" cy="338554"/>
          </a:xfrm>
          <a:prstGeom prst="rect">
            <a:avLst/>
          </a:prstGeom>
        </p:spPr>
        <p:txBody>
          <a:bodyPr wrap="none">
            <a:spAutoFit/>
          </a:bodyPr>
          <a:lstStyle/>
          <a:p>
            <a:pPr>
              <a:defRPr/>
            </a:pPr>
            <a:r>
              <a:rPr lang="en-US" sz="1600" b="1" dirty="0" smtClean="0">
                <a:solidFill>
                  <a:prstClr val="black"/>
                </a:solidFill>
              </a:rPr>
              <a:t>2. Comprehensive </a:t>
            </a:r>
            <a:r>
              <a:rPr lang="en-US" sz="1600" b="1" dirty="0">
                <a:solidFill>
                  <a:prstClr val="black"/>
                </a:solidFill>
              </a:rPr>
              <a:t>Sample Management</a:t>
            </a:r>
          </a:p>
        </p:txBody>
      </p:sp>
      <p:cxnSp>
        <p:nvCxnSpPr>
          <p:cNvPr id="11" name="Straight Connector 10"/>
          <p:cNvCxnSpPr/>
          <p:nvPr/>
        </p:nvCxnSpPr>
        <p:spPr bwMode="auto">
          <a:xfrm>
            <a:off x="4777990" y="1510820"/>
            <a:ext cx="397281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315176" y="1510820"/>
            <a:ext cx="397281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94878680"/>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142481" y="1166754"/>
            <a:ext cx="1794480" cy="307777"/>
          </a:xfrm>
          <a:prstGeom prst="rect">
            <a:avLst/>
          </a:prstGeom>
          <a:solidFill>
            <a:schemeClr val="accent5">
              <a:lumMod val="75000"/>
            </a:schemeClr>
          </a:solidFill>
          <a:ln>
            <a:solidFill>
              <a:schemeClr val="bg1"/>
            </a:solidFill>
          </a:ln>
        </p:spPr>
        <p:txBody>
          <a:bodyPr wrap="square" rtlCol="0">
            <a:spAutoFit/>
          </a:bodyPr>
          <a:lstStyle/>
          <a:p>
            <a:pPr algn="ctr"/>
            <a:endParaRPr lang="en-US" sz="1400" dirty="0"/>
          </a:p>
        </p:txBody>
      </p:sp>
      <p:sp>
        <p:nvSpPr>
          <p:cNvPr id="28" name="TextBox 27"/>
          <p:cNvSpPr txBox="1"/>
          <p:nvPr/>
        </p:nvSpPr>
        <p:spPr>
          <a:xfrm>
            <a:off x="7040881" y="1095634"/>
            <a:ext cx="1794480" cy="307777"/>
          </a:xfrm>
          <a:prstGeom prst="rect">
            <a:avLst/>
          </a:prstGeom>
          <a:solidFill>
            <a:srgbClr val="FF8989"/>
          </a:solidFill>
          <a:ln>
            <a:solidFill>
              <a:schemeClr val="bg1"/>
            </a:solidFill>
          </a:ln>
        </p:spPr>
        <p:txBody>
          <a:bodyPr wrap="square" rtlCol="0">
            <a:spAutoFit/>
          </a:bodyPr>
          <a:lstStyle/>
          <a:p>
            <a:pPr algn="ctr"/>
            <a:endParaRPr lang="en-US" sz="1400" dirty="0"/>
          </a:p>
        </p:txBody>
      </p:sp>
      <p:sp>
        <p:nvSpPr>
          <p:cNvPr id="3" name="Title 2"/>
          <p:cNvSpPr>
            <a:spLocks noGrp="1"/>
          </p:cNvSpPr>
          <p:nvPr>
            <p:ph type="title"/>
          </p:nvPr>
        </p:nvSpPr>
        <p:spPr>
          <a:xfrm>
            <a:off x="1561367" y="228600"/>
            <a:ext cx="8412480" cy="469492"/>
          </a:xfrm>
        </p:spPr>
        <p:txBody>
          <a:bodyPr/>
          <a:lstStyle/>
          <a:p>
            <a:r>
              <a:rPr lang="en-US" sz="2400" dirty="0" smtClean="0">
                <a:solidFill>
                  <a:schemeClr val="bg1"/>
                </a:solidFill>
              </a:rPr>
              <a:t>Comprehensive Sample Management</a:t>
            </a:r>
            <a:endParaRPr lang="en-US" sz="2400" dirty="0">
              <a:solidFill>
                <a:schemeClr val="bg1"/>
              </a:solidFill>
            </a:endParaRPr>
          </a:p>
        </p:txBody>
      </p:sp>
      <p:sp>
        <p:nvSpPr>
          <p:cNvPr id="5" name="TextBox 4"/>
          <p:cNvSpPr txBox="1"/>
          <p:nvPr/>
        </p:nvSpPr>
        <p:spPr>
          <a:xfrm>
            <a:off x="3436876" y="3869168"/>
            <a:ext cx="2330731" cy="1954381"/>
          </a:xfrm>
          <a:prstGeom prst="rect">
            <a:avLst/>
          </a:prstGeom>
          <a:solidFill>
            <a:schemeClr val="bg1">
              <a:lumMod val="85000"/>
            </a:schemeClr>
          </a:solidFill>
          <a:ln>
            <a:noFill/>
          </a:ln>
        </p:spPr>
        <p:txBody>
          <a:bodyPr wrap="square" rtlCol="0">
            <a:spAutoFit/>
          </a:bodyPr>
          <a:lstStyle/>
          <a:p>
            <a:r>
              <a:rPr lang="en-US" sz="1100" b="1" dirty="0" smtClean="0"/>
              <a:t>Sample Management Functions</a:t>
            </a:r>
          </a:p>
          <a:p>
            <a:pPr marL="228600" indent="-228600">
              <a:buFont typeface="+mj-lt"/>
              <a:buAutoNum type="arabicPeriod"/>
            </a:pPr>
            <a:r>
              <a:rPr lang="en-US" sz="1100" dirty="0" smtClean="0"/>
              <a:t>Log sample (Test Request)</a:t>
            </a:r>
          </a:p>
          <a:p>
            <a:pPr marL="228600" indent="-228600">
              <a:buFont typeface="+mj-lt"/>
              <a:buAutoNum type="arabicPeriod"/>
            </a:pPr>
            <a:r>
              <a:rPr lang="en-US" sz="1100" dirty="0" smtClean="0"/>
              <a:t>Sample pickup </a:t>
            </a:r>
          </a:p>
          <a:p>
            <a:pPr marL="228600" indent="-228600">
              <a:buFont typeface="+mj-lt"/>
              <a:buAutoNum type="arabicPeriod"/>
            </a:pPr>
            <a:r>
              <a:rPr lang="en-US" sz="1100" dirty="0" smtClean="0"/>
              <a:t>Aliquot &amp; Label</a:t>
            </a:r>
          </a:p>
          <a:p>
            <a:pPr marL="228600" indent="-228600">
              <a:buFont typeface="+mj-lt"/>
              <a:buAutoNum type="arabicPeriod"/>
            </a:pPr>
            <a:r>
              <a:rPr lang="en-US" sz="1100" dirty="0" smtClean="0"/>
              <a:t>Store (conditions for material)</a:t>
            </a:r>
          </a:p>
          <a:p>
            <a:pPr marL="228600" indent="-228600">
              <a:buFont typeface="+mj-lt"/>
              <a:buAutoNum type="arabicPeriod"/>
            </a:pPr>
            <a:r>
              <a:rPr lang="en-US" sz="1100" dirty="0" smtClean="0"/>
              <a:t>Dispatch </a:t>
            </a:r>
          </a:p>
          <a:p>
            <a:pPr marL="396875" lvl="1" indent="-168275">
              <a:buFont typeface="Arial" panose="020B0604020202020204" pitchFamily="34" charset="0"/>
              <a:buChar char="•"/>
            </a:pPr>
            <a:r>
              <a:rPr lang="en-US" sz="1100" dirty="0" smtClean="0"/>
              <a:t>Internal Biogen lab OR</a:t>
            </a:r>
          </a:p>
          <a:p>
            <a:pPr marL="396875" lvl="1" indent="-168275">
              <a:buFont typeface="Arial" panose="020B0604020202020204" pitchFamily="34" charset="0"/>
              <a:buChar char="•"/>
            </a:pPr>
            <a:r>
              <a:rPr lang="en-US" sz="1100" dirty="0" smtClean="0"/>
              <a:t>Ship to Appropriate </a:t>
            </a:r>
            <a:r>
              <a:rPr lang="en-US" sz="1100" dirty="0"/>
              <a:t>L</a:t>
            </a:r>
            <a:r>
              <a:rPr lang="en-US" sz="1100" dirty="0" smtClean="0"/>
              <a:t>ab (per </a:t>
            </a:r>
            <a:r>
              <a:rPr lang="en-US" sz="1100" i="1" dirty="0" smtClean="0"/>
              <a:t>Shipment table</a:t>
            </a:r>
            <a:r>
              <a:rPr lang="en-US" sz="1100" dirty="0" smtClean="0"/>
              <a:t>)</a:t>
            </a:r>
          </a:p>
          <a:p>
            <a:pPr indent="-228600">
              <a:buFont typeface="+mj-lt"/>
              <a:buAutoNum type="arabicPeriod"/>
            </a:pPr>
            <a:r>
              <a:rPr lang="en-US" sz="1100" dirty="0" smtClean="0"/>
              <a:t>Deliver to Lab</a:t>
            </a:r>
          </a:p>
          <a:p>
            <a:pPr indent="-228600">
              <a:buFont typeface="+mj-lt"/>
              <a:buAutoNum type="arabicPeriod"/>
            </a:pPr>
            <a:r>
              <a:rPr lang="en-US" sz="1100" dirty="0" smtClean="0"/>
              <a:t>Maintain Chain of custody</a:t>
            </a:r>
          </a:p>
        </p:txBody>
      </p:sp>
      <p:sp>
        <p:nvSpPr>
          <p:cNvPr id="6" name="TextBox 5"/>
          <p:cNvSpPr txBox="1"/>
          <p:nvPr/>
        </p:nvSpPr>
        <p:spPr>
          <a:xfrm>
            <a:off x="3436876" y="2441524"/>
            <a:ext cx="2330731" cy="1186447"/>
          </a:xfrm>
          <a:prstGeom prst="rect">
            <a:avLst/>
          </a:prstGeom>
          <a:solidFill>
            <a:srgbClr val="002060"/>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solidFill>
                  <a:schemeClr val="bg1"/>
                </a:solidFill>
              </a:rPr>
              <a:t>Sample Control / Test Request Dispatch</a:t>
            </a:r>
          </a:p>
          <a:p>
            <a:pPr marL="0" lvl="1" algn="ctr"/>
            <a:r>
              <a:rPr lang="en-US" sz="1400" dirty="0" smtClean="0">
                <a:solidFill>
                  <a:schemeClr val="bg1"/>
                </a:solidFill>
              </a:rPr>
              <a:t>(QC LIMS) </a:t>
            </a:r>
          </a:p>
        </p:txBody>
      </p:sp>
      <p:sp>
        <p:nvSpPr>
          <p:cNvPr id="7" name="TextBox 6"/>
          <p:cNvSpPr txBox="1"/>
          <p:nvPr/>
        </p:nvSpPr>
        <p:spPr>
          <a:xfrm>
            <a:off x="365760" y="3145527"/>
            <a:ext cx="1350730" cy="1186447"/>
          </a:xfrm>
          <a:prstGeom prst="rect">
            <a:avLst/>
          </a:prstGeom>
          <a:solidFill>
            <a:schemeClr val="accent4">
              <a:lumMod val="60000"/>
              <a:lumOff val="40000"/>
            </a:schemeClr>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t>Manufacturing Process Control Samples</a:t>
            </a:r>
          </a:p>
        </p:txBody>
      </p:sp>
      <p:sp>
        <p:nvSpPr>
          <p:cNvPr id="8" name="TextBox 7"/>
          <p:cNvSpPr txBox="1"/>
          <p:nvPr/>
        </p:nvSpPr>
        <p:spPr>
          <a:xfrm>
            <a:off x="365760" y="1714129"/>
            <a:ext cx="1350730" cy="1186447"/>
          </a:xfrm>
          <a:prstGeom prst="rect">
            <a:avLst/>
          </a:prstGeom>
          <a:solidFill>
            <a:schemeClr val="accent4">
              <a:lumMod val="60000"/>
              <a:lumOff val="40000"/>
            </a:schemeClr>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t>Material Receiving Inspection</a:t>
            </a:r>
          </a:p>
        </p:txBody>
      </p:sp>
      <p:sp>
        <p:nvSpPr>
          <p:cNvPr id="9" name="TextBox 8"/>
          <p:cNvSpPr txBox="1"/>
          <p:nvPr/>
        </p:nvSpPr>
        <p:spPr>
          <a:xfrm>
            <a:off x="365760" y="4623807"/>
            <a:ext cx="1350730" cy="1186447"/>
          </a:xfrm>
          <a:prstGeom prst="rect">
            <a:avLst/>
          </a:prstGeom>
          <a:solidFill>
            <a:schemeClr val="accent4">
              <a:lumMod val="60000"/>
              <a:lumOff val="40000"/>
            </a:schemeClr>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t>Manufactured Material Testing</a:t>
            </a:r>
          </a:p>
        </p:txBody>
      </p:sp>
      <p:sp>
        <p:nvSpPr>
          <p:cNvPr id="10" name="TextBox 9"/>
          <p:cNvSpPr txBox="1"/>
          <p:nvPr/>
        </p:nvSpPr>
        <p:spPr>
          <a:xfrm>
            <a:off x="7542274" y="1786241"/>
            <a:ext cx="1195282" cy="1184181"/>
          </a:xfrm>
          <a:prstGeom prst="rect">
            <a:avLst/>
          </a:prstGeom>
          <a:solidFill>
            <a:srgbClr val="002060"/>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solidFill>
                  <a:schemeClr val="bg1"/>
                </a:solidFill>
              </a:rPr>
              <a:t>QC Labs Biogen</a:t>
            </a:r>
          </a:p>
          <a:p>
            <a:pPr marL="0" lvl="1" algn="ctr"/>
            <a:r>
              <a:rPr lang="en-US" sz="1400" dirty="0" smtClean="0">
                <a:solidFill>
                  <a:schemeClr val="bg1"/>
                </a:solidFill>
              </a:rPr>
              <a:t>(QC LIMS)</a:t>
            </a:r>
          </a:p>
        </p:txBody>
      </p:sp>
      <p:sp>
        <p:nvSpPr>
          <p:cNvPr id="12" name="TextBox 11"/>
          <p:cNvSpPr txBox="1"/>
          <p:nvPr/>
        </p:nvSpPr>
        <p:spPr>
          <a:xfrm>
            <a:off x="7542274" y="3217640"/>
            <a:ext cx="1195282" cy="1186447"/>
          </a:xfrm>
          <a:prstGeom prst="rect">
            <a:avLst/>
          </a:prstGeom>
          <a:solidFill>
            <a:srgbClr val="FF8989"/>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solidFill>
                  <a:schemeClr val="bg1"/>
                </a:solidFill>
              </a:rPr>
              <a:t>CLO</a:t>
            </a:r>
          </a:p>
          <a:p>
            <a:pPr marL="0" lvl="1" algn="ctr"/>
            <a:r>
              <a:rPr lang="en-US" sz="1400" dirty="0" smtClean="0">
                <a:solidFill>
                  <a:schemeClr val="bg1"/>
                </a:solidFill>
              </a:rPr>
              <a:t>(Ext. LIMS)</a:t>
            </a:r>
          </a:p>
        </p:txBody>
      </p:sp>
      <p:sp>
        <p:nvSpPr>
          <p:cNvPr id="14" name="TextBox 13"/>
          <p:cNvSpPr txBox="1"/>
          <p:nvPr/>
        </p:nvSpPr>
        <p:spPr>
          <a:xfrm>
            <a:off x="2987040" y="1024514"/>
            <a:ext cx="3312159" cy="307777"/>
          </a:xfrm>
          <a:prstGeom prst="rect">
            <a:avLst/>
          </a:prstGeom>
          <a:solidFill>
            <a:srgbClr val="002060"/>
          </a:solidFill>
          <a:ln>
            <a:solidFill>
              <a:schemeClr val="bg1"/>
            </a:solidFill>
          </a:ln>
        </p:spPr>
        <p:txBody>
          <a:bodyPr wrap="square" rtlCol="0">
            <a:spAutoFit/>
          </a:bodyPr>
          <a:lstStyle/>
          <a:p>
            <a:pPr algn="ctr"/>
            <a:r>
              <a:rPr lang="en-US" sz="1400" dirty="0" smtClean="0">
                <a:solidFill>
                  <a:schemeClr val="bg1"/>
                </a:solidFill>
              </a:rPr>
              <a:t>Sample Management (LIMS)</a:t>
            </a:r>
            <a:endParaRPr lang="en-US" sz="1400" dirty="0">
              <a:solidFill>
                <a:schemeClr val="bg1"/>
              </a:solidFill>
            </a:endParaRPr>
          </a:p>
        </p:txBody>
      </p:sp>
      <p:sp>
        <p:nvSpPr>
          <p:cNvPr id="15" name="TextBox 14"/>
          <p:cNvSpPr txBox="1"/>
          <p:nvPr/>
        </p:nvSpPr>
        <p:spPr>
          <a:xfrm>
            <a:off x="6939281" y="1024514"/>
            <a:ext cx="1794480" cy="307777"/>
          </a:xfrm>
          <a:prstGeom prst="rect">
            <a:avLst/>
          </a:prstGeom>
          <a:solidFill>
            <a:srgbClr val="002060"/>
          </a:solidFill>
          <a:ln>
            <a:solidFill>
              <a:schemeClr val="bg1"/>
            </a:solidFill>
          </a:ln>
        </p:spPr>
        <p:txBody>
          <a:bodyPr wrap="square" rtlCol="0">
            <a:spAutoFit/>
          </a:bodyPr>
          <a:lstStyle>
            <a:defPPr>
              <a:defRPr lang="en-US"/>
            </a:defPPr>
            <a:lvl1pPr algn="ctr">
              <a:defRPr sz="1400">
                <a:solidFill>
                  <a:schemeClr val="bg1"/>
                </a:solidFill>
              </a:defRPr>
            </a:lvl1pPr>
          </a:lstStyle>
          <a:p>
            <a:r>
              <a:rPr lang="en-US" dirty="0"/>
              <a:t>QC Labs (LIMS)</a:t>
            </a:r>
          </a:p>
        </p:txBody>
      </p:sp>
      <p:cxnSp>
        <p:nvCxnSpPr>
          <p:cNvPr id="16" name="Elbow Connector 15"/>
          <p:cNvCxnSpPr>
            <a:stCxn id="8" idx="3"/>
            <a:endCxn id="6" idx="1"/>
          </p:cNvCxnSpPr>
          <p:nvPr/>
        </p:nvCxnSpPr>
        <p:spPr bwMode="auto">
          <a:xfrm>
            <a:off x="1716490" y="2307353"/>
            <a:ext cx="1720386" cy="727395"/>
          </a:xfrm>
          <a:prstGeom prst="bentConnector3">
            <a:avLst>
              <a:gd name="adj1" fmla="val 50000"/>
            </a:avLst>
          </a:prstGeom>
          <a:noFill/>
          <a:ln w="12700" cap="flat" cmpd="sng" algn="ctr">
            <a:solidFill>
              <a:schemeClr val="accent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Elbow Connector 16"/>
          <p:cNvCxnSpPr>
            <a:stCxn id="7" idx="3"/>
            <a:endCxn id="6" idx="1"/>
          </p:cNvCxnSpPr>
          <p:nvPr/>
        </p:nvCxnSpPr>
        <p:spPr bwMode="auto">
          <a:xfrm flipV="1">
            <a:off x="1716490" y="3034748"/>
            <a:ext cx="1720386" cy="704003"/>
          </a:xfrm>
          <a:prstGeom prst="bentConnector3">
            <a:avLst>
              <a:gd name="adj1" fmla="val 50000"/>
            </a:avLst>
          </a:prstGeom>
          <a:noFill/>
          <a:ln w="12700" cap="flat" cmpd="sng" algn="ctr">
            <a:solidFill>
              <a:schemeClr val="accent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9" idx="3"/>
            <a:endCxn id="6" idx="1"/>
          </p:cNvCxnSpPr>
          <p:nvPr/>
        </p:nvCxnSpPr>
        <p:spPr bwMode="auto">
          <a:xfrm flipV="1">
            <a:off x="1716490" y="3034748"/>
            <a:ext cx="1720386" cy="2182283"/>
          </a:xfrm>
          <a:prstGeom prst="bentConnector3">
            <a:avLst>
              <a:gd name="adj1" fmla="val 50000"/>
            </a:avLst>
          </a:prstGeom>
          <a:noFill/>
          <a:ln w="12700" cap="flat" cmpd="sng" algn="ctr">
            <a:solidFill>
              <a:schemeClr val="accent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Elbow Connector 18"/>
          <p:cNvCxnSpPr>
            <a:stCxn id="6" idx="3"/>
            <a:endCxn id="10" idx="1"/>
          </p:cNvCxnSpPr>
          <p:nvPr/>
        </p:nvCxnSpPr>
        <p:spPr bwMode="auto">
          <a:xfrm flipV="1">
            <a:off x="5767607" y="2378332"/>
            <a:ext cx="1774667" cy="656416"/>
          </a:xfrm>
          <a:prstGeom prst="bentConnector3">
            <a:avLst>
              <a:gd name="adj1" fmla="val 50000"/>
            </a:avLst>
          </a:prstGeom>
          <a:noFill/>
          <a:ln w="12700" cap="flat" cmpd="sng" algn="ctr">
            <a:solidFill>
              <a:schemeClr val="accent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lbow Connector 19"/>
          <p:cNvCxnSpPr>
            <a:stCxn id="6" idx="3"/>
            <a:endCxn id="12" idx="1"/>
          </p:cNvCxnSpPr>
          <p:nvPr/>
        </p:nvCxnSpPr>
        <p:spPr bwMode="auto">
          <a:xfrm>
            <a:off x="5767607" y="3034748"/>
            <a:ext cx="1774667" cy="776116"/>
          </a:xfrm>
          <a:prstGeom prst="bentConnector3">
            <a:avLst>
              <a:gd name="adj1" fmla="val 50000"/>
            </a:avLst>
          </a:prstGeom>
          <a:noFill/>
          <a:ln w="12700" cap="flat" cmpd="sng" algn="ctr">
            <a:solidFill>
              <a:schemeClr val="accent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7542274" y="4632777"/>
            <a:ext cx="1195282" cy="1186447"/>
          </a:xfrm>
          <a:prstGeom prst="rect">
            <a:avLst/>
          </a:prstGeom>
          <a:solidFill>
            <a:schemeClr val="accent5">
              <a:lumMod val="75000"/>
            </a:schemeClr>
          </a:solidFill>
          <a:ln>
            <a:noFill/>
          </a:ln>
          <a:effectLst>
            <a:softEdge rad="12700"/>
          </a:effectLst>
        </p:spPr>
        <p:txBody>
          <a:bodyPr wrap="square" lIns="0" tIns="45720" rIns="0" bIns="4572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dirty="0" smtClean="0">
                <a:solidFill>
                  <a:schemeClr val="bg1"/>
                </a:solidFill>
              </a:rPr>
              <a:t>TD</a:t>
            </a:r>
          </a:p>
          <a:p>
            <a:pPr marL="0" lvl="1" algn="ctr"/>
            <a:r>
              <a:rPr lang="en-US" sz="1400" dirty="0" smtClean="0">
                <a:solidFill>
                  <a:schemeClr val="bg1"/>
                </a:solidFill>
              </a:rPr>
              <a:t>(TD LIMS)</a:t>
            </a:r>
          </a:p>
        </p:txBody>
      </p:sp>
      <p:cxnSp>
        <p:nvCxnSpPr>
          <p:cNvPr id="22" name="Elbow Connector 21"/>
          <p:cNvCxnSpPr>
            <a:stCxn id="6" idx="3"/>
            <a:endCxn id="21" idx="1"/>
          </p:cNvCxnSpPr>
          <p:nvPr/>
        </p:nvCxnSpPr>
        <p:spPr bwMode="auto">
          <a:xfrm>
            <a:off x="5767607" y="3034748"/>
            <a:ext cx="1774667" cy="2191253"/>
          </a:xfrm>
          <a:prstGeom prst="bentConnector3">
            <a:avLst>
              <a:gd name="adj1" fmla="val 50000"/>
            </a:avLst>
          </a:prstGeom>
          <a:noFill/>
          <a:ln w="12700" cap="flat" cmpd="sng" algn="ctr">
            <a:solidFill>
              <a:schemeClr val="accent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101600" y="1024514"/>
            <a:ext cx="2357120" cy="307777"/>
          </a:xfrm>
          <a:prstGeom prst="rect">
            <a:avLst/>
          </a:prstGeom>
          <a:solidFill>
            <a:schemeClr val="accent4">
              <a:lumMod val="60000"/>
              <a:lumOff val="40000"/>
            </a:schemeClr>
          </a:solidFill>
          <a:ln>
            <a:solidFill>
              <a:schemeClr val="bg1"/>
            </a:solidFill>
          </a:ln>
        </p:spPr>
        <p:txBody>
          <a:bodyPr wrap="square" rtlCol="0">
            <a:spAutoFit/>
          </a:bodyPr>
          <a:lstStyle/>
          <a:p>
            <a:pPr algn="ctr"/>
            <a:r>
              <a:rPr lang="en-US" sz="1400" dirty="0" smtClean="0"/>
              <a:t>Supply Chain Systems</a:t>
            </a:r>
            <a:endParaRPr lang="en-US" sz="1400" dirty="0"/>
          </a:p>
        </p:txBody>
      </p:sp>
      <p:sp>
        <p:nvSpPr>
          <p:cNvPr id="2" name="Right Arrow 1"/>
          <p:cNvSpPr/>
          <p:nvPr/>
        </p:nvSpPr>
        <p:spPr bwMode="auto">
          <a:xfrm>
            <a:off x="2580640" y="1066800"/>
            <a:ext cx="274320" cy="224851"/>
          </a:xfrm>
          <a:prstGeom prst="rightArrow">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a:off x="6482080" y="1078291"/>
            <a:ext cx="274320" cy="224851"/>
          </a:xfrm>
          <a:prstGeom prst="rightArrow">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00299081"/>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412480" cy="469492"/>
          </a:xfrm>
        </p:spPr>
        <p:txBody>
          <a:bodyPr/>
          <a:lstStyle/>
          <a:p>
            <a:r>
              <a:rPr lang="en-US" sz="2000" dirty="0" smtClean="0">
                <a:solidFill>
                  <a:schemeClr val="bg1"/>
                </a:solidFill>
              </a:rPr>
              <a:t>Integration Design Excerpt – Sample Plans</a:t>
            </a:r>
            <a:endParaRPr lang="en-US" sz="2000" dirty="0">
              <a:solidFill>
                <a:schemeClr val="bg1"/>
              </a:solidFill>
            </a:endParaRPr>
          </a:p>
        </p:txBody>
      </p:sp>
      <p:pic>
        <p:nvPicPr>
          <p:cNvPr id="44" name="Picture 43"/>
          <p:cNvPicPr>
            <a:picLocks noChangeAspect="1"/>
          </p:cNvPicPr>
          <p:nvPr/>
        </p:nvPicPr>
        <p:blipFill>
          <a:blip r:embed="rId2"/>
          <a:stretch>
            <a:fillRect/>
          </a:stretch>
        </p:blipFill>
        <p:spPr>
          <a:xfrm>
            <a:off x="555747" y="876782"/>
            <a:ext cx="8032506" cy="5310079"/>
          </a:xfrm>
          <a:prstGeom prst="rect">
            <a:avLst/>
          </a:prstGeom>
        </p:spPr>
      </p:pic>
    </p:spTree>
    <p:extLst>
      <p:ext uri="{BB962C8B-B14F-4D97-AF65-F5344CB8AC3E}">
        <p14:creationId xmlns:p14="http://schemas.microsoft.com/office/powerpoint/2010/main" val="2367155804"/>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 is the Lab of the Future?</a:t>
            </a:r>
            <a:endParaRPr lang="en-US" dirty="0"/>
          </a:p>
        </p:txBody>
      </p:sp>
      <p:sp>
        <p:nvSpPr>
          <p:cNvPr id="4" name="Rectangle 3"/>
          <p:cNvSpPr/>
          <p:nvPr/>
        </p:nvSpPr>
        <p:spPr>
          <a:xfrm>
            <a:off x="572873" y="1285235"/>
            <a:ext cx="7885327" cy="3847207"/>
          </a:xfrm>
          <a:prstGeom prst="rect">
            <a:avLst/>
          </a:prstGeom>
        </p:spPr>
        <p:txBody>
          <a:bodyPr wrap="square" lIns="45720" tIns="45720" rIns="45720" bIns="45720">
            <a:spAutoFit/>
          </a:bodyPr>
          <a:lstStyle/>
          <a:p>
            <a:pPr>
              <a:spcBef>
                <a:spcPts val="301"/>
              </a:spcBef>
              <a:spcAft>
                <a:spcPts val="1200"/>
              </a:spcAft>
              <a:buClr>
                <a:srgbClr val="0070C0"/>
              </a:buClr>
              <a:defRPr/>
            </a:pPr>
            <a:r>
              <a:rPr lang="en-US" sz="1600" dirty="0"/>
              <a:t>The Lab of the </a:t>
            </a:r>
            <a:r>
              <a:rPr lang="en-US" sz="1600" dirty="0" smtClean="0"/>
              <a:t>Future is a QC multi-year program to:</a:t>
            </a:r>
          </a:p>
          <a:p>
            <a:pPr marL="742950" lvl="1" indent="-285750">
              <a:spcBef>
                <a:spcPts val="301"/>
              </a:spcBef>
              <a:spcAft>
                <a:spcPts val="1200"/>
              </a:spcAft>
              <a:buClr>
                <a:srgbClr val="0070C0"/>
              </a:buClr>
              <a:buFont typeface="Arial" panose="020B0604020202020204" pitchFamily="34" charset="0"/>
              <a:buChar char="•"/>
              <a:defRPr/>
            </a:pPr>
            <a:r>
              <a:rPr lang="en-US" sz="1600" dirty="0" smtClean="0"/>
              <a:t>Achieve </a:t>
            </a:r>
            <a:r>
              <a:rPr lang="en-US" sz="1600" dirty="0"/>
              <a:t>the vision of building a state of the art </a:t>
            </a:r>
            <a:r>
              <a:rPr lang="en-US" sz="1600" dirty="0" smtClean="0"/>
              <a:t>Quality Control organization</a:t>
            </a:r>
          </a:p>
          <a:p>
            <a:pPr marL="742950" lvl="1" indent="-285750">
              <a:spcBef>
                <a:spcPts val="301"/>
              </a:spcBef>
              <a:spcAft>
                <a:spcPts val="1200"/>
              </a:spcAft>
              <a:buClr>
                <a:srgbClr val="0070C0"/>
              </a:buClr>
              <a:buFont typeface="Arial" panose="020B0604020202020204" pitchFamily="34" charset="0"/>
              <a:buChar char="•"/>
              <a:defRPr/>
            </a:pPr>
            <a:r>
              <a:rPr lang="en-US" sz="1600" dirty="0" smtClean="0">
                <a:ea typeface="Calibri" panose="020F0502020204030204" pitchFamily="34" charset="0"/>
                <a:cs typeface="Calibri" panose="020F0502020204030204" pitchFamily="34" charset="0"/>
              </a:rPr>
              <a:t>Increase QC efficiency, reliability, and scalability </a:t>
            </a:r>
          </a:p>
          <a:p>
            <a:pPr marL="742950" lvl="1" indent="-285750">
              <a:spcBef>
                <a:spcPts val="301"/>
              </a:spcBef>
              <a:spcAft>
                <a:spcPts val="1200"/>
              </a:spcAft>
              <a:buClr>
                <a:srgbClr val="0070C0"/>
              </a:buClr>
              <a:buFont typeface="Arial" panose="020B0604020202020204" pitchFamily="34" charset="0"/>
              <a:buChar char="•"/>
              <a:defRPr/>
            </a:pPr>
            <a:r>
              <a:rPr lang="en-US" sz="1600" dirty="0" smtClean="0">
                <a:ea typeface="Calibri" panose="020F0502020204030204" pitchFamily="34" charset="0"/>
                <a:cs typeface="Calibri" panose="020F0502020204030204" pitchFamily="34" charset="0"/>
              </a:rPr>
              <a:t>Empower collaboration across various functions within and outside QC</a:t>
            </a:r>
          </a:p>
          <a:p>
            <a:pPr marL="742950" lvl="1" indent="-285750">
              <a:spcBef>
                <a:spcPts val="301"/>
              </a:spcBef>
              <a:spcAft>
                <a:spcPts val="1200"/>
              </a:spcAft>
              <a:buClr>
                <a:srgbClr val="0070C0"/>
              </a:buClr>
              <a:buFont typeface="Arial" panose="020B0604020202020204" pitchFamily="34" charset="0"/>
              <a:buChar char="•"/>
              <a:defRPr/>
            </a:pPr>
            <a:r>
              <a:rPr lang="en-US" sz="1600" dirty="0" smtClean="0">
                <a:ea typeface="Calibri" panose="020F0502020204030204" pitchFamily="34" charset="0"/>
                <a:cs typeface="Calibri" panose="020F0502020204030204" pitchFamily="34" charset="0"/>
              </a:rPr>
              <a:t>Enable Biogen’s operations of the future and Next Generation LSM</a:t>
            </a:r>
          </a:p>
          <a:p>
            <a:pPr marL="742950" lvl="1" indent="-285750">
              <a:spcBef>
                <a:spcPts val="301"/>
              </a:spcBef>
              <a:spcAft>
                <a:spcPts val="1200"/>
              </a:spcAft>
              <a:buClr>
                <a:srgbClr val="0070C0"/>
              </a:buClr>
              <a:buFont typeface="Arial" panose="020B0604020202020204" pitchFamily="34" charset="0"/>
              <a:buChar char="•"/>
              <a:defRPr/>
            </a:pPr>
            <a:endParaRPr lang="en-US" sz="1600" dirty="0">
              <a:ea typeface="Calibri" panose="020F0502020204030204" pitchFamily="34" charset="0"/>
              <a:cs typeface="Calibri" panose="020F0502020204030204" pitchFamily="34" charset="0"/>
            </a:endParaRPr>
          </a:p>
          <a:p>
            <a:pPr marL="742950" lvl="1" indent="-285750">
              <a:spcBef>
                <a:spcPts val="301"/>
              </a:spcBef>
              <a:spcAft>
                <a:spcPts val="1200"/>
              </a:spcAft>
              <a:buClr>
                <a:srgbClr val="0070C0"/>
              </a:buClr>
              <a:buFont typeface="Arial" panose="020B0604020202020204" pitchFamily="34" charset="0"/>
              <a:buChar char="•"/>
              <a:defRPr/>
            </a:pPr>
            <a:r>
              <a:rPr lang="en-US" sz="1600" u="sng" dirty="0">
                <a:hlinkClick r:id="rId2"/>
              </a:rPr>
              <a:t>http://rtpsnsp01.biogenidec.com/p.jsp?i=207</a:t>
            </a:r>
            <a:endParaRPr lang="en-US" sz="1600" dirty="0" smtClean="0">
              <a:ea typeface="Calibri" panose="020F0502020204030204" pitchFamily="34" charset="0"/>
              <a:cs typeface="Calibri" panose="020F0502020204030204" pitchFamily="34" charset="0"/>
            </a:endParaRPr>
          </a:p>
          <a:p>
            <a:pPr marL="742950" lvl="1" indent="-285750">
              <a:spcBef>
                <a:spcPts val="301"/>
              </a:spcBef>
              <a:spcAft>
                <a:spcPts val="1200"/>
              </a:spcAft>
              <a:buClr>
                <a:srgbClr val="0070C0"/>
              </a:buClr>
              <a:buFont typeface="Arial" panose="020B0604020202020204" pitchFamily="34" charset="0"/>
              <a:buChar char="•"/>
              <a:defRPr/>
            </a:pPr>
            <a:endParaRPr lang="en-US" sz="1600" dirty="0">
              <a:ea typeface="Calibri" panose="020F0502020204030204" pitchFamily="34" charset="0"/>
              <a:cs typeface="Calibri" panose="020F0502020204030204" pitchFamily="34" charset="0"/>
            </a:endParaRPr>
          </a:p>
          <a:p>
            <a:pPr marL="742950" lvl="1" indent="-285750">
              <a:spcBef>
                <a:spcPts val="301"/>
              </a:spcBef>
              <a:spcAft>
                <a:spcPts val="1200"/>
              </a:spcAft>
              <a:buClr>
                <a:srgbClr val="0070C0"/>
              </a:buClr>
              <a:buFont typeface="Arial" panose="020B0604020202020204" pitchFamily="34" charset="0"/>
              <a:buChar char="•"/>
              <a:defRPr/>
            </a:pPr>
            <a:endParaRPr lang="en-US" sz="1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0604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7D02584-2E21-804E-ADAB-1EE8FCE22D41}" type="slidenum">
              <a:rPr lang="en-US" smtClean="0"/>
              <a:pPr/>
              <a:t>20</a:t>
            </a:fld>
            <a:endParaRPr lang="en-US" dirty="0"/>
          </a:p>
        </p:txBody>
      </p:sp>
      <p:sp>
        <p:nvSpPr>
          <p:cNvPr id="4" name="Text Placeholder 3"/>
          <p:cNvSpPr>
            <a:spLocks noGrp="1"/>
          </p:cNvSpPr>
          <p:nvPr>
            <p:ph type="body" idx="11"/>
          </p:nvPr>
        </p:nvSpPr>
        <p:spPr>
          <a:xfrm>
            <a:off x="2362200" y="3124200"/>
            <a:ext cx="4587410" cy="756963"/>
          </a:xfrm>
        </p:spPr>
        <p:txBody>
          <a:bodyPr/>
          <a:lstStyle/>
          <a:p>
            <a:pPr indent="0" algn="ctr">
              <a:buNone/>
            </a:pPr>
            <a:r>
              <a:rPr lang="en-US" dirty="0" smtClean="0"/>
              <a:t>Getting to the Details – How do we get there?</a:t>
            </a:r>
            <a:endParaRPr lang="en-US" dirty="0"/>
          </a:p>
        </p:txBody>
      </p:sp>
    </p:spTree>
    <p:extLst>
      <p:ext uri="{BB962C8B-B14F-4D97-AF65-F5344CB8AC3E}">
        <p14:creationId xmlns:p14="http://schemas.microsoft.com/office/powerpoint/2010/main" val="7286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dirty="0"/>
              <a:t>We </a:t>
            </a:r>
            <a:r>
              <a:rPr lang="en-US" dirty="0" smtClean="0"/>
              <a:t>conducted process requirements gathering and a fit gap analysis to outline a detailed project plan for future design and implementation phase</a:t>
            </a:r>
          </a:p>
        </p:txBody>
      </p:sp>
      <p:grpSp>
        <p:nvGrpSpPr>
          <p:cNvPr id="12" name="Group 11"/>
          <p:cNvGrpSpPr/>
          <p:nvPr/>
        </p:nvGrpSpPr>
        <p:grpSpPr>
          <a:xfrm>
            <a:off x="446145" y="943087"/>
            <a:ext cx="3982980" cy="1893873"/>
            <a:chOff x="446145" y="943087"/>
            <a:chExt cx="3982980" cy="1893873"/>
          </a:xfrm>
        </p:grpSpPr>
        <p:sp>
          <p:nvSpPr>
            <p:cNvPr id="44" name="Rectangle 43"/>
            <p:cNvSpPr/>
            <p:nvPr/>
          </p:nvSpPr>
          <p:spPr bwMode="gray">
            <a:xfrm>
              <a:off x="446145" y="943087"/>
              <a:ext cx="3982980" cy="365760"/>
            </a:xfrm>
            <a:prstGeom prst="rect">
              <a:avLst/>
            </a:prstGeom>
            <a:solidFill>
              <a:srgbClr val="00B0F0"/>
            </a:solidFill>
            <a:ln w="12700" cap="rnd" algn="ctr">
              <a:noFill/>
              <a:miter lim="800000"/>
              <a:headEnd/>
              <a:tailEnd/>
            </a:ln>
          </p:spPr>
          <p:txBody>
            <a:bodyPr lIns="91440" rtlCol="0" anchor="ctr" anchorCtr="1"/>
            <a:lstStyle/>
            <a:p>
              <a:pPr marL="0" marR="0" lvl="0" indent="0" algn="ctr" defTabSz="914400" eaLnBrk="0" fontAlgn="base" latinLnBrk="0" hangingPunct="0">
                <a:lnSpc>
                  <a:spcPct val="106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cs typeface="Arial" charset="0"/>
                </a:rPr>
                <a:t>The Team</a:t>
              </a:r>
            </a:p>
          </p:txBody>
        </p:sp>
        <p:sp>
          <p:nvSpPr>
            <p:cNvPr id="45" name="TextBox 18"/>
            <p:cNvSpPr txBox="1">
              <a:spLocks noChangeArrowheads="1"/>
            </p:cNvSpPr>
            <p:nvPr/>
          </p:nvSpPr>
          <p:spPr bwMode="auto">
            <a:xfrm>
              <a:off x="1800224" y="1384519"/>
              <a:ext cx="2619375" cy="1452441"/>
            </a:xfrm>
            <a:prstGeom prst="rect">
              <a:avLst/>
            </a:prstGeom>
            <a:noFill/>
            <a:ln w="9525">
              <a:noFill/>
              <a:miter lim="800000"/>
              <a:headEnd/>
              <a:tailEnd/>
            </a:ln>
          </p:spPr>
          <p:txBody>
            <a:bodyPr wrap="square" lIns="97274" tIns="48637" rIns="97274" bIns="48637">
              <a:spAutoFit/>
            </a:bodyPr>
            <a:lstStyle/>
            <a:p>
              <a:pPr marL="171450" indent="-171450" defTabSz="972739">
                <a:buFont typeface="Arial" panose="020B0604020202020204" pitchFamily="34" charset="0"/>
                <a:buChar char="•"/>
                <a:defRPr/>
              </a:pPr>
              <a:r>
                <a:rPr lang="en-US" sz="1100" b="1" i="1" kern="0" dirty="0" smtClean="0">
                  <a:solidFill>
                    <a:srgbClr val="002060"/>
                  </a:solidFill>
                  <a:cs typeface="Arial" charset="0"/>
                </a:rPr>
                <a:t>61 +</a:t>
              </a:r>
              <a:r>
                <a:rPr lang="en-US" sz="1100" i="1" kern="0" dirty="0" smtClean="0">
                  <a:solidFill>
                    <a:srgbClr val="002060"/>
                  </a:solidFill>
                  <a:cs typeface="Arial" charset="0"/>
                </a:rPr>
                <a:t> extended business groups from RTP, Cambridge and </a:t>
              </a:r>
              <a:r>
                <a:rPr lang="en-US" sz="1100" i="1" kern="0" dirty="0" err="1" smtClean="0">
                  <a:solidFill>
                    <a:srgbClr val="002060"/>
                  </a:solidFill>
                  <a:cs typeface="Arial" charset="0"/>
                </a:rPr>
                <a:t>Hillerod</a:t>
              </a:r>
              <a:endParaRPr lang="en-US" sz="1100" i="1" kern="0" dirty="0" smtClean="0">
                <a:solidFill>
                  <a:srgbClr val="002060"/>
                </a:solidFill>
                <a:cs typeface="Arial" charset="0"/>
              </a:endParaRPr>
            </a:p>
            <a:p>
              <a:pPr marL="171450" indent="-171450" defTabSz="972739">
                <a:buFont typeface="Arial" panose="020B0604020202020204" pitchFamily="34" charset="0"/>
                <a:buChar char="•"/>
                <a:defRPr/>
              </a:pPr>
              <a:endParaRPr lang="en-US" sz="1100" i="1" kern="0" dirty="0">
                <a:solidFill>
                  <a:srgbClr val="002060"/>
                </a:solidFill>
                <a:cs typeface="Arial" charset="0"/>
              </a:endParaRPr>
            </a:p>
            <a:p>
              <a:pPr marL="171450" indent="-171450" defTabSz="972739">
                <a:buFont typeface="Arial" panose="020B0604020202020204" pitchFamily="34" charset="0"/>
                <a:buChar char="•"/>
                <a:defRPr/>
              </a:pPr>
              <a:r>
                <a:rPr lang="en-US" sz="1100" b="1" i="1" kern="0" dirty="0" smtClean="0">
                  <a:solidFill>
                    <a:srgbClr val="002060"/>
                  </a:solidFill>
                  <a:cs typeface="Arial" charset="0"/>
                </a:rPr>
                <a:t>17 </a:t>
              </a:r>
              <a:r>
                <a:rPr lang="en-US" sz="1100" b="1" i="1" kern="0" dirty="0">
                  <a:solidFill>
                    <a:srgbClr val="002060"/>
                  </a:solidFill>
                  <a:cs typeface="Arial" charset="0"/>
                </a:rPr>
                <a:t>+</a:t>
              </a:r>
              <a:r>
                <a:rPr lang="en-US" sz="1100" i="1" kern="0" dirty="0">
                  <a:solidFill>
                    <a:srgbClr val="002060"/>
                  </a:solidFill>
                  <a:cs typeface="Arial" charset="0"/>
                </a:rPr>
                <a:t> extended </a:t>
              </a:r>
              <a:r>
                <a:rPr lang="en-US" sz="1100" i="1" kern="0" dirty="0" smtClean="0">
                  <a:solidFill>
                    <a:srgbClr val="002060"/>
                  </a:solidFill>
                  <a:cs typeface="Arial" charset="0"/>
                </a:rPr>
                <a:t>core team driving business process alignment and Change Management</a:t>
              </a:r>
            </a:p>
            <a:p>
              <a:pPr marL="171450" indent="-171450" defTabSz="972739">
                <a:buFont typeface="Arial" panose="020B0604020202020204" pitchFamily="34" charset="0"/>
                <a:buChar char="•"/>
                <a:defRPr/>
              </a:pPr>
              <a:endParaRPr lang="en-US" sz="1100" i="1" kern="0" dirty="0">
                <a:solidFill>
                  <a:srgbClr val="002060"/>
                </a:solidFill>
                <a:cs typeface="Arial" charset="0"/>
              </a:endParaRPr>
            </a:p>
            <a:p>
              <a:pPr marL="171450" indent="-171450" defTabSz="972739">
                <a:buFont typeface="Arial" panose="020B0604020202020204" pitchFamily="34" charset="0"/>
                <a:buChar char="•"/>
                <a:defRPr/>
              </a:pPr>
              <a:r>
                <a:rPr lang="en-US" sz="1100" b="1" i="1" kern="0" dirty="0" smtClean="0">
                  <a:solidFill>
                    <a:srgbClr val="002060"/>
                  </a:solidFill>
                  <a:cs typeface="Arial" charset="0"/>
                </a:rPr>
                <a:t>8+ </a:t>
              </a:r>
              <a:r>
                <a:rPr lang="en-US" sz="1100" i="1" kern="0" dirty="0" smtClean="0">
                  <a:solidFill>
                    <a:srgbClr val="002060"/>
                  </a:solidFill>
                  <a:cs typeface="Arial" charset="0"/>
                </a:rPr>
                <a:t>core team (Biogen + Deloitte)</a:t>
              </a:r>
              <a:endParaRPr lang="en-US" sz="1100" i="1" kern="0" dirty="0">
                <a:solidFill>
                  <a:srgbClr val="002060"/>
                </a:solidFill>
                <a:cs typeface="Arial" charset="0"/>
              </a:endParaRPr>
            </a:p>
          </p:txBody>
        </p:sp>
        <p:sp>
          <p:nvSpPr>
            <p:cNvPr id="47" name="Rectangle 46"/>
            <p:cNvSpPr/>
            <p:nvPr/>
          </p:nvSpPr>
          <p:spPr bwMode="gray">
            <a:xfrm>
              <a:off x="446145" y="1311130"/>
              <a:ext cx="3982980" cy="1525829"/>
            </a:xfrm>
            <a:prstGeom prst="rect">
              <a:avLst/>
            </a:prstGeom>
            <a:noFill/>
            <a:ln w="6350" cap="rnd" algn="ctr">
              <a:solidFill>
                <a:srgbClr val="003399"/>
              </a:solidFill>
              <a:miter lim="800000"/>
              <a:headEnd/>
              <a:tailEnd/>
            </a:ln>
          </p:spPr>
          <p:txBody>
            <a:bodyPr lIns="182880" rtlCol="0" anchor="ctr" anchorCtr="1"/>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smtClean="0">
                <a:ln>
                  <a:noFill/>
                </a:ln>
                <a:solidFill>
                  <a:srgbClr val="FFFFFF"/>
                </a:solidFill>
                <a:effectLst/>
                <a:uLnTx/>
                <a:uFillTx/>
                <a:cs typeface="Arial" charset="0"/>
              </a:endParaRPr>
            </a:p>
          </p:txBody>
        </p:sp>
        <p:sp>
          <p:nvSpPr>
            <p:cNvPr id="65" name="Freeform 5"/>
            <p:cNvSpPr>
              <a:spLocks noChangeAspect="1" noEditPoints="1"/>
            </p:cNvSpPr>
            <p:nvPr/>
          </p:nvSpPr>
          <p:spPr bwMode="auto">
            <a:xfrm>
              <a:off x="761482" y="1652214"/>
              <a:ext cx="723406" cy="541556"/>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p:cNvGrpSpPr/>
          <p:nvPr/>
        </p:nvGrpSpPr>
        <p:grpSpPr>
          <a:xfrm>
            <a:off x="446145" y="4965782"/>
            <a:ext cx="3982980" cy="1501693"/>
            <a:chOff x="446145" y="5032457"/>
            <a:chExt cx="3982980" cy="1501693"/>
          </a:xfrm>
        </p:grpSpPr>
        <p:sp>
          <p:nvSpPr>
            <p:cNvPr id="61" name="Rectangle 60"/>
            <p:cNvSpPr/>
            <p:nvPr/>
          </p:nvSpPr>
          <p:spPr bwMode="gray">
            <a:xfrm>
              <a:off x="446145" y="5032457"/>
              <a:ext cx="3982980" cy="298108"/>
            </a:xfrm>
            <a:prstGeom prst="rect">
              <a:avLst/>
            </a:prstGeom>
            <a:solidFill>
              <a:srgbClr val="00B0F0"/>
            </a:solidFill>
            <a:ln w="12700" cap="rnd" algn="ctr">
              <a:noFill/>
              <a:miter lim="800000"/>
              <a:headEnd/>
              <a:tailEnd/>
            </a:ln>
          </p:spPr>
          <p:txBody>
            <a:bodyPr lIns="91440" rtlCol="0" anchor="ctr" anchorCtr="1"/>
            <a:lstStyle/>
            <a:p>
              <a:pPr algn="ctr" eaLnBrk="0" fontAlgn="base" hangingPunct="0">
                <a:lnSpc>
                  <a:spcPct val="106000"/>
                </a:lnSpc>
                <a:spcBef>
                  <a:spcPct val="0"/>
                </a:spcBef>
                <a:spcAft>
                  <a:spcPct val="0"/>
                </a:spcAft>
              </a:pPr>
              <a:r>
                <a:rPr lang="en-US" sz="1200" b="1" kern="0" dirty="0" smtClean="0">
                  <a:solidFill>
                    <a:srgbClr val="FFFFFF"/>
                  </a:solidFill>
                  <a:cs typeface="Arial" charset="0"/>
                </a:rPr>
                <a:t>Feedback Reviews</a:t>
              </a:r>
              <a:endParaRPr lang="en-US" sz="1200" b="1" kern="0" dirty="0">
                <a:solidFill>
                  <a:srgbClr val="FFFFFF"/>
                </a:solidFill>
                <a:cs typeface="Arial" charset="0"/>
              </a:endParaRPr>
            </a:p>
          </p:txBody>
        </p:sp>
        <p:sp>
          <p:nvSpPr>
            <p:cNvPr id="62" name="TextBox 18"/>
            <p:cNvSpPr txBox="1">
              <a:spLocks noChangeArrowheads="1"/>
            </p:cNvSpPr>
            <p:nvPr/>
          </p:nvSpPr>
          <p:spPr bwMode="auto">
            <a:xfrm>
              <a:off x="1800223" y="5337279"/>
              <a:ext cx="2628902" cy="1113887"/>
            </a:xfrm>
            <a:prstGeom prst="rect">
              <a:avLst/>
            </a:prstGeom>
            <a:noFill/>
            <a:ln w="9525">
              <a:noFill/>
              <a:miter lim="800000"/>
              <a:headEnd/>
              <a:tailEnd/>
            </a:ln>
          </p:spPr>
          <p:txBody>
            <a:bodyPr wrap="square" lIns="97274" tIns="48637" rIns="97274" bIns="48637">
              <a:spAutoFit/>
            </a:bodyPr>
            <a:lstStyle/>
            <a:p>
              <a:pPr marL="171450" indent="-171450" defTabSz="972739">
                <a:buFont typeface="Arial" panose="020B0604020202020204" pitchFamily="34" charset="0"/>
                <a:buChar char="•"/>
                <a:defRPr/>
              </a:pPr>
              <a:r>
                <a:rPr lang="en-US" sz="1100" b="1" i="1" kern="0" dirty="0" smtClean="0">
                  <a:solidFill>
                    <a:srgbClr val="002060"/>
                  </a:solidFill>
                  <a:cs typeface="Arial" charset="0"/>
                </a:rPr>
                <a:t>20 +</a:t>
              </a:r>
              <a:r>
                <a:rPr lang="en-US" sz="1100" i="1" kern="0" dirty="0" smtClean="0">
                  <a:solidFill>
                    <a:srgbClr val="002060"/>
                  </a:solidFill>
                  <a:cs typeface="Arial" charset="0"/>
                </a:rPr>
                <a:t> business process and functional requirements feedback review sessions </a:t>
              </a:r>
            </a:p>
            <a:p>
              <a:pPr marL="171450" indent="-171450" defTabSz="972739">
                <a:buFont typeface="Arial" panose="020B0604020202020204" pitchFamily="34" charset="0"/>
                <a:buChar char="•"/>
                <a:defRPr/>
              </a:pPr>
              <a:endParaRPr lang="en-US" sz="1100" i="1" kern="0" dirty="0">
                <a:solidFill>
                  <a:srgbClr val="002060"/>
                </a:solidFill>
                <a:cs typeface="Arial" charset="0"/>
              </a:endParaRPr>
            </a:p>
            <a:p>
              <a:pPr marL="171450" indent="-171450" defTabSz="972739">
                <a:buFont typeface="Arial" panose="020B0604020202020204" pitchFamily="34" charset="0"/>
                <a:buChar char="•"/>
                <a:defRPr/>
              </a:pPr>
              <a:r>
                <a:rPr lang="en-US" sz="1100" b="1" i="1" kern="0" dirty="0" smtClean="0">
                  <a:solidFill>
                    <a:srgbClr val="002060"/>
                  </a:solidFill>
                  <a:cs typeface="Arial" charset="0"/>
                </a:rPr>
                <a:t>180 +</a:t>
              </a:r>
              <a:r>
                <a:rPr lang="en-US" sz="1100" i="1" kern="0" dirty="0" smtClean="0">
                  <a:solidFill>
                    <a:srgbClr val="002060"/>
                  </a:solidFill>
                  <a:cs typeface="Arial" charset="0"/>
                </a:rPr>
                <a:t> feedback review items discussed</a:t>
              </a:r>
              <a:endParaRPr lang="en-US" sz="1100" i="1" kern="0" dirty="0">
                <a:solidFill>
                  <a:srgbClr val="002060"/>
                </a:solidFill>
                <a:cs typeface="Arial" charset="0"/>
              </a:endParaRPr>
            </a:p>
          </p:txBody>
        </p:sp>
        <p:sp>
          <p:nvSpPr>
            <p:cNvPr id="64" name="Rectangle 63"/>
            <p:cNvSpPr/>
            <p:nvPr/>
          </p:nvSpPr>
          <p:spPr bwMode="gray">
            <a:xfrm>
              <a:off x="446145" y="5330565"/>
              <a:ext cx="3982980" cy="1203585"/>
            </a:xfrm>
            <a:prstGeom prst="rect">
              <a:avLst/>
            </a:prstGeom>
            <a:noFill/>
            <a:ln w="6350" cap="rnd" algn="ctr">
              <a:solidFill>
                <a:srgbClr val="003399"/>
              </a:solidFill>
              <a:miter lim="800000"/>
              <a:headEnd/>
              <a:tailEnd/>
            </a:ln>
          </p:spPr>
          <p:txBody>
            <a:bodyPr lIns="182880" rtlCol="0" anchor="ctr" anchorCtr="1"/>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smtClean="0">
                <a:ln>
                  <a:noFill/>
                </a:ln>
                <a:solidFill>
                  <a:srgbClr val="FFFFFF"/>
                </a:solidFill>
                <a:effectLst/>
                <a:uLnTx/>
                <a:uFillTx/>
                <a:cs typeface="Arial" charset="0"/>
              </a:endParaRPr>
            </a:p>
          </p:txBody>
        </p:sp>
        <p:sp>
          <p:nvSpPr>
            <p:cNvPr id="66" name="Freeform 37"/>
            <p:cNvSpPr>
              <a:spLocks noChangeAspect="1" noEditPoints="1"/>
            </p:cNvSpPr>
            <p:nvPr/>
          </p:nvSpPr>
          <p:spPr bwMode="auto">
            <a:xfrm>
              <a:off x="861178" y="5705415"/>
              <a:ext cx="645414" cy="530627"/>
            </a:xfrm>
            <a:custGeom>
              <a:avLst/>
              <a:gdLst>
                <a:gd name="T0" fmla="*/ 43 w 148"/>
                <a:gd name="T1" fmla="*/ 83 h 133"/>
                <a:gd name="T2" fmla="*/ 43 w 148"/>
                <a:gd name="T3" fmla="*/ 37 h 133"/>
                <a:gd name="T4" fmla="*/ 15 w 148"/>
                <a:gd name="T5" fmla="*/ 37 h 133"/>
                <a:gd name="T6" fmla="*/ 0 w 148"/>
                <a:gd name="T7" fmla="*/ 52 h 133"/>
                <a:gd name="T8" fmla="*/ 0 w 148"/>
                <a:gd name="T9" fmla="*/ 96 h 133"/>
                <a:gd name="T10" fmla="*/ 15 w 148"/>
                <a:gd name="T11" fmla="*/ 111 h 133"/>
                <a:gd name="T12" fmla="*/ 22 w 148"/>
                <a:gd name="T13" fmla="*/ 111 h 133"/>
                <a:gd name="T14" fmla="*/ 22 w 148"/>
                <a:gd name="T15" fmla="*/ 133 h 133"/>
                <a:gd name="T16" fmla="*/ 45 w 148"/>
                <a:gd name="T17" fmla="*/ 111 h 133"/>
                <a:gd name="T18" fmla="*/ 81 w 148"/>
                <a:gd name="T19" fmla="*/ 111 h 133"/>
                <a:gd name="T20" fmla="*/ 96 w 148"/>
                <a:gd name="T21" fmla="*/ 96 h 133"/>
                <a:gd name="T22" fmla="*/ 96 w 148"/>
                <a:gd name="T23" fmla="*/ 82 h 133"/>
                <a:gd name="T24" fmla="*/ 95 w 148"/>
                <a:gd name="T25" fmla="*/ 83 h 133"/>
                <a:gd name="T26" fmla="*/ 43 w 148"/>
                <a:gd name="T27" fmla="*/ 83 h 133"/>
                <a:gd name="T28" fmla="*/ 133 w 148"/>
                <a:gd name="T29" fmla="*/ 0 h 133"/>
                <a:gd name="T30" fmla="*/ 67 w 148"/>
                <a:gd name="T31" fmla="*/ 0 h 133"/>
                <a:gd name="T32" fmla="*/ 52 w 148"/>
                <a:gd name="T33" fmla="*/ 15 h 133"/>
                <a:gd name="T34" fmla="*/ 52 w 148"/>
                <a:gd name="T35" fmla="*/ 74 h 133"/>
                <a:gd name="T36" fmla="*/ 104 w 148"/>
                <a:gd name="T37" fmla="*/ 74 h 133"/>
                <a:gd name="T38" fmla="*/ 126 w 148"/>
                <a:gd name="T39" fmla="*/ 96 h 133"/>
                <a:gd name="T40" fmla="*/ 126 w 148"/>
                <a:gd name="T41" fmla="*/ 74 h 133"/>
                <a:gd name="T42" fmla="*/ 133 w 148"/>
                <a:gd name="T43" fmla="*/ 74 h 133"/>
                <a:gd name="T44" fmla="*/ 148 w 148"/>
                <a:gd name="T45" fmla="*/ 59 h 133"/>
                <a:gd name="T46" fmla="*/ 148 w 148"/>
                <a:gd name="T47" fmla="*/ 15 h 133"/>
                <a:gd name="T48" fmla="*/ 133 w 148"/>
                <a:gd name="T4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33">
                  <a:moveTo>
                    <a:pt x="43" y="83"/>
                  </a:moveTo>
                  <a:cubicBezTo>
                    <a:pt x="43" y="37"/>
                    <a:pt x="43" y="37"/>
                    <a:pt x="43" y="37"/>
                  </a:cubicBezTo>
                  <a:cubicBezTo>
                    <a:pt x="15" y="37"/>
                    <a:pt x="15" y="37"/>
                    <a:pt x="15" y="37"/>
                  </a:cubicBezTo>
                  <a:cubicBezTo>
                    <a:pt x="7" y="37"/>
                    <a:pt x="0" y="44"/>
                    <a:pt x="0" y="52"/>
                  </a:cubicBezTo>
                  <a:cubicBezTo>
                    <a:pt x="0" y="96"/>
                    <a:pt x="0" y="96"/>
                    <a:pt x="0" y="96"/>
                  </a:cubicBezTo>
                  <a:cubicBezTo>
                    <a:pt x="0" y="104"/>
                    <a:pt x="7" y="111"/>
                    <a:pt x="15" y="111"/>
                  </a:cubicBezTo>
                  <a:cubicBezTo>
                    <a:pt x="22" y="111"/>
                    <a:pt x="22" y="111"/>
                    <a:pt x="22" y="111"/>
                  </a:cubicBezTo>
                  <a:cubicBezTo>
                    <a:pt x="22" y="133"/>
                    <a:pt x="22" y="133"/>
                    <a:pt x="22" y="133"/>
                  </a:cubicBezTo>
                  <a:cubicBezTo>
                    <a:pt x="45" y="111"/>
                    <a:pt x="45" y="111"/>
                    <a:pt x="45" y="111"/>
                  </a:cubicBezTo>
                  <a:cubicBezTo>
                    <a:pt x="81" y="111"/>
                    <a:pt x="81" y="111"/>
                    <a:pt x="81" y="111"/>
                  </a:cubicBezTo>
                  <a:cubicBezTo>
                    <a:pt x="90" y="111"/>
                    <a:pt x="96" y="104"/>
                    <a:pt x="96" y="96"/>
                  </a:cubicBezTo>
                  <a:cubicBezTo>
                    <a:pt x="96" y="82"/>
                    <a:pt x="96" y="82"/>
                    <a:pt x="96" y="82"/>
                  </a:cubicBezTo>
                  <a:cubicBezTo>
                    <a:pt x="96" y="83"/>
                    <a:pt x="95" y="83"/>
                    <a:pt x="95" y="83"/>
                  </a:cubicBezTo>
                  <a:lnTo>
                    <a:pt x="43" y="83"/>
                  </a:lnTo>
                  <a:close/>
                  <a:moveTo>
                    <a:pt x="133" y="0"/>
                  </a:moveTo>
                  <a:cubicBezTo>
                    <a:pt x="67" y="0"/>
                    <a:pt x="67" y="0"/>
                    <a:pt x="67" y="0"/>
                  </a:cubicBezTo>
                  <a:cubicBezTo>
                    <a:pt x="59" y="0"/>
                    <a:pt x="52" y="7"/>
                    <a:pt x="52" y="15"/>
                  </a:cubicBezTo>
                  <a:cubicBezTo>
                    <a:pt x="52" y="74"/>
                    <a:pt x="52" y="74"/>
                    <a:pt x="52" y="74"/>
                  </a:cubicBezTo>
                  <a:cubicBezTo>
                    <a:pt x="104" y="74"/>
                    <a:pt x="104" y="74"/>
                    <a:pt x="104" y="74"/>
                  </a:cubicBezTo>
                  <a:cubicBezTo>
                    <a:pt x="126" y="96"/>
                    <a:pt x="126" y="96"/>
                    <a:pt x="126" y="96"/>
                  </a:cubicBezTo>
                  <a:cubicBezTo>
                    <a:pt x="126" y="74"/>
                    <a:pt x="126" y="74"/>
                    <a:pt x="126" y="74"/>
                  </a:cubicBezTo>
                  <a:cubicBezTo>
                    <a:pt x="133" y="74"/>
                    <a:pt x="133" y="74"/>
                    <a:pt x="133" y="74"/>
                  </a:cubicBezTo>
                  <a:cubicBezTo>
                    <a:pt x="141" y="74"/>
                    <a:pt x="148" y="67"/>
                    <a:pt x="148" y="59"/>
                  </a:cubicBezTo>
                  <a:cubicBezTo>
                    <a:pt x="148" y="15"/>
                    <a:pt x="148" y="15"/>
                    <a:pt x="148" y="15"/>
                  </a:cubicBezTo>
                  <a:cubicBezTo>
                    <a:pt x="148" y="7"/>
                    <a:pt x="141" y="0"/>
                    <a:pt x="133"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p:cNvGrpSpPr/>
          <p:nvPr/>
        </p:nvGrpSpPr>
        <p:grpSpPr>
          <a:xfrm>
            <a:off x="446145" y="3054741"/>
            <a:ext cx="3982980" cy="1697606"/>
            <a:chOff x="446145" y="3012549"/>
            <a:chExt cx="3982980" cy="1697606"/>
          </a:xfrm>
        </p:grpSpPr>
        <p:sp>
          <p:nvSpPr>
            <p:cNvPr id="57" name="Rectangle 56"/>
            <p:cNvSpPr/>
            <p:nvPr/>
          </p:nvSpPr>
          <p:spPr bwMode="gray">
            <a:xfrm>
              <a:off x="446145" y="3012549"/>
              <a:ext cx="3982980" cy="369627"/>
            </a:xfrm>
            <a:prstGeom prst="rect">
              <a:avLst/>
            </a:prstGeom>
            <a:solidFill>
              <a:srgbClr val="00B0F0"/>
            </a:solidFill>
            <a:ln w="12700" cap="rnd" algn="ctr">
              <a:noFill/>
              <a:miter lim="800000"/>
              <a:headEnd/>
              <a:tailEnd/>
            </a:ln>
          </p:spPr>
          <p:txBody>
            <a:bodyPr lIns="91440" rtlCol="0" anchor="ctr" anchorCtr="1"/>
            <a:lstStyle/>
            <a:p>
              <a:pPr algn="ctr" eaLnBrk="0" fontAlgn="base" hangingPunct="0">
                <a:lnSpc>
                  <a:spcPct val="106000"/>
                </a:lnSpc>
                <a:spcBef>
                  <a:spcPct val="0"/>
                </a:spcBef>
                <a:spcAft>
                  <a:spcPct val="0"/>
                </a:spcAft>
              </a:pPr>
              <a:r>
                <a:rPr lang="en-US" sz="1200" b="1" kern="0" dirty="0">
                  <a:solidFill>
                    <a:srgbClr val="FFFFFF"/>
                  </a:solidFill>
                  <a:cs typeface="Arial" charset="0"/>
                </a:rPr>
                <a:t>Workshops and Interviews</a:t>
              </a:r>
            </a:p>
          </p:txBody>
        </p:sp>
        <p:sp>
          <p:nvSpPr>
            <p:cNvPr id="58" name="TextBox 18"/>
            <p:cNvSpPr txBox="1">
              <a:spLocks noChangeArrowheads="1"/>
            </p:cNvSpPr>
            <p:nvPr/>
          </p:nvSpPr>
          <p:spPr bwMode="auto">
            <a:xfrm>
              <a:off x="1800223" y="3426991"/>
              <a:ext cx="2628901" cy="1283164"/>
            </a:xfrm>
            <a:prstGeom prst="rect">
              <a:avLst/>
            </a:prstGeom>
            <a:noFill/>
            <a:ln w="9525">
              <a:noFill/>
              <a:miter lim="800000"/>
              <a:headEnd/>
              <a:tailEnd/>
            </a:ln>
          </p:spPr>
          <p:txBody>
            <a:bodyPr wrap="square" lIns="97274" tIns="48637" rIns="97274" bIns="48637">
              <a:spAutoFit/>
            </a:bodyPr>
            <a:lstStyle/>
            <a:p>
              <a:pPr marL="171450" indent="-171450" defTabSz="972739">
                <a:buFont typeface="Arial" panose="020B0604020202020204" pitchFamily="34" charset="0"/>
                <a:buChar char="•"/>
                <a:defRPr/>
              </a:pPr>
              <a:r>
                <a:rPr lang="en-US" sz="1100" b="1" i="1" kern="0" dirty="0" smtClean="0">
                  <a:solidFill>
                    <a:srgbClr val="002060"/>
                  </a:solidFill>
                  <a:cs typeface="Arial" charset="0"/>
                </a:rPr>
                <a:t>50 +</a:t>
              </a:r>
              <a:r>
                <a:rPr lang="en-US" sz="1100" i="1" kern="0" dirty="0" smtClean="0">
                  <a:solidFill>
                    <a:srgbClr val="002060"/>
                  </a:solidFill>
                  <a:cs typeface="Arial" charset="0"/>
                </a:rPr>
                <a:t> business process and functional review workshops and interviews</a:t>
              </a:r>
            </a:p>
            <a:p>
              <a:pPr marL="171450" indent="-171450" defTabSz="972739">
                <a:buFont typeface="Arial" panose="020B0604020202020204" pitchFamily="34" charset="0"/>
                <a:buChar char="•"/>
                <a:defRPr/>
              </a:pPr>
              <a:endParaRPr lang="en-US" sz="1100" i="1" kern="0" dirty="0" smtClean="0">
                <a:solidFill>
                  <a:srgbClr val="002060"/>
                </a:solidFill>
                <a:cs typeface="Arial" charset="0"/>
              </a:endParaRPr>
            </a:p>
            <a:p>
              <a:pPr marL="171450" indent="-171450" defTabSz="972739">
                <a:buFont typeface="Arial" panose="020B0604020202020204" pitchFamily="34" charset="0"/>
                <a:buChar char="•"/>
                <a:defRPr/>
              </a:pPr>
              <a:r>
                <a:rPr lang="en-US" sz="1100" b="1" i="1" kern="0" dirty="0" smtClean="0">
                  <a:solidFill>
                    <a:srgbClr val="002060"/>
                  </a:solidFill>
                  <a:cs typeface="Arial" charset="0"/>
                </a:rPr>
                <a:t>15 +</a:t>
              </a:r>
              <a:r>
                <a:rPr lang="en-US" sz="1100" i="1" kern="0" dirty="0" smtClean="0">
                  <a:solidFill>
                    <a:srgbClr val="002060"/>
                  </a:solidFill>
                  <a:cs typeface="Arial" charset="0"/>
                </a:rPr>
                <a:t> integration and data model workshops and interviews with NGA, PLM and SCALE teams</a:t>
              </a:r>
              <a:endParaRPr lang="en-US" sz="1100" i="1" kern="0" dirty="0">
                <a:solidFill>
                  <a:srgbClr val="002060"/>
                </a:solidFill>
                <a:cs typeface="Arial" charset="0"/>
              </a:endParaRPr>
            </a:p>
          </p:txBody>
        </p:sp>
        <p:sp>
          <p:nvSpPr>
            <p:cNvPr id="60" name="Rectangle 59"/>
            <p:cNvSpPr/>
            <p:nvPr/>
          </p:nvSpPr>
          <p:spPr bwMode="gray">
            <a:xfrm>
              <a:off x="446145" y="3382178"/>
              <a:ext cx="3982980" cy="1327977"/>
            </a:xfrm>
            <a:prstGeom prst="rect">
              <a:avLst/>
            </a:prstGeom>
            <a:noFill/>
            <a:ln w="6350" cap="rnd" algn="ctr">
              <a:solidFill>
                <a:srgbClr val="003399"/>
              </a:solidFill>
              <a:miter lim="800000"/>
              <a:headEnd/>
              <a:tailEnd/>
            </a:ln>
          </p:spPr>
          <p:txBody>
            <a:bodyPr lIns="182880" rtlCol="0" anchor="ctr" anchorCtr="1"/>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smtClean="0">
                <a:ln>
                  <a:noFill/>
                </a:ln>
                <a:solidFill>
                  <a:srgbClr val="FFFFFF"/>
                </a:solidFill>
                <a:effectLst/>
                <a:uLnTx/>
                <a:uFillTx/>
                <a:cs typeface="Arial" charset="0"/>
              </a:endParaRPr>
            </a:p>
          </p:txBody>
        </p:sp>
        <p:sp>
          <p:nvSpPr>
            <p:cNvPr id="67" name="Freeform 57"/>
            <p:cNvSpPr>
              <a:spLocks noChangeAspect="1" noEditPoints="1"/>
            </p:cNvSpPr>
            <p:nvPr/>
          </p:nvSpPr>
          <p:spPr bwMode="auto">
            <a:xfrm>
              <a:off x="861178" y="3747941"/>
              <a:ext cx="524013" cy="539713"/>
            </a:xfrm>
            <a:custGeom>
              <a:avLst/>
              <a:gdLst>
                <a:gd name="T0" fmla="*/ 378 w 382"/>
                <a:gd name="T1" fmla="*/ 331 h 661"/>
                <a:gd name="T2" fmla="*/ 378 w 382"/>
                <a:gd name="T3" fmla="*/ 331 h 661"/>
                <a:gd name="T4" fmla="*/ 364 w 382"/>
                <a:gd name="T5" fmla="*/ 305 h 661"/>
                <a:gd name="T6" fmla="*/ 337 w 382"/>
                <a:gd name="T7" fmla="*/ 319 h 661"/>
                <a:gd name="T8" fmla="*/ 190 w 382"/>
                <a:gd name="T9" fmla="*/ 428 h 661"/>
                <a:gd name="T10" fmla="*/ 190 w 382"/>
                <a:gd name="T11" fmla="*/ 428 h 661"/>
                <a:gd name="T12" fmla="*/ 43 w 382"/>
                <a:gd name="T13" fmla="*/ 319 h 661"/>
                <a:gd name="T14" fmla="*/ 17 w 382"/>
                <a:gd name="T15" fmla="*/ 304 h 661"/>
                <a:gd name="T16" fmla="*/ 2 w 382"/>
                <a:gd name="T17" fmla="*/ 331 h 661"/>
                <a:gd name="T18" fmla="*/ 139 w 382"/>
                <a:gd name="T19" fmla="*/ 464 h 661"/>
                <a:gd name="T20" fmla="*/ 139 w 382"/>
                <a:gd name="T21" fmla="*/ 467 h 661"/>
                <a:gd name="T22" fmla="*/ 139 w 382"/>
                <a:gd name="T23" fmla="*/ 610 h 661"/>
                <a:gd name="T24" fmla="*/ 82 w 382"/>
                <a:gd name="T25" fmla="*/ 611 h 661"/>
                <a:gd name="T26" fmla="*/ 26 w 382"/>
                <a:gd name="T27" fmla="*/ 636 h 661"/>
                <a:gd name="T28" fmla="*/ 83 w 382"/>
                <a:gd name="T29" fmla="*/ 661 h 661"/>
                <a:gd name="T30" fmla="*/ 294 w 382"/>
                <a:gd name="T31" fmla="*/ 660 h 661"/>
                <a:gd name="T32" fmla="*/ 343 w 382"/>
                <a:gd name="T33" fmla="*/ 635 h 661"/>
                <a:gd name="T34" fmla="*/ 293 w 382"/>
                <a:gd name="T35" fmla="*/ 610 h 661"/>
                <a:gd name="T36" fmla="*/ 236 w 382"/>
                <a:gd name="T37" fmla="*/ 610 h 661"/>
                <a:gd name="T38" fmla="*/ 236 w 382"/>
                <a:gd name="T39" fmla="*/ 467 h 661"/>
                <a:gd name="T40" fmla="*/ 236 w 382"/>
                <a:gd name="T41" fmla="*/ 466 h 661"/>
                <a:gd name="T42" fmla="*/ 378 w 382"/>
                <a:gd name="T43" fmla="*/ 331 h 661"/>
                <a:gd name="T44" fmla="*/ 86 w 382"/>
                <a:gd name="T45" fmla="*/ 330 h 661"/>
                <a:gd name="T46" fmla="*/ 86 w 382"/>
                <a:gd name="T47" fmla="*/ 330 h 661"/>
                <a:gd name="T48" fmla="*/ 86 w 382"/>
                <a:gd name="T49" fmla="*/ 62 h 661"/>
                <a:gd name="T50" fmla="*/ 136 w 382"/>
                <a:gd name="T51" fmla="*/ 5 h 661"/>
                <a:gd name="T52" fmla="*/ 136 w 382"/>
                <a:gd name="T53" fmla="*/ 207 h 661"/>
                <a:gd name="T54" fmla="*/ 153 w 382"/>
                <a:gd name="T55" fmla="*/ 225 h 661"/>
                <a:gd name="T56" fmla="*/ 169 w 382"/>
                <a:gd name="T57" fmla="*/ 207 h 661"/>
                <a:gd name="T58" fmla="*/ 169 w 382"/>
                <a:gd name="T59" fmla="*/ 0 h 661"/>
                <a:gd name="T60" fmla="*/ 203 w 382"/>
                <a:gd name="T61" fmla="*/ 1 h 661"/>
                <a:gd name="T62" fmla="*/ 203 w 382"/>
                <a:gd name="T63" fmla="*/ 205 h 661"/>
                <a:gd name="T64" fmla="*/ 220 w 382"/>
                <a:gd name="T65" fmla="*/ 223 h 661"/>
                <a:gd name="T66" fmla="*/ 236 w 382"/>
                <a:gd name="T67" fmla="*/ 205 h 661"/>
                <a:gd name="T68" fmla="*/ 236 w 382"/>
                <a:gd name="T69" fmla="*/ 6 h 661"/>
                <a:gd name="T70" fmla="*/ 289 w 382"/>
                <a:gd name="T71" fmla="*/ 62 h 661"/>
                <a:gd name="T72" fmla="*/ 289 w 382"/>
                <a:gd name="T73" fmla="*/ 330 h 661"/>
                <a:gd name="T74" fmla="*/ 202 w 382"/>
                <a:gd name="T75" fmla="*/ 401 h 661"/>
                <a:gd name="T76" fmla="*/ 177 w 382"/>
                <a:gd name="T77" fmla="*/ 401 h 661"/>
                <a:gd name="T78" fmla="*/ 86 w 382"/>
                <a:gd name="T79" fmla="*/ 33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661">
                  <a:moveTo>
                    <a:pt x="378" y="331"/>
                  </a:moveTo>
                  <a:lnTo>
                    <a:pt x="378" y="331"/>
                  </a:lnTo>
                  <a:cubicBezTo>
                    <a:pt x="382" y="320"/>
                    <a:pt x="375" y="308"/>
                    <a:pt x="364" y="305"/>
                  </a:cubicBezTo>
                  <a:cubicBezTo>
                    <a:pt x="353" y="301"/>
                    <a:pt x="341" y="308"/>
                    <a:pt x="337" y="319"/>
                  </a:cubicBezTo>
                  <a:cubicBezTo>
                    <a:pt x="318" y="382"/>
                    <a:pt x="260" y="428"/>
                    <a:pt x="190" y="428"/>
                  </a:cubicBezTo>
                  <a:lnTo>
                    <a:pt x="190" y="428"/>
                  </a:lnTo>
                  <a:cubicBezTo>
                    <a:pt x="121" y="428"/>
                    <a:pt x="62" y="382"/>
                    <a:pt x="43" y="319"/>
                  </a:cubicBezTo>
                  <a:cubicBezTo>
                    <a:pt x="40" y="307"/>
                    <a:pt x="28" y="301"/>
                    <a:pt x="17" y="304"/>
                  </a:cubicBezTo>
                  <a:cubicBezTo>
                    <a:pt x="5" y="308"/>
                    <a:pt x="0" y="320"/>
                    <a:pt x="2" y="331"/>
                  </a:cubicBezTo>
                  <a:cubicBezTo>
                    <a:pt x="22" y="396"/>
                    <a:pt x="74" y="446"/>
                    <a:pt x="139" y="464"/>
                  </a:cubicBezTo>
                  <a:cubicBezTo>
                    <a:pt x="139" y="465"/>
                    <a:pt x="139" y="466"/>
                    <a:pt x="139" y="467"/>
                  </a:cubicBezTo>
                  <a:lnTo>
                    <a:pt x="139" y="610"/>
                  </a:lnTo>
                  <a:lnTo>
                    <a:pt x="82" y="611"/>
                  </a:lnTo>
                  <a:cubicBezTo>
                    <a:pt x="48" y="611"/>
                    <a:pt x="26" y="613"/>
                    <a:pt x="26" y="636"/>
                  </a:cubicBezTo>
                  <a:cubicBezTo>
                    <a:pt x="26" y="659"/>
                    <a:pt x="49" y="661"/>
                    <a:pt x="83" y="661"/>
                  </a:cubicBezTo>
                  <a:lnTo>
                    <a:pt x="294" y="660"/>
                  </a:lnTo>
                  <a:cubicBezTo>
                    <a:pt x="334" y="660"/>
                    <a:pt x="343" y="650"/>
                    <a:pt x="343" y="635"/>
                  </a:cubicBezTo>
                  <a:cubicBezTo>
                    <a:pt x="343" y="620"/>
                    <a:pt x="337" y="610"/>
                    <a:pt x="293" y="610"/>
                  </a:cubicBezTo>
                  <a:lnTo>
                    <a:pt x="236" y="610"/>
                  </a:lnTo>
                  <a:lnTo>
                    <a:pt x="236" y="467"/>
                  </a:lnTo>
                  <a:cubicBezTo>
                    <a:pt x="236" y="466"/>
                    <a:pt x="236" y="466"/>
                    <a:pt x="236" y="466"/>
                  </a:cubicBezTo>
                  <a:cubicBezTo>
                    <a:pt x="304" y="449"/>
                    <a:pt x="358" y="398"/>
                    <a:pt x="378" y="331"/>
                  </a:cubicBezTo>
                  <a:close/>
                  <a:moveTo>
                    <a:pt x="86" y="330"/>
                  </a:moveTo>
                  <a:lnTo>
                    <a:pt x="86" y="330"/>
                  </a:lnTo>
                  <a:lnTo>
                    <a:pt x="86" y="62"/>
                  </a:lnTo>
                  <a:cubicBezTo>
                    <a:pt x="86" y="36"/>
                    <a:pt x="109" y="14"/>
                    <a:pt x="136" y="5"/>
                  </a:cubicBezTo>
                  <a:lnTo>
                    <a:pt x="136" y="207"/>
                  </a:lnTo>
                  <a:cubicBezTo>
                    <a:pt x="136" y="217"/>
                    <a:pt x="144" y="225"/>
                    <a:pt x="153" y="225"/>
                  </a:cubicBezTo>
                  <a:cubicBezTo>
                    <a:pt x="162" y="225"/>
                    <a:pt x="169" y="217"/>
                    <a:pt x="169" y="207"/>
                  </a:cubicBezTo>
                  <a:lnTo>
                    <a:pt x="169" y="0"/>
                  </a:lnTo>
                  <a:lnTo>
                    <a:pt x="203" y="1"/>
                  </a:lnTo>
                  <a:lnTo>
                    <a:pt x="203" y="205"/>
                  </a:lnTo>
                  <a:cubicBezTo>
                    <a:pt x="203" y="215"/>
                    <a:pt x="211" y="223"/>
                    <a:pt x="220" y="223"/>
                  </a:cubicBezTo>
                  <a:cubicBezTo>
                    <a:pt x="229" y="223"/>
                    <a:pt x="236" y="215"/>
                    <a:pt x="236" y="205"/>
                  </a:cubicBezTo>
                  <a:lnTo>
                    <a:pt x="236" y="6"/>
                  </a:lnTo>
                  <a:cubicBezTo>
                    <a:pt x="265" y="15"/>
                    <a:pt x="289" y="37"/>
                    <a:pt x="289" y="62"/>
                  </a:cubicBezTo>
                  <a:lnTo>
                    <a:pt x="289" y="330"/>
                  </a:lnTo>
                  <a:cubicBezTo>
                    <a:pt x="289" y="364"/>
                    <a:pt x="253" y="397"/>
                    <a:pt x="202" y="401"/>
                  </a:cubicBezTo>
                  <a:lnTo>
                    <a:pt x="177" y="401"/>
                  </a:lnTo>
                  <a:cubicBezTo>
                    <a:pt x="137" y="401"/>
                    <a:pt x="86" y="364"/>
                    <a:pt x="86" y="33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Isosceles Triangle 3"/>
          <p:cNvSpPr/>
          <p:nvPr/>
        </p:nvSpPr>
        <p:spPr bwMode="auto">
          <a:xfrm rot="5400000">
            <a:off x="2486774" y="3652985"/>
            <a:ext cx="5057664" cy="418922"/>
          </a:xfrm>
          <a:prstGeom prst="triangle">
            <a:avLst>
              <a:gd name="adj" fmla="val 50753"/>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689287" y="2250046"/>
            <a:ext cx="2956549" cy="276999"/>
          </a:xfrm>
          <a:prstGeom prst="rect">
            <a:avLst/>
          </a:prstGeom>
          <a:noFill/>
        </p:spPr>
        <p:txBody>
          <a:bodyPr wrap="square" rtlCol="0">
            <a:spAutoFit/>
          </a:bodyPr>
          <a:lstStyle/>
          <a:p>
            <a:pPr algn="ctr"/>
            <a:r>
              <a:rPr lang="en-US" sz="1200" b="1" i="1" dirty="0" smtClean="0"/>
              <a:t>12 </a:t>
            </a:r>
            <a:r>
              <a:rPr lang="en-US" sz="1200" i="1" dirty="0" smtClean="0"/>
              <a:t>Future State iQC Business Processes</a:t>
            </a:r>
            <a:endParaRPr lang="en-US" sz="1200" i="1" dirty="0"/>
          </a:p>
        </p:txBody>
      </p:sp>
      <p:sp>
        <p:nvSpPr>
          <p:cNvPr id="78" name="TextBox 77"/>
          <p:cNvSpPr txBox="1"/>
          <p:nvPr/>
        </p:nvSpPr>
        <p:spPr>
          <a:xfrm>
            <a:off x="5657838" y="4047527"/>
            <a:ext cx="3076596" cy="646331"/>
          </a:xfrm>
          <a:prstGeom prst="rect">
            <a:avLst/>
          </a:prstGeom>
          <a:noFill/>
        </p:spPr>
        <p:txBody>
          <a:bodyPr wrap="square" rtlCol="0">
            <a:spAutoFit/>
          </a:bodyPr>
          <a:lstStyle/>
          <a:p>
            <a:pPr algn="ctr"/>
            <a:r>
              <a:rPr lang="en-US" sz="1200" b="1" i="1" dirty="0" smtClean="0"/>
              <a:t>260 + </a:t>
            </a:r>
            <a:r>
              <a:rPr lang="en-US" sz="1200" i="1" dirty="0" smtClean="0"/>
              <a:t>Business Requirements and Integration Requirements and associated Fit Gap with Labware V7 and ELN</a:t>
            </a:r>
            <a:endParaRPr lang="en-US" sz="1200" i="1" dirty="0"/>
          </a:p>
        </p:txBody>
      </p:sp>
      <p:sp>
        <p:nvSpPr>
          <p:cNvPr id="79" name="TextBox 78"/>
          <p:cNvSpPr txBox="1"/>
          <p:nvPr/>
        </p:nvSpPr>
        <p:spPr>
          <a:xfrm>
            <a:off x="5665823" y="6117978"/>
            <a:ext cx="2927276" cy="461665"/>
          </a:xfrm>
          <a:prstGeom prst="rect">
            <a:avLst/>
          </a:prstGeom>
          <a:noFill/>
        </p:spPr>
        <p:txBody>
          <a:bodyPr wrap="square" rtlCol="0">
            <a:spAutoFit/>
          </a:bodyPr>
          <a:lstStyle/>
          <a:p>
            <a:pPr algn="ctr"/>
            <a:r>
              <a:rPr lang="en-US" sz="1200" i="1" dirty="0" smtClean="0"/>
              <a:t>Detailed Project Plan for 2016 Design and Implementation</a:t>
            </a:r>
            <a:endParaRPr lang="en-US" sz="1200" i="1" dirty="0"/>
          </a:p>
        </p:txBody>
      </p:sp>
      <p:pic>
        <p:nvPicPr>
          <p:cNvPr id="14" name="Picture 13"/>
          <p:cNvPicPr>
            <a:picLocks noChangeAspect="1"/>
          </p:cNvPicPr>
          <p:nvPr/>
        </p:nvPicPr>
        <p:blipFill rotWithShape="1">
          <a:blip r:embed="rId3"/>
          <a:srcRect b="12211"/>
          <a:stretch/>
        </p:blipFill>
        <p:spPr>
          <a:xfrm>
            <a:off x="5783202" y="2774257"/>
            <a:ext cx="2836923" cy="1144503"/>
          </a:xfrm>
          <a:prstGeom prst="rect">
            <a:avLst/>
          </a:prstGeom>
          <a:ln>
            <a:noFill/>
          </a:ln>
          <a:effectLst>
            <a:outerShdw blurRad="292100" dist="139700" dir="2700000" algn="tl" rotWithShape="0">
              <a:srgbClr val="333333">
                <a:alpha val="65000"/>
              </a:srgbClr>
            </a:outerShdw>
          </a:effectLst>
        </p:spPr>
      </p:pic>
      <p:pic>
        <p:nvPicPr>
          <p:cNvPr id="81" name="Picture 80"/>
          <p:cNvPicPr>
            <a:picLocks noChangeAspect="1"/>
          </p:cNvPicPr>
          <p:nvPr/>
        </p:nvPicPr>
        <p:blipFill rotWithShape="1">
          <a:blip r:embed="rId4"/>
          <a:srcRect l="6149" t="7450"/>
          <a:stretch/>
        </p:blipFill>
        <p:spPr>
          <a:xfrm>
            <a:off x="5669493" y="1058582"/>
            <a:ext cx="2976962" cy="107421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stretch>
            <a:fillRect/>
          </a:stretch>
        </p:blipFill>
        <p:spPr>
          <a:xfrm>
            <a:off x="5777514" y="4918157"/>
            <a:ext cx="2726621" cy="1163954"/>
          </a:xfrm>
          <a:prstGeom prst="rect">
            <a:avLst/>
          </a:prstGeom>
        </p:spPr>
      </p:pic>
    </p:spTree>
    <p:extLst>
      <p:ext uri="{BB962C8B-B14F-4D97-AF65-F5344CB8AC3E}">
        <p14:creationId xmlns:p14="http://schemas.microsoft.com/office/powerpoint/2010/main" val="1696167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889" y="1501200"/>
            <a:ext cx="495576" cy="58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7777" name="Title 17"/>
          <p:cNvSpPr>
            <a:spLocks noGrp="1"/>
          </p:cNvSpPr>
          <p:nvPr>
            <p:ph type="title"/>
          </p:nvPr>
        </p:nvSpPr>
        <p:spPr/>
        <p:txBody>
          <a:bodyPr vert="horz" lIns="0" tIns="0" rIns="0" bIns="0" rtlCol="0" anchor="b">
            <a:noAutofit/>
          </a:bodyPr>
          <a:lstStyle/>
          <a:p>
            <a:r>
              <a:rPr lang="en-US" dirty="0" smtClean="0"/>
              <a:t>High Level Process </a:t>
            </a:r>
            <a:r>
              <a:rPr lang="en-US" dirty="0"/>
              <a:t>Overview - Visual</a:t>
            </a:r>
            <a:endParaRPr lang="en-US" dirty="0">
              <a:solidFill>
                <a:srgbClr val="FF0000"/>
              </a:solidFill>
            </a:endParaRPr>
          </a:p>
        </p:txBody>
      </p:sp>
      <p:sp>
        <p:nvSpPr>
          <p:cNvPr id="5" name="Chevron 4"/>
          <p:cNvSpPr/>
          <p:nvPr/>
        </p:nvSpPr>
        <p:spPr>
          <a:xfrm>
            <a:off x="490847" y="921049"/>
            <a:ext cx="1938113" cy="480903"/>
          </a:xfrm>
          <a:prstGeom prst="chevron">
            <a:avLst/>
          </a:prstGeom>
          <a:solidFill>
            <a:schemeClr val="accent5">
              <a:lumMod val="75000"/>
            </a:schemeClr>
          </a:solidFill>
          <a:ln w="6350" cap="flat" cmpd="sng" algn="ctr">
            <a:noFill/>
            <a:prstDash val="solid"/>
          </a:ln>
          <a:effectLst/>
        </p:spPr>
        <p:txBody>
          <a:bodyPr lIns="0" rIns="0" rtlCol="0" anchor="ctr"/>
          <a:lstStyle/>
          <a:p>
            <a:pPr algn="ctr">
              <a:defRPr/>
            </a:pPr>
            <a:r>
              <a:rPr lang="en-US" sz="1200" b="1" kern="0" dirty="0" smtClean="0">
                <a:solidFill>
                  <a:prstClr val="white"/>
                </a:solidFill>
                <a:cs typeface="Arial" panose="020B0604020202020204" pitchFamily="34" charset="0"/>
              </a:rPr>
              <a:t>Take Samples</a:t>
            </a:r>
          </a:p>
        </p:txBody>
      </p:sp>
      <p:sp>
        <p:nvSpPr>
          <p:cNvPr id="6" name="Chevron 5"/>
          <p:cNvSpPr/>
          <p:nvPr/>
        </p:nvSpPr>
        <p:spPr>
          <a:xfrm>
            <a:off x="4771296" y="921049"/>
            <a:ext cx="1938528" cy="480903"/>
          </a:xfrm>
          <a:prstGeom prst="chevron">
            <a:avLst/>
          </a:prstGeom>
          <a:solidFill>
            <a:schemeClr val="accent5">
              <a:lumMod val="75000"/>
            </a:schemeClr>
          </a:solidFill>
          <a:ln w="6350" cap="flat" cmpd="sng" algn="ctr">
            <a:noFill/>
            <a:prstDash val="solid"/>
          </a:ln>
          <a:effectLst/>
        </p:spPr>
        <p:txBody>
          <a:bodyPr lIns="0" rIns="0" rtlCol="0" anchor="ctr"/>
          <a:lstStyle/>
          <a:p>
            <a:pPr algn="ctr"/>
            <a:r>
              <a:rPr lang="en-US" sz="1200" b="1" kern="0" dirty="0">
                <a:solidFill>
                  <a:prstClr val="white"/>
                </a:solidFill>
                <a:cs typeface="Arial" panose="020B0604020202020204" pitchFamily="34" charset="0"/>
              </a:rPr>
              <a:t>Test Samples</a:t>
            </a:r>
          </a:p>
        </p:txBody>
      </p:sp>
      <p:sp>
        <p:nvSpPr>
          <p:cNvPr id="7" name="Chevron 6"/>
          <p:cNvSpPr/>
          <p:nvPr/>
        </p:nvSpPr>
        <p:spPr>
          <a:xfrm>
            <a:off x="2630864" y="921049"/>
            <a:ext cx="1938528" cy="480903"/>
          </a:xfrm>
          <a:prstGeom prst="chevron">
            <a:avLst/>
          </a:prstGeom>
          <a:solidFill>
            <a:schemeClr val="accent5">
              <a:lumMod val="75000"/>
            </a:schemeClr>
          </a:solidFill>
          <a:ln w="6350" cap="flat" cmpd="sng" algn="ctr">
            <a:noFill/>
            <a:prstDash val="solid"/>
          </a:ln>
          <a:effectLst/>
        </p:spPr>
        <p:txBody>
          <a:bodyPr lIns="0" rIns="0" rtlCol="0" anchor="ctr"/>
          <a:lstStyle/>
          <a:p>
            <a:pPr algn="ctr"/>
            <a:r>
              <a:rPr lang="en-US" sz="1200" b="1" kern="0" dirty="0" smtClean="0">
                <a:solidFill>
                  <a:prstClr val="white"/>
                </a:solidFill>
                <a:cs typeface="Arial" panose="020B0604020202020204" pitchFamily="34" charset="0"/>
              </a:rPr>
              <a:t>Manage Samples</a:t>
            </a:r>
            <a:endParaRPr lang="en-US" sz="1200" b="1" kern="0" dirty="0">
              <a:solidFill>
                <a:prstClr val="white"/>
              </a:solidFill>
              <a:cs typeface="Arial" panose="020B0604020202020204" pitchFamily="34" charset="0"/>
            </a:endParaRPr>
          </a:p>
        </p:txBody>
      </p:sp>
      <p:sp>
        <p:nvSpPr>
          <p:cNvPr id="17" name="Chevron 16"/>
          <p:cNvSpPr/>
          <p:nvPr/>
        </p:nvSpPr>
        <p:spPr>
          <a:xfrm>
            <a:off x="6911727" y="921049"/>
            <a:ext cx="1938528" cy="480903"/>
          </a:xfrm>
          <a:prstGeom prst="chevron">
            <a:avLst/>
          </a:prstGeom>
          <a:solidFill>
            <a:schemeClr val="accent5">
              <a:lumMod val="75000"/>
            </a:schemeClr>
          </a:solidFill>
          <a:ln w="6350" cap="flat" cmpd="sng" algn="ctr">
            <a:noFill/>
            <a:prstDash val="solid"/>
          </a:ln>
          <a:effectLst/>
        </p:spPr>
        <p:txBody>
          <a:bodyPr lIns="0" rIns="0" rtlCol="0" anchor="ctr"/>
          <a:lstStyle/>
          <a:p>
            <a:pPr algn="ctr"/>
            <a:r>
              <a:rPr lang="en-US" sz="1200" b="1" kern="0" dirty="0" smtClean="0">
                <a:solidFill>
                  <a:prstClr val="white"/>
                </a:solidFill>
                <a:cs typeface="Arial" panose="020B0604020202020204" pitchFamily="34" charset="0"/>
              </a:rPr>
              <a:t>Review Test Results</a:t>
            </a:r>
            <a:endParaRPr lang="en-US" sz="1200" b="1" kern="0" dirty="0">
              <a:solidFill>
                <a:prstClr val="white"/>
              </a:solidFill>
              <a:cs typeface="Arial" panose="020B0604020202020204" pitchFamily="34" charset="0"/>
            </a:endParaRPr>
          </a:p>
        </p:txBody>
      </p:sp>
      <p:sp>
        <p:nvSpPr>
          <p:cNvPr id="21" name="Rounded Rectangle 20"/>
          <p:cNvSpPr/>
          <p:nvPr/>
        </p:nvSpPr>
        <p:spPr>
          <a:xfrm>
            <a:off x="387537" y="1526026"/>
            <a:ext cx="1872208" cy="4258708"/>
          </a:xfrm>
          <a:prstGeom prst="roundRect">
            <a:avLst/>
          </a:prstGeom>
          <a:noFill/>
          <a:ln w="190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853" y="3024366"/>
            <a:ext cx="495576" cy="58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bwMode="auto">
          <a:xfrm>
            <a:off x="1231505" y="2632220"/>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25" name="TextBox 195"/>
          <p:cNvSpPr txBox="1">
            <a:spLocks noChangeArrowheads="1"/>
          </p:cNvSpPr>
          <p:nvPr/>
        </p:nvSpPr>
        <p:spPr bwMode="auto">
          <a:xfrm>
            <a:off x="583831" y="1563746"/>
            <a:ext cx="1479621"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Identify Sampling Need</a:t>
            </a:r>
            <a:endParaRPr lang="en-US" sz="1050" dirty="0">
              <a:solidFill>
                <a:srgbClr val="000000"/>
              </a:solidFill>
              <a:cs typeface="Arial" panose="020B0604020202020204" pitchFamily="34" charset="0"/>
            </a:endParaRPr>
          </a:p>
        </p:txBody>
      </p:sp>
      <p:sp>
        <p:nvSpPr>
          <p:cNvPr id="26" name="TextBox 25"/>
          <p:cNvSpPr txBox="1"/>
          <p:nvPr/>
        </p:nvSpPr>
        <p:spPr>
          <a:xfrm>
            <a:off x="729281" y="3640804"/>
            <a:ext cx="1188720" cy="253916"/>
          </a:xfrm>
          <a:prstGeom prst="rect">
            <a:avLst/>
          </a:prstGeom>
          <a:noFill/>
        </p:spPr>
        <p:txBody>
          <a:bodyPr wrap="square" rtlCol="0">
            <a:spAutoFit/>
          </a:bodyPr>
          <a:lstStyle/>
          <a:p>
            <a:pPr algn="ctr"/>
            <a:r>
              <a:rPr lang="en-US" sz="1050" dirty="0" smtClean="0">
                <a:solidFill>
                  <a:srgbClr val="000000"/>
                </a:solidFill>
                <a:cs typeface="Arial" panose="020B0604020202020204" pitchFamily="34" charset="0"/>
              </a:rPr>
              <a:t>Collect Samples</a:t>
            </a:r>
            <a:endParaRPr lang="en-US" sz="1050" dirty="0">
              <a:solidFill>
                <a:srgbClr val="000000"/>
              </a:solidFill>
              <a:cs typeface="Arial" panose="020B0604020202020204" pitchFamily="34" charset="0"/>
            </a:endParaRPr>
          </a:p>
        </p:txBody>
      </p:sp>
      <p:pic>
        <p:nvPicPr>
          <p:cNvPr id="29" name="Picture 1"/>
          <p:cNvPicPr>
            <a:picLocks noChangeAspect="1" noChangeArrowheads="1"/>
          </p:cNvPicPr>
          <p:nvPr/>
        </p:nvPicPr>
        <p:blipFill>
          <a:blip r:embed="rId4" cstate="print"/>
          <a:srcRect/>
          <a:stretch>
            <a:fillRect/>
          </a:stretch>
        </p:blipFill>
        <p:spPr bwMode="auto">
          <a:xfrm>
            <a:off x="1023911" y="1933915"/>
            <a:ext cx="599460" cy="534883"/>
          </a:xfrm>
          <a:prstGeom prst="rect">
            <a:avLst/>
          </a:prstGeom>
          <a:noFill/>
          <a:ln w="9525">
            <a:noFill/>
            <a:miter lim="800000"/>
            <a:headEnd/>
            <a:tailEnd/>
          </a:ln>
        </p:spPr>
      </p:pic>
      <p:sp>
        <p:nvSpPr>
          <p:cNvPr id="45" name="Rounded Rectangle 44"/>
          <p:cNvSpPr/>
          <p:nvPr/>
        </p:nvSpPr>
        <p:spPr>
          <a:xfrm>
            <a:off x="2520907" y="1523738"/>
            <a:ext cx="1872208" cy="4766594"/>
          </a:xfrm>
          <a:prstGeom prst="roundRect">
            <a:avLst/>
          </a:prstGeom>
          <a:noFill/>
          <a:ln w="190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52" name="Rounded Rectangle 51"/>
          <p:cNvSpPr/>
          <p:nvPr/>
        </p:nvSpPr>
        <p:spPr>
          <a:xfrm>
            <a:off x="4678490" y="1523738"/>
            <a:ext cx="1872208" cy="4766594"/>
          </a:xfrm>
          <a:prstGeom prst="roundRect">
            <a:avLst/>
          </a:prstGeom>
          <a:noFill/>
          <a:ln w="190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53" name="TextBox 195"/>
          <p:cNvSpPr txBox="1">
            <a:spLocks noChangeArrowheads="1"/>
          </p:cNvSpPr>
          <p:nvPr/>
        </p:nvSpPr>
        <p:spPr bwMode="auto">
          <a:xfrm>
            <a:off x="6885775" y="2084184"/>
            <a:ext cx="1737360"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Receive and Review Results</a:t>
            </a:r>
            <a:endParaRPr lang="en-US" sz="1050" dirty="0">
              <a:solidFill>
                <a:srgbClr val="000000"/>
              </a:solidFill>
              <a:cs typeface="Arial" panose="020B0604020202020204" pitchFamily="34" charset="0"/>
            </a:endParaRPr>
          </a:p>
        </p:txBody>
      </p:sp>
      <p:sp>
        <p:nvSpPr>
          <p:cNvPr id="68" name="Rounded Rectangle 67"/>
          <p:cNvSpPr/>
          <p:nvPr/>
        </p:nvSpPr>
        <p:spPr>
          <a:xfrm>
            <a:off x="6818351" y="1523738"/>
            <a:ext cx="1872208" cy="2506568"/>
          </a:xfrm>
          <a:prstGeom prst="roundRect">
            <a:avLst/>
          </a:prstGeom>
          <a:noFill/>
          <a:ln w="190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anose="020B0604020202020204" pitchFamily="34" charset="0"/>
            </a:endParaRPr>
          </a:p>
        </p:txBody>
      </p:sp>
      <p:sp>
        <p:nvSpPr>
          <p:cNvPr id="70" name="Down Arrow 69"/>
          <p:cNvSpPr/>
          <p:nvPr/>
        </p:nvSpPr>
        <p:spPr bwMode="auto">
          <a:xfrm>
            <a:off x="3427483" y="2386262"/>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71" name="TextBox 195"/>
          <p:cNvSpPr txBox="1">
            <a:spLocks noChangeArrowheads="1"/>
          </p:cNvSpPr>
          <p:nvPr/>
        </p:nvSpPr>
        <p:spPr bwMode="auto">
          <a:xfrm>
            <a:off x="4821801" y="5976682"/>
            <a:ext cx="1555753" cy="253916"/>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Publish Test Results</a:t>
            </a:r>
            <a:endParaRPr lang="en-US" sz="1050" dirty="0">
              <a:solidFill>
                <a:srgbClr val="000000"/>
              </a:solidFill>
              <a:cs typeface="Arial" panose="020B0604020202020204" pitchFamily="34" charset="0"/>
            </a:endParaRPr>
          </a:p>
        </p:txBody>
      </p:sp>
      <p:sp>
        <p:nvSpPr>
          <p:cNvPr id="72" name="Down Arrow 71"/>
          <p:cNvSpPr/>
          <p:nvPr/>
        </p:nvSpPr>
        <p:spPr bwMode="auto">
          <a:xfrm>
            <a:off x="5507541" y="2417729"/>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73" name="Down Arrow 72"/>
          <p:cNvSpPr/>
          <p:nvPr/>
        </p:nvSpPr>
        <p:spPr bwMode="auto">
          <a:xfrm>
            <a:off x="7662319" y="2632220"/>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74" name="TextBox 195"/>
          <p:cNvSpPr txBox="1">
            <a:spLocks noChangeArrowheads="1"/>
          </p:cNvSpPr>
          <p:nvPr/>
        </p:nvSpPr>
        <p:spPr bwMode="auto">
          <a:xfrm>
            <a:off x="6976579" y="3640804"/>
            <a:ext cx="1555753" cy="253916"/>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Take Required Action</a:t>
            </a:r>
            <a:endParaRPr lang="en-US" sz="1050" dirty="0">
              <a:solidFill>
                <a:srgbClr val="000000"/>
              </a:solidFill>
              <a:cs typeface="Arial" panose="020B0604020202020204" pitchFamily="34" charset="0"/>
            </a:endParaRPr>
          </a:p>
        </p:txBody>
      </p:sp>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7964" y="1581836"/>
            <a:ext cx="495576" cy="58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2925259" y="2096673"/>
            <a:ext cx="1188720" cy="253916"/>
          </a:xfrm>
          <a:prstGeom prst="rect">
            <a:avLst/>
          </a:prstGeom>
          <a:noFill/>
        </p:spPr>
        <p:txBody>
          <a:bodyPr wrap="square" rtlCol="0">
            <a:spAutoFit/>
          </a:bodyPr>
          <a:lstStyle/>
          <a:p>
            <a:pPr algn="ctr"/>
            <a:r>
              <a:rPr lang="en-US" sz="1050" dirty="0" smtClean="0">
                <a:solidFill>
                  <a:srgbClr val="000000"/>
                </a:solidFill>
                <a:cs typeface="Arial" panose="020B0604020202020204" pitchFamily="34" charset="0"/>
              </a:rPr>
              <a:t>Pickup Samples</a:t>
            </a:r>
            <a:endParaRPr lang="en-US" sz="1050" dirty="0">
              <a:solidFill>
                <a:srgbClr val="000000"/>
              </a:solidFill>
              <a:cs typeface="Arial" panose="020B0604020202020204" pitchFamily="34" charset="0"/>
            </a:endParaRPr>
          </a:p>
        </p:txBody>
      </p:sp>
      <p:grpSp>
        <p:nvGrpSpPr>
          <p:cNvPr id="14" name="Group 13"/>
          <p:cNvGrpSpPr/>
          <p:nvPr/>
        </p:nvGrpSpPr>
        <p:grpSpPr>
          <a:xfrm>
            <a:off x="2696659" y="2732766"/>
            <a:ext cx="1645920" cy="905970"/>
            <a:chOff x="2696659" y="4268070"/>
            <a:chExt cx="1645920" cy="905970"/>
          </a:xfrm>
        </p:grpSpPr>
        <p:sp>
          <p:nvSpPr>
            <p:cNvPr id="34" name="TextBox 195"/>
            <p:cNvSpPr txBox="1">
              <a:spLocks noChangeArrowheads="1"/>
            </p:cNvSpPr>
            <p:nvPr/>
          </p:nvSpPr>
          <p:spPr bwMode="auto">
            <a:xfrm>
              <a:off x="2696659" y="4758542"/>
              <a:ext cx="1645920"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Review </a:t>
              </a:r>
            </a:p>
            <a:p>
              <a:pPr algn="ctr"/>
              <a:r>
                <a:rPr lang="en-US" sz="1050" dirty="0" smtClean="0">
                  <a:solidFill>
                    <a:srgbClr val="000000"/>
                  </a:solidFill>
                  <a:cs typeface="Arial" panose="020B0604020202020204" pitchFamily="34" charset="0"/>
                </a:rPr>
                <a:t>Purpose</a:t>
              </a:r>
              <a:endParaRPr lang="en-US" sz="1050" dirty="0">
                <a:solidFill>
                  <a:srgbClr val="000000"/>
                </a:solidFill>
                <a:cs typeface="Arial" panose="020B0604020202020204" pitchFamily="34" charset="0"/>
              </a:endParaRPr>
            </a:p>
          </p:txBody>
        </p:sp>
        <p:pic>
          <p:nvPicPr>
            <p:cNvPr id="3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36" t="14493" r="39531" b="66640"/>
            <a:stretch/>
          </p:blipFill>
          <p:spPr bwMode="auto">
            <a:xfrm>
              <a:off x="3267591" y="426807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831" y="5360130"/>
            <a:ext cx="495576" cy="58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849879" y="5874834"/>
            <a:ext cx="1339480" cy="415498"/>
          </a:xfrm>
          <a:prstGeom prst="rect">
            <a:avLst/>
          </a:prstGeom>
          <a:noFill/>
        </p:spPr>
        <p:txBody>
          <a:bodyPr wrap="square" rtlCol="0">
            <a:spAutoFit/>
          </a:bodyPr>
          <a:lstStyle/>
          <a:p>
            <a:pPr algn="ctr"/>
            <a:r>
              <a:rPr lang="en-US" sz="1050" dirty="0" smtClean="0">
                <a:solidFill>
                  <a:srgbClr val="000000"/>
                </a:solidFill>
                <a:cs typeface="Arial" panose="020B0604020202020204" pitchFamily="34" charset="0"/>
              </a:rPr>
              <a:t>Transfer Samples to Labs</a:t>
            </a:r>
            <a:endParaRPr lang="en-US" sz="1050" dirty="0">
              <a:solidFill>
                <a:srgbClr val="000000"/>
              </a:solidFill>
              <a:cs typeface="Arial" panose="020B0604020202020204" pitchFamily="34" charset="0"/>
            </a:endParaRPr>
          </a:p>
        </p:txBody>
      </p:sp>
      <p:grpSp>
        <p:nvGrpSpPr>
          <p:cNvPr id="2" name="Group 1"/>
          <p:cNvGrpSpPr/>
          <p:nvPr/>
        </p:nvGrpSpPr>
        <p:grpSpPr>
          <a:xfrm>
            <a:off x="3630100" y="4039791"/>
            <a:ext cx="772470" cy="1043759"/>
            <a:chOff x="3133384" y="2831868"/>
            <a:chExt cx="772470" cy="1043759"/>
          </a:xfrm>
        </p:grpSpPr>
        <p:sp>
          <p:nvSpPr>
            <p:cNvPr id="32" name="TextBox 195"/>
            <p:cNvSpPr txBox="1">
              <a:spLocks noChangeArrowheads="1"/>
            </p:cNvSpPr>
            <p:nvPr/>
          </p:nvSpPr>
          <p:spPr bwMode="auto">
            <a:xfrm>
              <a:off x="3133384" y="3460129"/>
              <a:ext cx="772470"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Store </a:t>
              </a:r>
            </a:p>
            <a:p>
              <a:pPr algn="ctr"/>
              <a:r>
                <a:rPr lang="en-US" sz="1050" dirty="0" smtClean="0">
                  <a:solidFill>
                    <a:srgbClr val="000000"/>
                  </a:solidFill>
                  <a:cs typeface="Arial" panose="020B0604020202020204" pitchFamily="34" charset="0"/>
                </a:rPr>
                <a:t>Samples</a:t>
              </a:r>
              <a:endParaRPr lang="en-US" sz="1050" dirty="0">
                <a:solidFill>
                  <a:srgbClr val="000000"/>
                </a:solidFill>
                <a:cs typeface="Arial" panose="020B0604020202020204" pitchFamily="34" charset="0"/>
              </a:endParaRPr>
            </a:p>
          </p:txBody>
        </p:sp>
        <p:pic>
          <p:nvPicPr>
            <p:cNvPr id="207876" name="Picture 4" descr="http://www.iconshock.com/img_jpg/REALVISTA/electrical_appliances/jpg/256/freezer_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8765" y="2831868"/>
              <a:ext cx="618451" cy="6184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560846" y="4093663"/>
            <a:ext cx="780380" cy="977091"/>
            <a:chOff x="933451" y="5023660"/>
            <a:chExt cx="780380" cy="977091"/>
          </a:xfrm>
        </p:grpSpPr>
        <p:pic>
          <p:nvPicPr>
            <p:cNvPr id="207878" name="Picture 6" descr="http://apps.thermoscientific.com/media/cmd/SampleManager-11/images/icon-aliquot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82" r="14407"/>
            <a:stretch/>
          </p:blipFill>
          <p:spPr bwMode="auto">
            <a:xfrm>
              <a:off x="987598" y="5023660"/>
              <a:ext cx="583831" cy="53899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195"/>
            <p:cNvSpPr txBox="1">
              <a:spLocks noChangeArrowheads="1"/>
            </p:cNvSpPr>
            <p:nvPr/>
          </p:nvSpPr>
          <p:spPr bwMode="auto">
            <a:xfrm>
              <a:off x="933451" y="5585253"/>
              <a:ext cx="780380"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Aliquot </a:t>
              </a:r>
            </a:p>
            <a:p>
              <a:pPr algn="ctr"/>
              <a:r>
                <a:rPr lang="en-US" sz="1050" dirty="0" smtClean="0">
                  <a:solidFill>
                    <a:srgbClr val="000000"/>
                  </a:solidFill>
                  <a:cs typeface="Arial" panose="020B0604020202020204" pitchFamily="34" charset="0"/>
                </a:rPr>
                <a:t>Samples</a:t>
              </a:r>
              <a:endParaRPr lang="en-US" sz="1050" dirty="0">
                <a:solidFill>
                  <a:srgbClr val="000000"/>
                </a:solidFill>
                <a:cs typeface="Arial" panose="020B0604020202020204" pitchFamily="34" charset="0"/>
              </a:endParaRPr>
            </a:p>
          </p:txBody>
        </p:sp>
      </p:grpSp>
      <p:sp>
        <p:nvSpPr>
          <p:cNvPr id="40" name="Down Arrow 39"/>
          <p:cNvSpPr/>
          <p:nvPr/>
        </p:nvSpPr>
        <p:spPr bwMode="auto">
          <a:xfrm>
            <a:off x="3427483" y="3830199"/>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41" name="Down Arrow 40"/>
          <p:cNvSpPr/>
          <p:nvPr/>
        </p:nvSpPr>
        <p:spPr bwMode="auto">
          <a:xfrm>
            <a:off x="3427483" y="5043309"/>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4" name="Oval 3"/>
          <p:cNvSpPr/>
          <p:nvPr/>
        </p:nvSpPr>
        <p:spPr bwMode="auto">
          <a:xfrm>
            <a:off x="3653020" y="5479966"/>
            <a:ext cx="513337" cy="291260"/>
          </a:xfrm>
          <a:prstGeom prst="ellipse">
            <a:avLst/>
          </a:prstGeom>
          <a:solidFill>
            <a:schemeClr val="accent1">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800" dirty="0" smtClean="0">
              <a:solidFill>
                <a:prstClr val="black"/>
              </a:solidFill>
            </a:endParaRPr>
          </a:p>
        </p:txBody>
      </p:sp>
      <p:sp>
        <p:nvSpPr>
          <p:cNvPr id="8" name="TextBox 7"/>
          <p:cNvSpPr txBox="1"/>
          <p:nvPr/>
        </p:nvSpPr>
        <p:spPr>
          <a:xfrm>
            <a:off x="3681380" y="5521090"/>
            <a:ext cx="492214" cy="215444"/>
          </a:xfrm>
          <a:prstGeom prst="rect">
            <a:avLst/>
          </a:prstGeom>
          <a:noFill/>
        </p:spPr>
        <p:txBody>
          <a:bodyPr wrap="square" rtlCol="0">
            <a:spAutoFit/>
          </a:bodyPr>
          <a:lstStyle/>
          <a:p>
            <a:r>
              <a:rPr lang="en-US" sz="800" b="1" dirty="0" smtClean="0">
                <a:solidFill>
                  <a:prstClr val="white"/>
                </a:solidFill>
              </a:rPr>
              <a:t>LAB 1</a:t>
            </a:r>
            <a:endParaRPr lang="en-US" sz="800" b="1" dirty="0">
              <a:solidFill>
                <a:prstClr val="white"/>
              </a:solidFill>
            </a:endParaRPr>
          </a:p>
        </p:txBody>
      </p:sp>
      <p:pic>
        <p:nvPicPr>
          <p:cNvPr id="46" name="Picture 45" descr="https://0.s3.envato.com/files/112155871/pv_590.jpg"/>
          <p:cNvPicPr>
            <a:picLocks noChangeAspect="1" noChangeArrowheads="1"/>
          </p:cNvPicPr>
          <p:nvPr/>
        </p:nvPicPr>
        <p:blipFill rotWithShape="1">
          <a:blip r:embed="rId8">
            <a:extLst>
              <a:ext uri="{28A0092B-C50C-407E-A947-70E740481C1C}">
                <a14:useLocalDpi xmlns:a14="http://schemas.microsoft.com/office/drawing/2010/main" val="0"/>
              </a:ext>
            </a:extLst>
          </a:blip>
          <a:srcRect l="2205" t="50758" r="74832" b="26372"/>
          <a:stretch/>
        </p:blipFill>
        <p:spPr bwMode="auto">
          <a:xfrm>
            <a:off x="5800046" y="2820460"/>
            <a:ext cx="603895" cy="60146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195"/>
          <p:cNvSpPr txBox="1">
            <a:spLocks noChangeArrowheads="1"/>
          </p:cNvSpPr>
          <p:nvPr/>
        </p:nvSpPr>
        <p:spPr bwMode="auto">
          <a:xfrm>
            <a:off x="5684542" y="3432783"/>
            <a:ext cx="936593" cy="253916"/>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Test Samples</a:t>
            </a:r>
            <a:endParaRPr lang="en-US" sz="1050" dirty="0">
              <a:solidFill>
                <a:srgbClr val="000000"/>
              </a:solidFill>
              <a:cs typeface="Arial" panose="020B0604020202020204" pitchFamily="34" charset="0"/>
            </a:endParaRPr>
          </a:p>
        </p:txBody>
      </p:sp>
      <p:sp>
        <p:nvSpPr>
          <p:cNvPr id="49" name="TextBox 48"/>
          <p:cNvSpPr txBox="1"/>
          <p:nvPr/>
        </p:nvSpPr>
        <p:spPr>
          <a:xfrm>
            <a:off x="4929937" y="1975916"/>
            <a:ext cx="1339480" cy="415498"/>
          </a:xfrm>
          <a:prstGeom prst="rect">
            <a:avLst/>
          </a:prstGeom>
          <a:noFill/>
        </p:spPr>
        <p:txBody>
          <a:bodyPr wrap="square" rtlCol="0">
            <a:spAutoFit/>
          </a:bodyPr>
          <a:lstStyle/>
          <a:p>
            <a:pPr algn="ctr"/>
            <a:r>
              <a:rPr lang="en-US" sz="1050" dirty="0" smtClean="0">
                <a:solidFill>
                  <a:srgbClr val="000000"/>
                </a:solidFill>
                <a:cs typeface="Arial" panose="020B0604020202020204" pitchFamily="34" charset="0"/>
              </a:rPr>
              <a:t>Receive and Inspect Samples</a:t>
            </a:r>
            <a:endParaRPr lang="en-US" sz="1050" dirty="0">
              <a:solidFill>
                <a:srgbClr val="000000"/>
              </a:solidFill>
              <a:cs typeface="Arial" panose="020B0604020202020204" pitchFamily="34" charset="0"/>
            </a:endParaRPr>
          </a:p>
        </p:txBody>
      </p:sp>
      <p:grpSp>
        <p:nvGrpSpPr>
          <p:cNvPr id="12" name="Group 11"/>
          <p:cNvGrpSpPr/>
          <p:nvPr/>
        </p:nvGrpSpPr>
        <p:grpSpPr>
          <a:xfrm>
            <a:off x="5704257" y="1581048"/>
            <a:ext cx="513337" cy="291260"/>
            <a:chOff x="5343009" y="1671360"/>
            <a:chExt cx="513337" cy="291260"/>
          </a:xfrm>
        </p:grpSpPr>
        <p:sp>
          <p:nvSpPr>
            <p:cNvPr id="50" name="Oval 49"/>
            <p:cNvSpPr/>
            <p:nvPr/>
          </p:nvSpPr>
          <p:spPr bwMode="auto">
            <a:xfrm>
              <a:off x="5343009" y="1671360"/>
              <a:ext cx="513337" cy="291260"/>
            </a:xfrm>
            <a:prstGeom prst="ellipse">
              <a:avLst/>
            </a:prstGeom>
            <a:solidFill>
              <a:schemeClr val="accent1">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800" dirty="0" smtClean="0">
                <a:solidFill>
                  <a:prstClr val="black"/>
                </a:solidFill>
              </a:endParaRPr>
            </a:p>
          </p:txBody>
        </p:sp>
        <p:sp>
          <p:nvSpPr>
            <p:cNvPr id="51" name="TextBox 50"/>
            <p:cNvSpPr txBox="1"/>
            <p:nvPr/>
          </p:nvSpPr>
          <p:spPr>
            <a:xfrm>
              <a:off x="5353570" y="1712484"/>
              <a:ext cx="492214" cy="215444"/>
            </a:xfrm>
            <a:prstGeom prst="rect">
              <a:avLst/>
            </a:prstGeom>
            <a:noFill/>
          </p:spPr>
          <p:txBody>
            <a:bodyPr wrap="square" rtlCol="0">
              <a:spAutoFit/>
            </a:bodyPr>
            <a:lstStyle/>
            <a:p>
              <a:r>
                <a:rPr lang="en-US" sz="800" b="1" dirty="0" smtClean="0">
                  <a:solidFill>
                    <a:prstClr val="white"/>
                  </a:solidFill>
                </a:rPr>
                <a:t>LAB 1</a:t>
              </a:r>
              <a:endParaRPr lang="en-US" sz="800" b="1" dirty="0">
                <a:solidFill>
                  <a:prstClr val="white"/>
                </a:solidFill>
              </a:endParaRPr>
            </a:p>
          </p:txBody>
        </p:sp>
      </p:grpSp>
      <p:sp>
        <p:nvSpPr>
          <p:cNvPr id="55" name="TextBox 195"/>
          <p:cNvSpPr txBox="1">
            <a:spLocks noChangeArrowheads="1"/>
          </p:cNvSpPr>
          <p:nvPr/>
        </p:nvSpPr>
        <p:spPr bwMode="auto">
          <a:xfrm>
            <a:off x="4776717" y="4667128"/>
            <a:ext cx="1645920"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Review and Approve Results</a:t>
            </a:r>
            <a:endParaRPr lang="en-US" sz="1050" dirty="0">
              <a:solidFill>
                <a:srgbClr val="000000"/>
              </a:solidFill>
              <a:cs typeface="Arial" panose="020B0604020202020204" pitchFamily="34" charset="0"/>
            </a:endParaRPr>
          </a:p>
        </p:txBody>
      </p:sp>
      <p:pic>
        <p:nvPicPr>
          <p:cNvPr id="5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36" t="14493" r="39531" b="66640"/>
          <a:stretch/>
        </p:blipFill>
        <p:spPr bwMode="auto">
          <a:xfrm>
            <a:off x="5347649" y="4176656"/>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Down Arrow 56"/>
          <p:cNvSpPr/>
          <p:nvPr/>
        </p:nvSpPr>
        <p:spPr bwMode="auto">
          <a:xfrm>
            <a:off x="5507541" y="3830199"/>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sp>
        <p:nvSpPr>
          <p:cNvPr id="58" name="Down Arrow 57"/>
          <p:cNvSpPr/>
          <p:nvPr/>
        </p:nvSpPr>
        <p:spPr bwMode="auto">
          <a:xfrm>
            <a:off x="5507541" y="5114172"/>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pic>
        <p:nvPicPr>
          <p:cNvPr id="207882" name="Picture 10" descr="http://icons.iconarchive.com/icons/visualpharm/must-have/256/Check-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8174" y="4328372"/>
            <a:ext cx="202828" cy="20282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Image result for mail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4" descr="Image result for mail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16" descr="Image result for mail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66"/>
          <p:cNvSpPr>
            <a:spLocks noChangeAspect="1" noEditPoints="1"/>
          </p:cNvSpPr>
          <p:nvPr/>
        </p:nvSpPr>
        <p:spPr bwMode="auto">
          <a:xfrm>
            <a:off x="5373556" y="5584438"/>
            <a:ext cx="452242" cy="355436"/>
          </a:xfrm>
          <a:custGeom>
            <a:avLst/>
            <a:gdLst>
              <a:gd name="T0" fmla="*/ 110 w 147"/>
              <a:gd name="T1" fmla="*/ 100 h 115"/>
              <a:gd name="T2" fmla="*/ 14 w 147"/>
              <a:gd name="T3" fmla="*/ 100 h 115"/>
              <a:gd name="T4" fmla="*/ 14 w 147"/>
              <a:gd name="T5" fmla="*/ 34 h 115"/>
              <a:gd name="T6" fmla="*/ 34 w 147"/>
              <a:gd name="T7" fmla="*/ 34 h 115"/>
              <a:gd name="T8" fmla="*/ 50 w 147"/>
              <a:gd name="T9" fmla="*/ 19 h 115"/>
              <a:gd name="T10" fmla="*/ 7 w 147"/>
              <a:gd name="T11" fmla="*/ 19 h 115"/>
              <a:gd name="T12" fmla="*/ 0 w 147"/>
              <a:gd name="T13" fmla="*/ 26 h 115"/>
              <a:gd name="T14" fmla="*/ 0 w 147"/>
              <a:gd name="T15" fmla="*/ 107 h 115"/>
              <a:gd name="T16" fmla="*/ 7 w 147"/>
              <a:gd name="T17" fmla="*/ 115 h 115"/>
              <a:gd name="T18" fmla="*/ 118 w 147"/>
              <a:gd name="T19" fmla="*/ 115 h 115"/>
              <a:gd name="T20" fmla="*/ 125 w 147"/>
              <a:gd name="T21" fmla="*/ 107 h 115"/>
              <a:gd name="T22" fmla="*/ 125 w 147"/>
              <a:gd name="T23" fmla="*/ 80 h 115"/>
              <a:gd name="T24" fmla="*/ 110 w 147"/>
              <a:gd name="T25" fmla="*/ 92 h 115"/>
              <a:gd name="T26" fmla="*/ 110 w 147"/>
              <a:gd name="T27" fmla="*/ 100 h 115"/>
              <a:gd name="T28" fmla="*/ 98 w 147"/>
              <a:gd name="T29" fmla="*/ 49 h 115"/>
              <a:gd name="T30" fmla="*/ 98 w 147"/>
              <a:gd name="T31" fmla="*/ 75 h 115"/>
              <a:gd name="T32" fmla="*/ 147 w 147"/>
              <a:gd name="T33" fmla="*/ 37 h 115"/>
              <a:gd name="T34" fmla="*/ 98 w 147"/>
              <a:gd name="T35" fmla="*/ 0 h 115"/>
              <a:gd name="T36" fmla="*/ 98 w 147"/>
              <a:gd name="T37" fmla="*/ 23 h 115"/>
              <a:gd name="T38" fmla="*/ 39 w 147"/>
              <a:gd name="T39" fmla="*/ 82 h 115"/>
              <a:gd name="T40" fmla="*/ 98 w 147"/>
              <a:gd name="T41" fmla="*/ 4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15">
                <a:moveTo>
                  <a:pt x="110" y="100"/>
                </a:moveTo>
                <a:cubicBezTo>
                  <a:pt x="14" y="100"/>
                  <a:pt x="14" y="100"/>
                  <a:pt x="14" y="100"/>
                </a:cubicBezTo>
                <a:cubicBezTo>
                  <a:pt x="14" y="34"/>
                  <a:pt x="14" y="34"/>
                  <a:pt x="14" y="34"/>
                </a:cubicBezTo>
                <a:cubicBezTo>
                  <a:pt x="34" y="34"/>
                  <a:pt x="34" y="34"/>
                  <a:pt x="34" y="34"/>
                </a:cubicBezTo>
                <a:cubicBezTo>
                  <a:pt x="34" y="34"/>
                  <a:pt x="39" y="27"/>
                  <a:pt x="50" y="19"/>
                </a:cubicBezTo>
                <a:cubicBezTo>
                  <a:pt x="7" y="19"/>
                  <a:pt x="7" y="19"/>
                  <a:pt x="7" y="19"/>
                </a:cubicBezTo>
                <a:cubicBezTo>
                  <a:pt x="3" y="19"/>
                  <a:pt x="0" y="22"/>
                  <a:pt x="0" y="26"/>
                </a:cubicBezTo>
                <a:cubicBezTo>
                  <a:pt x="0" y="107"/>
                  <a:pt x="0" y="107"/>
                  <a:pt x="0" y="107"/>
                </a:cubicBezTo>
                <a:cubicBezTo>
                  <a:pt x="0" y="112"/>
                  <a:pt x="3" y="115"/>
                  <a:pt x="7" y="115"/>
                </a:cubicBezTo>
                <a:cubicBezTo>
                  <a:pt x="118" y="115"/>
                  <a:pt x="118" y="115"/>
                  <a:pt x="118" y="115"/>
                </a:cubicBezTo>
                <a:cubicBezTo>
                  <a:pt x="122" y="115"/>
                  <a:pt x="125" y="112"/>
                  <a:pt x="125" y="107"/>
                </a:cubicBezTo>
                <a:cubicBezTo>
                  <a:pt x="125" y="80"/>
                  <a:pt x="125" y="80"/>
                  <a:pt x="125" y="80"/>
                </a:cubicBezTo>
                <a:cubicBezTo>
                  <a:pt x="110" y="92"/>
                  <a:pt x="110" y="92"/>
                  <a:pt x="110" y="92"/>
                </a:cubicBezTo>
                <a:lnTo>
                  <a:pt x="110" y="100"/>
                </a:lnTo>
                <a:close/>
                <a:moveTo>
                  <a:pt x="98" y="49"/>
                </a:moveTo>
                <a:cubicBezTo>
                  <a:pt x="98" y="75"/>
                  <a:pt x="98" y="75"/>
                  <a:pt x="98" y="75"/>
                </a:cubicBezTo>
                <a:cubicBezTo>
                  <a:pt x="147" y="37"/>
                  <a:pt x="147" y="37"/>
                  <a:pt x="147" y="37"/>
                </a:cubicBezTo>
                <a:cubicBezTo>
                  <a:pt x="98" y="0"/>
                  <a:pt x="98" y="0"/>
                  <a:pt x="98" y="0"/>
                </a:cubicBezTo>
                <a:cubicBezTo>
                  <a:pt x="98" y="23"/>
                  <a:pt x="98" y="23"/>
                  <a:pt x="98" y="23"/>
                </a:cubicBezTo>
                <a:cubicBezTo>
                  <a:pt x="39" y="23"/>
                  <a:pt x="39" y="82"/>
                  <a:pt x="39" y="82"/>
                </a:cubicBezTo>
                <a:cubicBezTo>
                  <a:pt x="56" y="54"/>
                  <a:pt x="66" y="49"/>
                  <a:pt x="98" y="49"/>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6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36" t="14493" r="39531" b="66640"/>
          <a:stretch/>
        </p:blipFill>
        <p:spPr bwMode="auto">
          <a:xfrm>
            <a:off x="7502427" y="1579664"/>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reeform 10"/>
          <p:cNvSpPr>
            <a:spLocks noChangeAspect="1" noEditPoints="1"/>
          </p:cNvSpPr>
          <p:nvPr/>
        </p:nvSpPr>
        <p:spPr bwMode="auto">
          <a:xfrm>
            <a:off x="7509213" y="3131714"/>
            <a:ext cx="490485" cy="433056"/>
          </a:xfrm>
          <a:custGeom>
            <a:avLst/>
            <a:gdLst>
              <a:gd name="T0" fmla="*/ 23 w 148"/>
              <a:gd name="T1" fmla="*/ 42 h 131"/>
              <a:gd name="T2" fmla="*/ 43 w 148"/>
              <a:gd name="T3" fmla="*/ 50 h 131"/>
              <a:gd name="T4" fmla="*/ 46 w 148"/>
              <a:gd name="T5" fmla="*/ 49 h 131"/>
              <a:gd name="T6" fmla="*/ 57 w 148"/>
              <a:gd name="T7" fmla="*/ 39 h 131"/>
              <a:gd name="T8" fmla="*/ 57 w 148"/>
              <a:gd name="T9" fmla="*/ 37 h 131"/>
              <a:gd name="T10" fmla="*/ 52 w 148"/>
              <a:gd name="T11" fmla="*/ 30 h 131"/>
              <a:gd name="T12" fmla="*/ 81 w 148"/>
              <a:gd name="T13" fmla="*/ 0 h 131"/>
              <a:gd name="T14" fmla="*/ 59 w 148"/>
              <a:gd name="T15" fmla="*/ 0 h 131"/>
              <a:gd name="T16" fmla="*/ 31 w 148"/>
              <a:gd name="T17" fmla="*/ 14 h 131"/>
              <a:gd name="T18" fmla="*/ 20 w 148"/>
              <a:gd name="T19" fmla="*/ 23 h 131"/>
              <a:gd name="T20" fmla="*/ 16 w 148"/>
              <a:gd name="T21" fmla="*/ 33 h 131"/>
              <a:gd name="T22" fmla="*/ 7 w 148"/>
              <a:gd name="T23" fmla="*/ 36 h 131"/>
              <a:gd name="T24" fmla="*/ 1 w 148"/>
              <a:gd name="T25" fmla="*/ 41 h 131"/>
              <a:gd name="T26" fmla="*/ 1 w 148"/>
              <a:gd name="T27" fmla="*/ 44 h 131"/>
              <a:gd name="T28" fmla="*/ 11 w 148"/>
              <a:gd name="T29" fmla="*/ 55 h 131"/>
              <a:gd name="T30" fmla="*/ 15 w 148"/>
              <a:gd name="T31" fmla="*/ 56 h 131"/>
              <a:gd name="T32" fmla="*/ 20 w 148"/>
              <a:gd name="T33" fmla="*/ 51 h 131"/>
              <a:gd name="T34" fmla="*/ 23 w 148"/>
              <a:gd name="T35" fmla="*/ 42 h 131"/>
              <a:gd name="T36" fmla="*/ 65 w 148"/>
              <a:gd name="T37" fmla="*/ 46 h 131"/>
              <a:gd name="T38" fmla="*/ 62 w 148"/>
              <a:gd name="T39" fmla="*/ 46 h 131"/>
              <a:gd name="T40" fmla="*/ 52 w 148"/>
              <a:gd name="T41" fmla="*/ 55 h 131"/>
              <a:gd name="T42" fmla="*/ 51 w 148"/>
              <a:gd name="T43" fmla="*/ 58 h 131"/>
              <a:gd name="T44" fmla="*/ 113 w 148"/>
              <a:gd name="T45" fmla="*/ 128 h 131"/>
              <a:gd name="T46" fmla="*/ 118 w 148"/>
              <a:gd name="T47" fmla="*/ 128 h 131"/>
              <a:gd name="T48" fmla="*/ 125 w 148"/>
              <a:gd name="T49" fmla="*/ 122 h 131"/>
              <a:gd name="T50" fmla="*/ 126 w 148"/>
              <a:gd name="T51" fmla="*/ 117 h 131"/>
              <a:gd name="T52" fmla="*/ 65 w 148"/>
              <a:gd name="T53" fmla="*/ 46 h 131"/>
              <a:gd name="T54" fmla="*/ 147 w 148"/>
              <a:gd name="T55" fmla="*/ 17 h 131"/>
              <a:gd name="T56" fmla="*/ 143 w 148"/>
              <a:gd name="T57" fmla="*/ 15 h 131"/>
              <a:gd name="T58" fmla="*/ 136 w 148"/>
              <a:gd name="T59" fmla="*/ 26 h 131"/>
              <a:gd name="T60" fmla="*/ 122 w 148"/>
              <a:gd name="T61" fmla="*/ 29 h 131"/>
              <a:gd name="T62" fmla="*/ 118 w 148"/>
              <a:gd name="T63" fmla="*/ 16 h 131"/>
              <a:gd name="T64" fmla="*/ 124 w 148"/>
              <a:gd name="T65" fmla="*/ 5 h 131"/>
              <a:gd name="T66" fmla="*/ 122 w 148"/>
              <a:gd name="T67" fmla="*/ 2 h 131"/>
              <a:gd name="T68" fmla="*/ 101 w 148"/>
              <a:gd name="T69" fmla="*/ 19 h 131"/>
              <a:gd name="T70" fmla="*/ 95 w 148"/>
              <a:gd name="T71" fmla="*/ 44 h 131"/>
              <a:gd name="T72" fmla="*/ 85 w 148"/>
              <a:gd name="T73" fmla="*/ 55 h 131"/>
              <a:gd name="T74" fmla="*/ 95 w 148"/>
              <a:gd name="T75" fmla="*/ 66 h 131"/>
              <a:gd name="T76" fmla="*/ 107 w 148"/>
              <a:gd name="T77" fmla="*/ 55 h 131"/>
              <a:gd name="T78" fmla="*/ 122 w 148"/>
              <a:gd name="T79" fmla="*/ 50 h 131"/>
              <a:gd name="T80" fmla="*/ 144 w 148"/>
              <a:gd name="T81" fmla="*/ 41 h 131"/>
              <a:gd name="T82" fmla="*/ 147 w 148"/>
              <a:gd name="T83" fmla="*/ 17 h 131"/>
              <a:gd name="T84" fmla="*/ 20 w 148"/>
              <a:gd name="T85" fmla="*/ 117 h 131"/>
              <a:gd name="T86" fmla="*/ 20 w 148"/>
              <a:gd name="T87" fmla="*/ 123 h 131"/>
              <a:gd name="T88" fmla="*/ 27 w 148"/>
              <a:gd name="T89" fmla="*/ 130 h 131"/>
              <a:gd name="T90" fmla="*/ 33 w 148"/>
              <a:gd name="T91" fmla="*/ 129 h 131"/>
              <a:gd name="T92" fmla="*/ 69 w 148"/>
              <a:gd name="T93" fmla="*/ 94 h 131"/>
              <a:gd name="T94" fmla="*/ 58 w 148"/>
              <a:gd name="T95" fmla="*/ 81 h 131"/>
              <a:gd name="T96" fmla="*/ 20 w 148"/>
              <a:gd name="T97" fmla="*/ 11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31">
                <a:moveTo>
                  <a:pt x="23" y="42"/>
                </a:moveTo>
                <a:cubicBezTo>
                  <a:pt x="30" y="37"/>
                  <a:pt x="36" y="41"/>
                  <a:pt x="43" y="50"/>
                </a:cubicBezTo>
                <a:cubicBezTo>
                  <a:pt x="44" y="51"/>
                  <a:pt x="45" y="49"/>
                  <a:pt x="46" y="49"/>
                </a:cubicBezTo>
                <a:cubicBezTo>
                  <a:pt x="46" y="48"/>
                  <a:pt x="57" y="39"/>
                  <a:pt x="57" y="39"/>
                </a:cubicBezTo>
                <a:cubicBezTo>
                  <a:pt x="58" y="38"/>
                  <a:pt x="58" y="38"/>
                  <a:pt x="57" y="37"/>
                </a:cubicBezTo>
                <a:cubicBezTo>
                  <a:pt x="57" y="36"/>
                  <a:pt x="54" y="32"/>
                  <a:pt x="52" y="30"/>
                </a:cubicBezTo>
                <a:cubicBezTo>
                  <a:pt x="39" y="12"/>
                  <a:pt x="88" y="0"/>
                  <a:pt x="81" y="0"/>
                </a:cubicBezTo>
                <a:cubicBezTo>
                  <a:pt x="77" y="0"/>
                  <a:pt x="61" y="0"/>
                  <a:pt x="59" y="0"/>
                </a:cubicBezTo>
                <a:cubicBezTo>
                  <a:pt x="49" y="1"/>
                  <a:pt x="37" y="10"/>
                  <a:pt x="31" y="14"/>
                </a:cubicBezTo>
                <a:cubicBezTo>
                  <a:pt x="24" y="20"/>
                  <a:pt x="21" y="23"/>
                  <a:pt x="20" y="23"/>
                </a:cubicBezTo>
                <a:cubicBezTo>
                  <a:pt x="18" y="25"/>
                  <a:pt x="20" y="29"/>
                  <a:pt x="16" y="33"/>
                </a:cubicBezTo>
                <a:cubicBezTo>
                  <a:pt x="12" y="37"/>
                  <a:pt x="9" y="34"/>
                  <a:pt x="7" y="36"/>
                </a:cubicBezTo>
                <a:cubicBezTo>
                  <a:pt x="5" y="37"/>
                  <a:pt x="2" y="40"/>
                  <a:pt x="1" y="41"/>
                </a:cubicBezTo>
                <a:cubicBezTo>
                  <a:pt x="0" y="41"/>
                  <a:pt x="0" y="43"/>
                  <a:pt x="1" y="44"/>
                </a:cubicBezTo>
                <a:cubicBezTo>
                  <a:pt x="1" y="44"/>
                  <a:pt x="10" y="54"/>
                  <a:pt x="11" y="55"/>
                </a:cubicBezTo>
                <a:cubicBezTo>
                  <a:pt x="12" y="56"/>
                  <a:pt x="14" y="57"/>
                  <a:pt x="15" y="56"/>
                </a:cubicBezTo>
                <a:cubicBezTo>
                  <a:pt x="16" y="55"/>
                  <a:pt x="20" y="52"/>
                  <a:pt x="20" y="51"/>
                </a:cubicBezTo>
                <a:cubicBezTo>
                  <a:pt x="21" y="51"/>
                  <a:pt x="20" y="45"/>
                  <a:pt x="23" y="42"/>
                </a:cubicBezTo>
                <a:close/>
                <a:moveTo>
                  <a:pt x="65" y="46"/>
                </a:moveTo>
                <a:cubicBezTo>
                  <a:pt x="64" y="45"/>
                  <a:pt x="63" y="45"/>
                  <a:pt x="62" y="46"/>
                </a:cubicBezTo>
                <a:cubicBezTo>
                  <a:pt x="52" y="55"/>
                  <a:pt x="52" y="55"/>
                  <a:pt x="52" y="55"/>
                </a:cubicBezTo>
                <a:cubicBezTo>
                  <a:pt x="51" y="56"/>
                  <a:pt x="51" y="57"/>
                  <a:pt x="51" y="58"/>
                </a:cubicBezTo>
                <a:cubicBezTo>
                  <a:pt x="113" y="128"/>
                  <a:pt x="113" y="128"/>
                  <a:pt x="113" y="128"/>
                </a:cubicBezTo>
                <a:cubicBezTo>
                  <a:pt x="114" y="129"/>
                  <a:pt x="116" y="130"/>
                  <a:pt x="118" y="128"/>
                </a:cubicBezTo>
                <a:cubicBezTo>
                  <a:pt x="125" y="122"/>
                  <a:pt x="125" y="122"/>
                  <a:pt x="125" y="122"/>
                </a:cubicBezTo>
                <a:cubicBezTo>
                  <a:pt x="127" y="121"/>
                  <a:pt x="127" y="118"/>
                  <a:pt x="126" y="117"/>
                </a:cubicBezTo>
                <a:lnTo>
                  <a:pt x="65" y="46"/>
                </a:lnTo>
                <a:close/>
                <a:moveTo>
                  <a:pt x="147" y="17"/>
                </a:moveTo>
                <a:cubicBezTo>
                  <a:pt x="146" y="13"/>
                  <a:pt x="144" y="14"/>
                  <a:pt x="143" y="15"/>
                </a:cubicBezTo>
                <a:cubicBezTo>
                  <a:pt x="142" y="17"/>
                  <a:pt x="138" y="23"/>
                  <a:pt x="136" y="26"/>
                </a:cubicBezTo>
                <a:cubicBezTo>
                  <a:pt x="134" y="29"/>
                  <a:pt x="130" y="35"/>
                  <a:pt x="122" y="29"/>
                </a:cubicBezTo>
                <a:cubicBezTo>
                  <a:pt x="113" y="23"/>
                  <a:pt x="116" y="19"/>
                  <a:pt x="118" y="16"/>
                </a:cubicBezTo>
                <a:cubicBezTo>
                  <a:pt x="119" y="14"/>
                  <a:pt x="124" y="6"/>
                  <a:pt x="124" y="5"/>
                </a:cubicBezTo>
                <a:cubicBezTo>
                  <a:pt x="125" y="4"/>
                  <a:pt x="124" y="1"/>
                  <a:pt x="122" y="2"/>
                </a:cubicBezTo>
                <a:cubicBezTo>
                  <a:pt x="119" y="3"/>
                  <a:pt x="103" y="10"/>
                  <a:pt x="101" y="19"/>
                </a:cubicBezTo>
                <a:cubicBezTo>
                  <a:pt x="99" y="28"/>
                  <a:pt x="103" y="36"/>
                  <a:pt x="95" y="44"/>
                </a:cubicBezTo>
                <a:cubicBezTo>
                  <a:pt x="85" y="55"/>
                  <a:pt x="85" y="55"/>
                  <a:pt x="85" y="55"/>
                </a:cubicBezTo>
                <a:cubicBezTo>
                  <a:pt x="95" y="66"/>
                  <a:pt x="95" y="66"/>
                  <a:pt x="95" y="66"/>
                </a:cubicBezTo>
                <a:cubicBezTo>
                  <a:pt x="107" y="55"/>
                  <a:pt x="107" y="55"/>
                  <a:pt x="107" y="55"/>
                </a:cubicBezTo>
                <a:cubicBezTo>
                  <a:pt x="110" y="52"/>
                  <a:pt x="116" y="49"/>
                  <a:pt x="122" y="50"/>
                </a:cubicBezTo>
                <a:cubicBezTo>
                  <a:pt x="134" y="53"/>
                  <a:pt x="140" y="49"/>
                  <a:pt x="144" y="41"/>
                </a:cubicBezTo>
                <a:cubicBezTo>
                  <a:pt x="148" y="34"/>
                  <a:pt x="147" y="20"/>
                  <a:pt x="147" y="17"/>
                </a:cubicBezTo>
                <a:close/>
                <a:moveTo>
                  <a:pt x="20" y="117"/>
                </a:moveTo>
                <a:cubicBezTo>
                  <a:pt x="18" y="119"/>
                  <a:pt x="18" y="121"/>
                  <a:pt x="20" y="123"/>
                </a:cubicBezTo>
                <a:cubicBezTo>
                  <a:pt x="27" y="130"/>
                  <a:pt x="27" y="130"/>
                  <a:pt x="27" y="130"/>
                </a:cubicBezTo>
                <a:cubicBezTo>
                  <a:pt x="29" y="131"/>
                  <a:pt x="31" y="131"/>
                  <a:pt x="33" y="129"/>
                </a:cubicBezTo>
                <a:cubicBezTo>
                  <a:pt x="69" y="94"/>
                  <a:pt x="69" y="94"/>
                  <a:pt x="69" y="94"/>
                </a:cubicBezTo>
                <a:cubicBezTo>
                  <a:pt x="58" y="81"/>
                  <a:pt x="58" y="81"/>
                  <a:pt x="58" y="81"/>
                </a:cubicBezTo>
                <a:lnTo>
                  <a:pt x="20" y="117"/>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TextBox 195"/>
          <p:cNvSpPr txBox="1">
            <a:spLocks noChangeArrowheads="1"/>
          </p:cNvSpPr>
          <p:nvPr/>
        </p:nvSpPr>
        <p:spPr bwMode="auto">
          <a:xfrm>
            <a:off x="714584" y="5143317"/>
            <a:ext cx="1105225" cy="376199"/>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Stage Samples for Pick Up</a:t>
            </a:r>
            <a:endParaRPr lang="en-US" sz="1050" dirty="0">
              <a:solidFill>
                <a:srgbClr val="000000"/>
              </a:solidFill>
              <a:cs typeface="Arial" panose="020B0604020202020204" pitchFamily="34" charset="0"/>
            </a:endParaRPr>
          </a:p>
        </p:txBody>
      </p:sp>
      <p:sp>
        <p:nvSpPr>
          <p:cNvPr id="76" name="Down Arrow 75"/>
          <p:cNvSpPr/>
          <p:nvPr/>
        </p:nvSpPr>
        <p:spPr bwMode="auto">
          <a:xfrm>
            <a:off x="1196829" y="4082414"/>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pic>
        <p:nvPicPr>
          <p:cNvPr id="207892" name="Picture 20" descr="http://i00.i.aliimg.com/photo/v6/613025976/laboratory_instrument_table_Lab_Equipment_Icon_Sheet.jpg_220x220.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785" r="8172"/>
          <a:stretch/>
        </p:blipFill>
        <p:spPr bwMode="auto">
          <a:xfrm>
            <a:off x="1058726" y="4527201"/>
            <a:ext cx="460477" cy="595131"/>
          </a:xfrm>
          <a:prstGeom prst="rect">
            <a:avLst/>
          </a:prstGeom>
          <a:noFill/>
          <a:extLst>
            <a:ext uri="{909E8E84-426E-40DD-AFC4-6F175D3DCCD1}">
              <a14:hiddenFill xmlns:a14="http://schemas.microsoft.com/office/drawing/2010/main">
                <a:solidFill>
                  <a:srgbClr val="FFFFFF"/>
                </a:solidFill>
              </a14:hiddenFill>
            </a:ext>
          </a:extLst>
        </p:spPr>
      </p:pic>
      <p:sp>
        <p:nvSpPr>
          <p:cNvPr id="15" name="Left-Right Arrow 14"/>
          <p:cNvSpPr/>
          <p:nvPr/>
        </p:nvSpPr>
        <p:spPr bwMode="auto">
          <a:xfrm>
            <a:off x="3352515" y="4453474"/>
            <a:ext cx="300505" cy="164039"/>
          </a:xfrm>
          <a:prstGeom prst="leftRightArrow">
            <a:avLst/>
          </a:prstGeom>
          <a:solidFill>
            <a:schemeClr val="accent1">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smtClean="0">
              <a:solidFill>
                <a:prstClr val="black"/>
              </a:solidFill>
            </a:endParaRPr>
          </a:p>
        </p:txBody>
      </p:sp>
      <p:grpSp>
        <p:nvGrpSpPr>
          <p:cNvPr id="77" name="Group 76"/>
          <p:cNvGrpSpPr/>
          <p:nvPr/>
        </p:nvGrpSpPr>
        <p:grpSpPr>
          <a:xfrm>
            <a:off x="4764677" y="2836335"/>
            <a:ext cx="780380" cy="977091"/>
            <a:chOff x="933451" y="5023660"/>
            <a:chExt cx="780380" cy="977091"/>
          </a:xfrm>
        </p:grpSpPr>
        <p:pic>
          <p:nvPicPr>
            <p:cNvPr id="78" name="Picture 6" descr="http://apps.thermoscientific.com/media/cmd/SampleManager-11/images/icon-aliquot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82" r="14407"/>
            <a:stretch/>
          </p:blipFill>
          <p:spPr bwMode="auto">
            <a:xfrm>
              <a:off x="987598" y="5023660"/>
              <a:ext cx="583831" cy="53899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195"/>
            <p:cNvSpPr txBox="1">
              <a:spLocks noChangeArrowheads="1"/>
            </p:cNvSpPr>
            <p:nvPr/>
          </p:nvSpPr>
          <p:spPr bwMode="auto">
            <a:xfrm>
              <a:off x="933451" y="5585253"/>
              <a:ext cx="780380" cy="415498"/>
            </a:xfrm>
            <a:prstGeom prst="rect">
              <a:avLst/>
            </a:prstGeom>
            <a:noFill/>
            <a:ln w="9525">
              <a:noFill/>
              <a:miter lim="800000"/>
              <a:headEnd/>
              <a:tailEnd/>
            </a:ln>
          </p:spPr>
          <p:txBody>
            <a:bodyPr wrap="square">
              <a:spAutoFit/>
            </a:bodyPr>
            <a:lstStyle/>
            <a:p>
              <a:pPr algn="ctr"/>
              <a:r>
                <a:rPr lang="en-US" sz="1050" dirty="0" smtClean="0">
                  <a:solidFill>
                    <a:srgbClr val="000000"/>
                  </a:solidFill>
                  <a:cs typeface="Arial" panose="020B0604020202020204" pitchFamily="34" charset="0"/>
                </a:rPr>
                <a:t>Aliquot </a:t>
              </a:r>
            </a:p>
            <a:p>
              <a:pPr algn="ctr"/>
              <a:r>
                <a:rPr lang="en-US" sz="1050" dirty="0" smtClean="0">
                  <a:solidFill>
                    <a:srgbClr val="000000"/>
                  </a:solidFill>
                  <a:cs typeface="Arial" panose="020B0604020202020204" pitchFamily="34" charset="0"/>
                </a:rPr>
                <a:t>Samples</a:t>
              </a:r>
              <a:endParaRPr lang="en-US" sz="1050" dirty="0">
                <a:solidFill>
                  <a:srgbClr val="000000"/>
                </a:solidFill>
                <a:cs typeface="Arial" panose="020B0604020202020204" pitchFamily="34" charset="0"/>
              </a:endParaRPr>
            </a:p>
          </p:txBody>
        </p:sp>
      </p:grpSp>
      <p:sp>
        <p:nvSpPr>
          <p:cNvPr id="80" name="Down Arrow 79"/>
          <p:cNvSpPr/>
          <p:nvPr/>
        </p:nvSpPr>
        <p:spPr bwMode="auto">
          <a:xfrm rot="16200000">
            <a:off x="5524473" y="3089423"/>
            <a:ext cx="184273" cy="245958"/>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800" dirty="0">
              <a:solidFill>
                <a:srgbClr val="000000"/>
              </a:solidFill>
              <a:cs typeface="Arial" panose="020B0604020202020204" pitchFamily="34" charset="0"/>
            </a:endParaRPr>
          </a:p>
        </p:txBody>
      </p:sp>
      <p:cxnSp>
        <p:nvCxnSpPr>
          <p:cNvPr id="16" name="Straight Arrow Connector 15"/>
          <p:cNvCxnSpPr/>
          <p:nvPr/>
        </p:nvCxnSpPr>
        <p:spPr bwMode="auto">
          <a:xfrm flipV="1">
            <a:off x="461705" y="6459855"/>
            <a:ext cx="6171492" cy="13508"/>
          </a:xfrm>
          <a:prstGeom prst="straightConnector1">
            <a:avLst/>
          </a:prstGeom>
          <a:noFill/>
          <a:ln w="19050"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065947" y="6356824"/>
            <a:ext cx="2509717" cy="265105"/>
          </a:xfrm>
          <a:prstGeom prst="rect">
            <a:avLst/>
          </a:prstGeom>
          <a:solidFill>
            <a:schemeClr val="bg1"/>
          </a:solidFill>
        </p:spPr>
        <p:txBody>
          <a:bodyPr wrap="square" rtlCol="0">
            <a:spAutoFit/>
          </a:bodyPr>
          <a:lstStyle/>
          <a:p>
            <a:pPr algn="ctr"/>
            <a:r>
              <a:rPr lang="en-US" sz="1400" dirty="0" smtClean="0">
                <a:solidFill>
                  <a:prstClr val="black"/>
                </a:solidFill>
              </a:rPr>
              <a:t>Sample Chain of Custody</a:t>
            </a:r>
            <a:endParaRPr lang="en-US" sz="1400" dirty="0">
              <a:solidFill>
                <a:prstClr val="black"/>
              </a:solidFill>
            </a:endParaRPr>
          </a:p>
        </p:txBody>
      </p:sp>
    </p:spTree>
    <p:extLst>
      <p:ext uri="{BB962C8B-B14F-4D97-AF65-F5344CB8AC3E}">
        <p14:creationId xmlns:p14="http://schemas.microsoft.com/office/powerpoint/2010/main" val="10804613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Each process area has a series of sub-process that were mapped out</a:t>
            </a:r>
            <a:endParaRPr lang="en-US" dirty="0"/>
          </a:p>
        </p:txBody>
      </p:sp>
      <p:sp>
        <p:nvSpPr>
          <p:cNvPr id="9" name="Rectangle 8"/>
          <p:cNvSpPr/>
          <p:nvPr/>
        </p:nvSpPr>
        <p:spPr bwMode="auto">
          <a:xfrm>
            <a:off x="74905" y="709553"/>
            <a:ext cx="1643481" cy="622318"/>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Store Samples</a:t>
            </a:r>
            <a:endParaRPr lang="en-US" sz="1200" b="1" dirty="0">
              <a:solidFill>
                <a:schemeClr val="bg1"/>
              </a:solidFill>
            </a:endParaRPr>
          </a:p>
        </p:txBody>
      </p:sp>
      <p:sp>
        <p:nvSpPr>
          <p:cNvPr id="11" name="TextBox 10"/>
          <p:cNvSpPr txBox="1"/>
          <p:nvPr/>
        </p:nvSpPr>
        <p:spPr>
          <a:xfrm>
            <a:off x="1749301" y="709553"/>
            <a:ext cx="4835653" cy="622318"/>
          </a:xfrm>
          <a:prstGeom prst="rect">
            <a:avLst/>
          </a:prstGeom>
          <a:noFill/>
          <a:ln>
            <a:solidFill>
              <a:schemeClr val="bg1">
                <a:lumMod val="85000"/>
              </a:schemeClr>
            </a:solidFill>
          </a:ln>
        </p:spPr>
        <p:txBody>
          <a:bodyPr wrap="square" rtlCol="0">
            <a:noAutofit/>
          </a:bodyPr>
          <a:lstStyle/>
          <a:p>
            <a:r>
              <a:rPr lang="en-US" sz="1200" dirty="0" smtClean="0"/>
              <a:t>This section documents the process of storing samples in appropriate storage location and condition and update inventory records</a:t>
            </a:r>
            <a:endParaRPr lang="en-US" sz="1200" dirty="0"/>
          </a:p>
        </p:txBody>
      </p:sp>
      <p:sp>
        <p:nvSpPr>
          <p:cNvPr id="12" name="Rectangle 11"/>
          <p:cNvSpPr/>
          <p:nvPr/>
        </p:nvSpPr>
        <p:spPr bwMode="auto">
          <a:xfrm>
            <a:off x="62324" y="1402806"/>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Setup Test Equipment and Materials</a:t>
            </a:r>
            <a:endParaRPr lang="en-US" sz="1200" b="1" dirty="0">
              <a:solidFill>
                <a:schemeClr val="bg1"/>
              </a:solidFill>
            </a:endParaRPr>
          </a:p>
        </p:txBody>
      </p:sp>
      <p:sp>
        <p:nvSpPr>
          <p:cNvPr id="14" name="TextBox 13"/>
          <p:cNvSpPr txBox="1"/>
          <p:nvPr/>
        </p:nvSpPr>
        <p:spPr>
          <a:xfrm>
            <a:off x="1749301" y="1402806"/>
            <a:ext cx="4835653" cy="714016"/>
          </a:xfrm>
          <a:prstGeom prst="rect">
            <a:avLst/>
          </a:prstGeom>
          <a:noFill/>
          <a:ln>
            <a:solidFill>
              <a:schemeClr val="bg1">
                <a:lumMod val="85000"/>
              </a:schemeClr>
            </a:solidFill>
          </a:ln>
        </p:spPr>
        <p:txBody>
          <a:bodyPr wrap="square" rtlCol="0">
            <a:noAutofit/>
          </a:bodyPr>
          <a:lstStyle/>
          <a:p>
            <a:r>
              <a:rPr lang="en-US" sz="1200" dirty="0" smtClean="0"/>
              <a:t>This section documents the process of setting up test instruments, requesting standards and reagents, verifying lab technician credentials to execute tests on a given sample</a:t>
            </a:r>
            <a:endParaRPr lang="en-US" sz="1200" dirty="0"/>
          </a:p>
        </p:txBody>
      </p:sp>
      <p:sp>
        <p:nvSpPr>
          <p:cNvPr id="15" name="Rectangle 14"/>
          <p:cNvSpPr/>
          <p:nvPr/>
        </p:nvSpPr>
        <p:spPr bwMode="auto">
          <a:xfrm>
            <a:off x="62324" y="2189541"/>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lang="en-US" sz="1200" b="1" dirty="0">
                <a:solidFill>
                  <a:schemeClr val="bg1"/>
                </a:solidFill>
              </a:rPr>
              <a:t>Execute Tests</a:t>
            </a:r>
          </a:p>
        </p:txBody>
      </p:sp>
      <p:sp>
        <p:nvSpPr>
          <p:cNvPr id="17" name="TextBox 16"/>
          <p:cNvSpPr txBox="1"/>
          <p:nvPr/>
        </p:nvSpPr>
        <p:spPr>
          <a:xfrm>
            <a:off x="1749301" y="2189541"/>
            <a:ext cx="4835653" cy="714016"/>
          </a:xfrm>
          <a:prstGeom prst="rect">
            <a:avLst/>
          </a:prstGeom>
          <a:noFill/>
          <a:ln>
            <a:solidFill>
              <a:schemeClr val="bg1">
                <a:lumMod val="85000"/>
              </a:schemeClr>
            </a:solidFill>
          </a:ln>
        </p:spPr>
        <p:txBody>
          <a:bodyPr wrap="square" rtlCol="0">
            <a:noAutofit/>
          </a:bodyPr>
          <a:lstStyle/>
          <a:p>
            <a:r>
              <a:rPr lang="en-US" sz="1200" dirty="0" smtClean="0"/>
              <a:t>This section documents the process of executing a structured test method on validated instruments and capturing test data and exceptions</a:t>
            </a:r>
            <a:endParaRPr lang="en-US" sz="1200" dirty="0"/>
          </a:p>
        </p:txBody>
      </p:sp>
      <p:sp>
        <p:nvSpPr>
          <p:cNvPr id="18" name="Rectangle 17"/>
          <p:cNvSpPr/>
          <p:nvPr/>
        </p:nvSpPr>
        <p:spPr bwMode="auto">
          <a:xfrm>
            <a:off x="62324" y="2967906"/>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Analyze Results</a:t>
            </a:r>
            <a:endParaRPr lang="en-US" sz="1200" b="1" dirty="0">
              <a:solidFill>
                <a:schemeClr val="bg1"/>
              </a:solidFill>
            </a:endParaRPr>
          </a:p>
        </p:txBody>
      </p:sp>
      <p:sp>
        <p:nvSpPr>
          <p:cNvPr id="20" name="TextBox 19"/>
          <p:cNvSpPr txBox="1"/>
          <p:nvPr/>
        </p:nvSpPr>
        <p:spPr>
          <a:xfrm>
            <a:off x="1749301" y="2967906"/>
            <a:ext cx="4835653" cy="714016"/>
          </a:xfrm>
          <a:prstGeom prst="rect">
            <a:avLst/>
          </a:prstGeom>
          <a:noFill/>
          <a:ln>
            <a:solidFill>
              <a:schemeClr val="bg1">
                <a:lumMod val="85000"/>
              </a:schemeClr>
            </a:solidFill>
          </a:ln>
        </p:spPr>
        <p:txBody>
          <a:bodyPr wrap="square" rtlCol="0">
            <a:noAutofit/>
          </a:bodyPr>
          <a:lstStyle/>
          <a:p>
            <a:r>
              <a:rPr lang="en-US" sz="1200" dirty="0" smtClean="0"/>
              <a:t>This section documents the process of analyzing test results and includes analyzing for invalid assays, comparing it with test specifications and analyzing trends</a:t>
            </a:r>
            <a:endParaRPr lang="en-US" sz="1200" dirty="0"/>
          </a:p>
        </p:txBody>
      </p:sp>
      <p:sp>
        <p:nvSpPr>
          <p:cNvPr id="21" name="Rectangle 20"/>
          <p:cNvSpPr/>
          <p:nvPr/>
        </p:nvSpPr>
        <p:spPr bwMode="auto">
          <a:xfrm>
            <a:off x="62324" y="3756176"/>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Manage Invalid Test Event</a:t>
            </a:r>
            <a:endParaRPr lang="en-US" sz="1200" b="1" dirty="0">
              <a:solidFill>
                <a:schemeClr val="bg1"/>
              </a:solidFill>
            </a:endParaRPr>
          </a:p>
        </p:txBody>
      </p:sp>
      <p:sp>
        <p:nvSpPr>
          <p:cNvPr id="23" name="TextBox 22"/>
          <p:cNvSpPr txBox="1"/>
          <p:nvPr/>
        </p:nvSpPr>
        <p:spPr>
          <a:xfrm>
            <a:off x="1749301" y="3756176"/>
            <a:ext cx="4835653" cy="714016"/>
          </a:xfrm>
          <a:prstGeom prst="rect">
            <a:avLst/>
          </a:prstGeom>
          <a:noFill/>
          <a:ln>
            <a:solidFill>
              <a:schemeClr val="bg1">
                <a:lumMod val="85000"/>
              </a:schemeClr>
            </a:solidFill>
          </a:ln>
        </p:spPr>
        <p:txBody>
          <a:bodyPr wrap="square" rtlCol="0">
            <a:noAutofit/>
          </a:bodyPr>
          <a:lstStyle/>
          <a:p>
            <a:r>
              <a:rPr lang="en-US" sz="1200" dirty="0" smtClean="0"/>
              <a:t>This section documents the process of identifying the cause of invalid test and creating an event to manage the invalid test exception</a:t>
            </a:r>
            <a:endParaRPr lang="en-US" sz="1200" dirty="0"/>
          </a:p>
        </p:txBody>
      </p:sp>
      <p:sp>
        <p:nvSpPr>
          <p:cNvPr id="24" name="Rectangle 23"/>
          <p:cNvSpPr/>
          <p:nvPr/>
        </p:nvSpPr>
        <p:spPr bwMode="auto">
          <a:xfrm>
            <a:off x="62324" y="4539940"/>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Analyze Test per Spec</a:t>
            </a:r>
            <a:endParaRPr lang="en-US" sz="1200" b="1" dirty="0">
              <a:solidFill>
                <a:schemeClr val="bg1"/>
              </a:solidFill>
            </a:endParaRPr>
          </a:p>
        </p:txBody>
      </p:sp>
      <p:sp>
        <p:nvSpPr>
          <p:cNvPr id="26" name="TextBox 25"/>
          <p:cNvSpPr txBox="1"/>
          <p:nvPr/>
        </p:nvSpPr>
        <p:spPr>
          <a:xfrm>
            <a:off x="1749301" y="4539940"/>
            <a:ext cx="4835653" cy="714016"/>
          </a:xfrm>
          <a:prstGeom prst="rect">
            <a:avLst/>
          </a:prstGeom>
          <a:noFill/>
          <a:ln>
            <a:solidFill>
              <a:schemeClr val="bg1">
                <a:lumMod val="85000"/>
              </a:schemeClr>
            </a:solidFill>
          </a:ln>
        </p:spPr>
        <p:txBody>
          <a:bodyPr wrap="square" rtlCol="0">
            <a:noAutofit/>
          </a:bodyPr>
          <a:lstStyle/>
          <a:p>
            <a:r>
              <a:rPr lang="en-US" sz="1200" dirty="0"/>
              <a:t>This section documents the process of </a:t>
            </a:r>
            <a:r>
              <a:rPr lang="en-US" sz="1200" dirty="0" smtClean="0"/>
              <a:t>analyzing the test result against test specification to record if a result is within spec or out of spec and take appropriate action</a:t>
            </a:r>
            <a:endParaRPr lang="en-US" sz="1200" dirty="0"/>
          </a:p>
        </p:txBody>
      </p:sp>
      <p:sp>
        <p:nvSpPr>
          <p:cNvPr id="27" name="Rectangle 26"/>
          <p:cNvSpPr/>
          <p:nvPr/>
        </p:nvSpPr>
        <p:spPr bwMode="auto">
          <a:xfrm>
            <a:off x="62324" y="5321048"/>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dirty="0">
                <a:solidFill>
                  <a:schemeClr val="bg1"/>
                </a:solidFill>
              </a:rPr>
              <a:t>Analyze Trends</a:t>
            </a:r>
          </a:p>
        </p:txBody>
      </p:sp>
      <p:sp>
        <p:nvSpPr>
          <p:cNvPr id="29" name="TextBox 28"/>
          <p:cNvSpPr txBox="1"/>
          <p:nvPr/>
        </p:nvSpPr>
        <p:spPr>
          <a:xfrm>
            <a:off x="1749301" y="5321048"/>
            <a:ext cx="4835653" cy="714016"/>
          </a:xfrm>
          <a:prstGeom prst="rect">
            <a:avLst/>
          </a:prstGeom>
          <a:noFill/>
          <a:ln>
            <a:solidFill>
              <a:schemeClr val="bg1">
                <a:lumMod val="85000"/>
              </a:schemeClr>
            </a:solidFill>
          </a:ln>
        </p:spPr>
        <p:txBody>
          <a:bodyPr wrap="square" rtlCol="0">
            <a:noAutofit/>
          </a:bodyPr>
          <a:lstStyle/>
          <a:p>
            <a:r>
              <a:rPr lang="en-US" sz="1200" dirty="0"/>
              <a:t>This section documents the process of analyzing the test result against test </a:t>
            </a:r>
            <a:r>
              <a:rPr lang="en-US" sz="1200" dirty="0" smtClean="0"/>
              <a:t>trends </a:t>
            </a:r>
            <a:r>
              <a:rPr lang="en-US" sz="1200" dirty="0"/>
              <a:t>and take appropriate action</a:t>
            </a:r>
          </a:p>
          <a:p>
            <a:endParaRPr lang="en-US" sz="1200" dirty="0"/>
          </a:p>
        </p:txBody>
      </p:sp>
      <p:sp>
        <p:nvSpPr>
          <p:cNvPr id="33" name="Rectangle 32"/>
          <p:cNvSpPr/>
          <p:nvPr/>
        </p:nvSpPr>
        <p:spPr bwMode="auto">
          <a:xfrm>
            <a:off x="66807" y="6092010"/>
            <a:ext cx="1643481" cy="714016"/>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1200" b="1" dirty="0" smtClean="0">
                <a:solidFill>
                  <a:schemeClr val="bg1"/>
                </a:solidFill>
              </a:rPr>
              <a:t>Disposition Tested Samples</a:t>
            </a:r>
            <a:endParaRPr lang="en-US" sz="1200" b="1" dirty="0">
              <a:solidFill>
                <a:schemeClr val="bg1"/>
              </a:solidFill>
            </a:endParaRPr>
          </a:p>
        </p:txBody>
      </p:sp>
      <p:sp>
        <p:nvSpPr>
          <p:cNvPr id="34" name="TextBox 33"/>
          <p:cNvSpPr txBox="1"/>
          <p:nvPr/>
        </p:nvSpPr>
        <p:spPr>
          <a:xfrm>
            <a:off x="1753784" y="6092010"/>
            <a:ext cx="4835653" cy="714016"/>
          </a:xfrm>
          <a:prstGeom prst="rect">
            <a:avLst/>
          </a:prstGeom>
          <a:solidFill>
            <a:schemeClr val="bg1"/>
          </a:solidFill>
          <a:ln>
            <a:solidFill>
              <a:schemeClr val="bg1">
                <a:lumMod val="85000"/>
              </a:schemeClr>
            </a:solidFill>
          </a:ln>
        </p:spPr>
        <p:txBody>
          <a:bodyPr wrap="square" rtlCol="0">
            <a:noAutofit/>
          </a:bodyPr>
          <a:lstStyle/>
          <a:p>
            <a:r>
              <a:rPr lang="en-US" sz="1200" dirty="0"/>
              <a:t>This section documents the process of disposal of samples</a:t>
            </a:r>
          </a:p>
          <a:p>
            <a:endParaRPr lang="en-US" sz="1200" dirty="0"/>
          </a:p>
        </p:txBody>
      </p:sp>
      <p:pic>
        <p:nvPicPr>
          <p:cNvPr id="35" name="Picture 34"/>
          <p:cNvPicPr>
            <a:picLocks noChangeAspect="1"/>
          </p:cNvPicPr>
          <p:nvPr/>
        </p:nvPicPr>
        <p:blipFill rotWithShape="1">
          <a:blip r:embed="rId3"/>
          <a:srcRect l="4823" t="9779"/>
          <a:stretch/>
        </p:blipFill>
        <p:spPr>
          <a:xfrm>
            <a:off x="6631912" y="723013"/>
            <a:ext cx="2356974" cy="608857"/>
          </a:xfrm>
          <a:prstGeom prst="rect">
            <a:avLst/>
          </a:prstGeom>
          <a:ln>
            <a:solidFill>
              <a:schemeClr val="bg1">
                <a:lumMod val="85000"/>
              </a:schemeClr>
            </a:solidFill>
          </a:ln>
        </p:spPr>
      </p:pic>
      <p:pic>
        <p:nvPicPr>
          <p:cNvPr id="36" name="Picture 35"/>
          <p:cNvPicPr>
            <a:picLocks noChangeAspect="1"/>
          </p:cNvPicPr>
          <p:nvPr/>
        </p:nvPicPr>
        <p:blipFill rotWithShape="1">
          <a:blip r:embed="rId4"/>
          <a:srcRect l="5053" t="7165"/>
          <a:stretch/>
        </p:blipFill>
        <p:spPr>
          <a:xfrm>
            <a:off x="6628449" y="1402807"/>
            <a:ext cx="2360437" cy="714016"/>
          </a:xfrm>
          <a:prstGeom prst="rect">
            <a:avLst/>
          </a:prstGeom>
          <a:ln>
            <a:solidFill>
              <a:schemeClr val="bg1">
                <a:lumMod val="85000"/>
              </a:schemeClr>
            </a:solidFill>
          </a:ln>
        </p:spPr>
      </p:pic>
      <p:pic>
        <p:nvPicPr>
          <p:cNvPr id="37" name="Picture 36"/>
          <p:cNvPicPr>
            <a:picLocks noChangeAspect="1"/>
          </p:cNvPicPr>
          <p:nvPr/>
        </p:nvPicPr>
        <p:blipFill rotWithShape="1">
          <a:blip r:embed="rId5"/>
          <a:srcRect l="4902" t="10557"/>
          <a:stretch/>
        </p:blipFill>
        <p:spPr>
          <a:xfrm>
            <a:off x="6628449" y="2187760"/>
            <a:ext cx="2360437" cy="715797"/>
          </a:xfrm>
          <a:prstGeom prst="rect">
            <a:avLst/>
          </a:prstGeom>
          <a:ln>
            <a:solidFill>
              <a:schemeClr val="bg1">
                <a:lumMod val="85000"/>
              </a:schemeClr>
            </a:solidFill>
          </a:ln>
        </p:spPr>
      </p:pic>
      <p:pic>
        <p:nvPicPr>
          <p:cNvPr id="38" name="Picture 37"/>
          <p:cNvPicPr>
            <a:picLocks noChangeAspect="1"/>
          </p:cNvPicPr>
          <p:nvPr/>
        </p:nvPicPr>
        <p:blipFill rotWithShape="1">
          <a:blip r:embed="rId6"/>
          <a:srcRect l="8756"/>
          <a:stretch/>
        </p:blipFill>
        <p:spPr>
          <a:xfrm>
            <a:off x="6628448" y="2974494"/>
            <a:ext cx="2360437" cy="707428"/>
          </a:xfrm>
          <a:prstGeom prst="rect">
            <a:avLst/>
          </a:prstGeom>
          <a:ln>
            <a:solidFill>
              <a:schemeClr val="bg1">
                <a:lumMod val="85000"/>
              </a:schemeClr>
            </a:solidFill>
          </a:ln>
        </p:spPr>
      </p:pic>
      <p:pic>
        <p:nvPicPr>
          <p:cNvPr id="39" name="Picture 38"/>
          <p:cNvPicPr>
            <a:picLocks noChangeAspect="1"/>
          </p:cNvPicPr>
          <p:nvPr/>
        </p:nvPicPr>
        <p:blipFill rotWithShape="1">
          <a:blip r:embed="rId7"/>
          <a:srcRect l="7919" t="8079"/>
          <a:stretch/>
        </p:blipFill>
        <p:spPr>
          <a:xfrm>
            <a:off x="6628447" y="3759447"/>
            <a:ext cx="2360437" cy="710745"/>
          </a:xfrm>
          <a:prstGeom prst="rect">
            <a:avLst/>
          </a:prstGeom>
          <a:ln>
            <a:solidFill>
              <a:schemeClr val="bg1">
                <a:lumMod val="85000"/>
              </a:schemeClr>
            </a:solidFill>
          </a:ln>
        </p:spPr>
      </p:pic>
      <p:pic>
        <p:nvPicPr>
          <p:cNvPr id="40" name="Picture 39"/>
          <p:cNvPicPr>
            <a:picLocks noChangeAspect="1"/>
          </p:cNvPicPr>
          <p:nvPr/>
        </p:nvPicPr>
        <p:blipFill rotWithShape="1">
          <a:blip r:embed="rId8"/>
          <a:srcRect l="8267" t="10041"/>
          <a:stretch/>
        </p:blipFill>
        <p:spPr>
          <a:xfrm>
            <a:off x="6628446" y="4544401"/>
            <a:ext cx="2360437" cy="709556"/>
          </a:xfrm>
          <a:prstGeom prst="rect">
            <a:avLst/>
          </a:prstGeom>
          <a:ln>
            <a:solidFill>
              <a:schemeClr val="bg1">
                <a:lumMod val="85000"/>
              </a:schemeClr>
            </a:solidFill>
          </a:ln>
        </p:spPr>
      </p:pic>
      <p:pic>
        <p:nvPicPr>
          <p:cNvPr id="41" name="Picture 40"/>
          <p:cNvPicPr>
            <a:picLocks noChangeAspect="1"/>
          </p:cNvPicPr>
          <p:nvPr/>
        </p:nvPicPr>
        <p:blipFill rotWithShape="1">
          <a:blip r:embed="rId9"/>
          <a:srcRect l="7681" t="7450"/>
          <a:stretch/>
        </p:blipFill>
        <p:spPr>
          <a:xfrm>
            <a:off x="6628446" y="5321049"/>
            <a:ext cx="2360437" cy="714016"/>
          </a:xfrm>
          <a:prstGeom prst="rect">
            <a:avLst/>
          </a:prstGeom>
          <a:ln>
            <a:solidFill>
              <a:schemeClr val="bg1">
                <a:lumMod val="85000"/>
              </a:schemeClr>
            </a:solidFill>
          </a:ln>
        </p:spPr>
      </p:pic>
      <p:pic>
        <p:nvPicPr>
          <p:cNvPr id="42" name="Picture 41"/>
          <p:cNvPicPr>
            <a:picLocks noChangeAspect="1"/>
          </p:cNvPicPr>
          <p:nvPr/>
        </p:nvPicPr>
        <p:blipFill>
          <a:blip r:embed="rId10"/>
          <a:stretch>
            <a:fillRect/>
          </a:stretch>
        </p:blipFill>
        <p:spPr>
          <a:xfrm>
            <a:off x="6628446" y="6092011"/>
            <a:ext cx="2360437" cy="714016"/>
          </a:xfrm>
          <a:prstGeom prst="rect">
            <a:avLst/>
          </a:prstGeom>
          <a:ln>
            <a:solidFill>
              <a:schemeClr val="bg1">
                <a:lumMod val="85000"/>
              </a:schemeClr>
            </a:solidFill>
          </a:ln>
        </p:spPr>
      </p:pic>
    </p:spTree>
    <p:extLst>
      <p:ext uri="{BB962C8B-B14F-4D97-AF65-F5344CB8AC3E}">
        <p14:creationId xmlns:p14="http://schemas.microsoft.com/office/powerpoint/2010/main" val="3295537584"/>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Execute Tests– High Level Process</a:t>
            </a:r>
            <a:endParaRPr lang="en-US" dirty="0"/>
          </a:p>
        </p:txBody>
      </p:sp>
      <p:sp>
        <p:nvSpPr>
          <p:cNvPr id="21" name="Rectangle 20"/>
          <p:cNvSpPr/>
          <p:nvPr/>
        </p:nvSpPr>
        <p:spPr bwMode="auto">
          <a:xfrm>
            <a:off x="440268" y="1106302"/>
            <a:ext cx="2246488" cy="79022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85424" y="1332081"/>
            <a:ext cx="2167466" cy="338554"/>
          </a:xfrm>
          <a:prstGeom prst="rect">
            <a:avLst/>
          </a:prstGeom>
          <a:noFill/>
        </p:spPr>
        <p:txBody>
          <a:bodyPr wrap="square" rtlCol="0">
            <a:spAutoFit/>
          </a:bodyPr>
          <a:lstStyle/>
          <a:p>
            <a:r>
              <a:rPr lang="en-US" sz="1600" b="1" dirty="0" smtClean="0">
                <a:solidFill>
                  <a:schemeClr val="bg1"/>
                </a:solidFill>
              </a:rPr>
              <a:t>High Level Process</a:t>
            </a:r>
            <a:endParaRPr lang="en-US" sz="1600" b="1" dirty="0">
              <a:solidFill>
                <a:schemeClr val="bg1"/>
              </a:solidFill>
            </a:endParaRPr>
          </a:p>
        </p:txBody>
      </p:sp>
      <p:sp>
        <p:nvSpPr>
          <p:cNvPr id="25" name="TextBox 24"/>
          <p:cNvSpPr txBox="1"/>
          <p:nvPr/>
        </p:nvSpPr>
        <p:spPr>
          <a:xfrm>
            <a:off x="2810933" y="1106302"/>
            <a:ext cx="6096002" cy="790222"/>
          </a:xfrm>
          <a:prstGeom prst="rect">
            <a:avLst/>
          </a:prstGeom>
          <a:noFill/>
          <a:ln>
            <a:solidFill>
              <a:schemeClr val="bg1">
                <a:lumMod val="85000"/>
              </a:schemeClr>
            </a:solidFill>
          </a:ln>
        </p:spPr>
        <p:txBody>
          <a:bodyPr wrap="square" rtlCol="0">
            <a:noAutofit/>
          </a:bodyPr>
          <a:lstStyle/>
          <a:p>
            <a:r>
              <a:rPr lang="en-US" sz="1400" dirty="0" smtClean="0"/>
              <a:t>This is the top level process of Test Samples in Lab Execution Systems</a:t>
            </a:r>
            <a:endParaRPr lang="en-US" sz="1400" dirty="0"/>
          </a:p>
        </p:txBody>
      </p:sp>
      <p:pic>
        <p:nvPicPr>
          <p:cNvPr id="2" name="Picture 1"/>
          <p:cNvPicPr>
            <a:picLocks noChangeAspect="1"/>
          </p:cNvPicPr>
          <p:nvPr/>
        </p:nvPicPr>
        <p:blipFill rotWithShape="1">
          <a:blip r:embed="rId2"/>
          <a:srcRect l="6149" t="7450"/>
          <a:stretch/>
        </p:blipFill>
        <p:spPr>
          <a:xfrm>
            <a:off x="440268" y="2174738"/>
            <a:ext cx="8191500" cy="3640274"/>
          </a:xfrm>
          <a:prstGeom prst="rect">
            <a:avLst/>
          </a:prstGeom>
        </p:spPr>
      </p:pic>
    </p:spTree>
    <p:extLst>
      <p:ext uri="{BB962C8B-B14F-4D97-AF65-F5344CB8AC3E}">
        <p14:creationId xmlns:p14="http://schemas.microsoft.com/office/powerpoint/2010/main" val="2036684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 Sample Plans</a:t>
            </a:r>
            <a:endParaRPr lang="en-US" dirty="0"/>
          </a:p>
        </p:txBody>
      </p:sp>
      <p:sp>
        <p:nvSpPr>
          <p:cNvPr id="21" name="Rectangle 20"/>
          <p:cNvSpPr/>
          <p:nvPr/>
        </p:nvSpPr>
        <p:spPr bwMode="auto">
          <a:xfrm>
            <a:off x="418496" y="986556"/>
            <a:ext cx="2246488" cy="790222"/>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600" b="1" dirty="0">
                <a:solidFill>
                  <a:prstClr val="white"/>
                </a:solidFill>
              </a:rPr>
              <a:t>Manage </a:t>
            </a:r>
            <a:r>
              <a:rPr lang="en-US" sz="1600" b="1" dirty="0" smtClean="0">
                <a:solidFill>
                  <a:prstClr val="white"/>
                </a:solidFill>
              </a:rPr>
              <a:t>Sample Plans</a:t>
            </a:r>
            <a:endParaRPr lang="en-US" sz="1600" b="1" dirty="0">
              <a:solidFill>
                <a:prstClr val="white"/>
              </a:solidFill>
            </a:endParaRPr>
          </a:p>
        </p:txBody>
      </p:sp>
      <p:sp>
        <p:nvSpPr>
          <p:cNvPr id="25" name="TextBox 24"/>
          <p:cNvSpPr txBox="1"/>
          <p:nvPr/>
        </p:nvSpPr>
        <p:spPr>
          <a:xfrm>
            <a:off x="2664984" y="986556"/>
            <a:ext cx="6220179" cy="790222"/>
          </a:xfrm>
          <a:prstGeom prst="rect">
            <a:avLst/>
          </a:prstGeom>
          <a:noFill/>
          <a:ln>
            <a:solidFill>
              <a:schemeClr val="bg1">
                <a:lumMod val="85000"/>
              </a:schemeClr>
            </a:solidFill>
          </a:ln>
        </p:spPr>
        <p:txBody>
          <a:bodyPr wrap="square" rtlCol="0">
            <a:noAutofit/>
          </a:bodyPr>
          <a:lstStyle/>
          <a:p>
            <a:r>
              <a:rPr lang="en-US" sz="1400" dirty="0" smtClean="0">
                <a:solidFill>
                  <a:prstClr val="black"/>
                </a:solidFill>
              </a:rPr>
              <a:t>Sample plans define the type and number of samples that must be collected for testing at defined points in a process where each sampling point can be defines as a process step, elapsed time, and location.</a:t>
            </a:r>
            <a:endParaRPr lang="en-US" sz="1400" dirty="0">
              <a:solidFill>
                <a:prstClr val="black"/>
              </a:solidFill>
            </a:endParaRPr>
          </a:p>
        </p:txBody>
      </p:sp>
      <p:pic>
        <p:nvPicPr>
          <p:cNvPr id="6" name="Picture 5"/>
          <p:cNvPicPr>
            <a:picLocks noChangeAspect="1"/>
          </p:cNvPicPr>
          <p:nvPr/>
        </p:nvPicPr>
        <p:blipFill rotWithShape="1">
          <a:blip r:embed="rId2"/>
          <a:srcRect l="6695" t="8348"/>
          <a:stretch/>
        </p:blipFill>
        <p:spPr>
          <a:xfrm>
            <a:off x="365760" y="2021418"/>
            <a:ext cx="8519403" cy="4060294"/>
          </a:xfrm>
          <a:prstGeom prst="rect">
            <a:avLst/>
          </a:prstGeom>
        </p:spPr>
      </p:pic>
      <p:sp>
        <p:nvSpPr>
          <p:cNvPr id="10" name="TextBox 9"/>
          <p:cNvSpPr txBox="1"/>
          <p:nvPr/>
        </p:nvSpPr>
        <p:spPr>
          <a:xfrm>
            <a:off x="6509255" y="3033021"/>
            <a:ext cx="2375908" cy="901113"/>
          </a:xfrm>
          <a:prstGeom prst="rect">
            <a:avLst/>
          </a:prstGeom>
          <a:solidFill>
            <a:schemeClr val="bg1">
              <a:lumMod val="95000"/>
            </a:schemeClr>
          </a:solidFill>
          <a:ln>
            <a:solidFill>
              <a:schemeClr val="bg1">
                <a:lumMod val="95000"/>
              </a:schemeClr>
            </a:solidFill>
          </a:ln>
        </p:spPr>
        <p:txBody>
          <a:bodyPr wrap="square" rtlCol="0">
            <a:noAutofit/>
          </a:bodyPr>
          <a:lstStyle/>
          <a:p>
            <a:r>
              <a:rPr lang="en-US" sz="1200" dirty="0" smtClean="0">
                <a:solidFill>
                  <a:prstClr val="black"/>
                </a:solidFill>
              </a:rPr>
              <a:t>Definition of sample plans required information from two sets of master data:  Sample Point and Sample Type.</a:t>
            </a:r>
            <a:endParaRPr lang="en-US" sz="1200" dirty="0">
              <a:solidFill>
                <a:prstClr val="black"/>
              </a:solidFill>
            </a:endParaRPr>
          </a:p>
        </p:txBody>
      </p:sp>
    </p:spTree>
    <p:extLst>
      <p:ext uri="{BB962C8B-B14F-4D97-AF65-F5344CB8AC3E}">
        <p14:creationId xmlns:p14="http://schemas.microsoft.com/office/powerpoint/2010/main" val="3815415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7D02584-2E21-804E-ADAB-1EE8FCE22D41}" type="slidenum">
              <a:rPr lang="en-US" smtClean="0"/>
              <a:pPr/>
              <a:t>26</a:t>
            </a:fld>
            <a:endParaRPr lang="en-US" dirty="0"/>
          </a:p>
        </p:txBody>
      </p:sp>
      <p:sp>
        <p:nvSpPr>
          <p:cNvPr id="4" name="Text Placeholder 3"/>
          <p:cNvSpPr>
            <a:spLocks noGrp="1"/>
          </p:cNvSpPr>
          <p:nvPr>
            <p:ph type="body" idx="11"/>
          </p:nvPr>
        </p:nvSpPr>
        <p:spPr>
          <a:xfrm>
            <a:off x="2362200" y="3124200"/>
            <a:ext cx="4587410" cy="756963"/>
          </a:xfrm>
        </p:spPr>
        <p:txBody>
          <a:bodyPr/>
          <a:lstStyle/>
          <a:p>
            <a:pPr indent="0" algn="ctr">
              <a:buNone/>
            </a:pPr>
            <a:r>
              <a:rPr lang="en-US" dirty="0" smtClean="0"/>
              <a:t>Managing Change</a:t>
            </a:r>
            <a:endParaRPr lang="en-US" dirty="0"/>
          </a:p>
        </p:txBody>
      </p:sp>
    </p:spTree>
    <p:extLst>
      <p:ext uri="{BB962C8B-B14F-4D97-AF65-F5344CB8AC3E}">
        <p14:creationId xmlns:p14="http://schemas.microsoft.com/office/powerpoint/2010/main" val="7286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72"/>
          <p:cNvGraphicFramePr>
            <a:graphicFrameLocks noGrp="1"/>
          </p:cNvGraphicFramePr>
          <p:nvPr>
            <p:extLst>
              <p:ext uri="{D42A27DB-BD31-4B8C-83A1-F6EECF244321}">
                <p14:modId xmlns:p14="http://schemas.microsoft.com/office/powerpoint/2010/main" val="76147857"/>
              </p:ext>
            </p:extLst>
          </p:nvPr>
        </p:nvGraphicFramePr>
        <p:xfrm>
          <a:off x="3317984" y="1933592"/>
          <a:ext cx="5770029" cy="4162409"/>
        </p:xfrm>
        <a:graphic>
          <a:graphicData uri="http://schemas.openxmlformats.org/drawingml/2006/table">
            <a:tbl>
              <a:tblPr>
                <a:tableStyleId>{073A0DAA-6AF3-43AB-8588-CEC1D06C72B9}</a:tableStyleId>
              </a:tblPr>
              <a:tblGrid>
                <a:gridCol w="1132716"/>
                <a:gridCol w="2808514"/>
                <a:gridCol w="1828799"/>
              </a:tblGrid>
              <a:tr h="708719">
                <a:tc>
                  <a:txBody>
                    <a:bodyPr/>
                    <a:lstStyle/>
                    <a:p>
                      <a:pPr algn="ctr"/>
                      <a:r>
                        <a:rPr lang="en-US" sz="950" kern="0" dirty="0" smtClean="0">
                          <a:solidFill>
                            <a:srgbClr val="000000"/>
                          </a:solidFill>
                        </a:rPr>
                        <a:t>Monthly</a:t>
                      </a:r>
                    </a:p>
                    <a:p>
                      <a:pPr algn="ctr"/>
                      <a:r>
                        <a:rPr lang="en-US" sz="950" kern="0" dirty="0" smtClean="0">
                          <a:solidFill>
                            <a:srgbClr val="000000"/>
                          </a:solidFill>
                        </a:rPr>
                        <a:t>(1hr)</a:t>
                      </a:r>
                    </a:p>
                  </a:txBody>
                  <a:tcPr marL="27432" marR="27432"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B w="9525" cap="flat" cmpd="sng" algn="ctr">
                      <a:solidFill>
                        <a:schemeClr val="bg1">
                          <a:lumMod val="85000"/>
                        </a:schemeClr>
                      </a:solidFill>
                      <a:prstDash val="sysDot"/>
                      <a:round/>
                      <a:headEnd type="none" w="med" len="med"/>
                      <a:tailEnd type="none" w="med" len="med"/>
                    </a:lnB>
                    <a:noFill/>
                  </a:tcPr>
                </a:tc>
                <a:tc>
                  <a:txBody>
                    <a:bodyPr/>
                    <a:lstStyle/>
                    <a:p>
                      <a:r>
                        <a:rPr lang="en-US" sz="950" b="1" kern="0" dirty="0" smtClean="0">
                          <a:solidFill>
                            <a:srgbClr val="000000"/>
                          </a:solidFill>
                        </a:rPr>
                        <a:t>Focus:</a:t>
                      </a:r>
                      <a:r>
                        <a:rPr lang="en-US" sz="950" kern="0" dirty="0" smtClean="0">
                          <a:solidFill>
                            <a:srgbClr val="000000"/>
                          </a:solidFill>
                        </a:rPr>
                        <a:t> Strategic </a:t>
                      </a:r>
                    </a:p>
                    <a:p>
                      <a:r>
                        <a:rPr lang="en-US" sz="950" b="1" kern="0" dirty="0" smtClean="0">
                          <a:solidFill>
                            <a:srgbClr val="000000"/>
                          </a:solidFill>
                        </a:rPr>
                        <a:t>Agenda:</a:t>
                      </a:r>
                      <a:r>
                        <a:rPr lang="en-US" sz="950" kern="0" dirty="0" smtClean="0">
                          <a:solidFill>
                            <a:srgbClr val="000000"/>
                          </a:solidFill>
                        </a:rPr>
                        <a:t> Program-level executive review;</a:t>
                      </a:r>
                      <a:r>
                        <a:rPr lang="en-US" sz="950" kern="0" baseline="0" dirty="0" smtClean="0">
                          <a:solidFill>
                            <a:srgbClr val="000000"/>
                          </a:solidFill>
                        </a:rPr>
                        <a:t> </a:t>
                      </a:r>
                      <a:r>
                        <a:rPr lang="en-US" sz="950" kern="0" dirty="0" smtClean="0">
                          <a:solidFill>
                            <a:srgbClr val="000000"/>
                          </a:solidFill>
                        </a:rPr>
                        <a:t>status summary, key risks,</a:t>
                      </a:r>
                      <a:r>
                        <a:rPr lang="en-US" sz="950" kern="0" baseline="0" dirty="0" smtClean="0">
                          <a:solidFill>
                            <a:srgbClr val="000000"/>
                          </a:solidFill>
                        </a:rPr>
                        <a:t> </a:t>
                      </a:r>
                      <a:r>
                        <a:rPr lang="en-US" sz="950" kern="0" dirty="0" smtClean="0">
                          <a:solidFill>
                            <a:srgbClr val="000000"/>
                          </a:solidFill>
                        </a:rPr>
                        <a:t>issues,</a:t>
                      </a:r>
                      <a:r>
                        <a:rPr lang="en-US" sz="950" kern="0" baseline="0" dirty="0" smtClean="0">
                          <a:solidFill>
                            <a:srgbClr val="000000"/>
                          </a:solidFill>
                        </a:rPr>
                        <a:t> </a:t>
                      </a:r>
                      <a:r>
                        <a:rPr lang="en-US" sz="950" kern="0" dirty="0" smtClean="0">
                          <a:solidFill>
                            <a:srgbClr val="000000"/>
                          </a:solidFill>
                        </a:rPr>
                        <a:t>decisions</a:t>
                      </a:r>
                    </a:p>
                  </a:txBody>
                  <a:tcPr marL="182880" marR="18288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B w="9525" cap="flat" cmpd="sng" algn="ctr">
                      <a:solidFill>
                        <a:schemeClr val="bg1">
                          <a:lumMod val="85000"/>
                        </a:schemeClr>
                      </a:solid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kern="0" dirty="0" smtClean="0">
                          <a:solidFill>
                            <a:srgbClr val="000000"/>
                          </a:solidFill>
                        </a:rPr>
                        <a:t>Program Lead, IT Lead, IT SteerCo. Member, </a:t>
                      </a:r>
                      <a:r>
                        <a:rPr lang="en-US" sz="950" b="1" kern="0" dirty="0" smtClean="0">
                          <a:solidFill>
                            <a:srgbClr val="000000"/>
                          </a:solidFill>
                        </a:rPr>
                        <a:t>Executive Sponsor</a:t>
                      </a:r>
                      <a:r>
                        <a:rPr lang="en-US" sz="950" kern="0" dirty="0" smtClean="0">
                          <a:solidFill>
                            <a:srgbClr val="000000"/>
                          </a:solidFill>
                        </a:rPr>
                        <a:t>(s)</a:t>
                      </a:r>
                    </a:p>
                  </a:txBody>
                  <a:tcPr marL="137160" marR="13716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B w="9525" cap="flat" cmpd="sng" algn="ctr">
                      <a:solidFill>
                        <a:schemeClr val="bg1">
                          <a:lumMod val="85000"/>
                        </a:schemeClr>
                      </a:solidFill>
                      <a:prstDash val="sysDot"/>
                      <a:round/>
                      <a:headEnd type="none" w="med" len="med"/>
                      <a:tailEnd type="none" w="med" len="med"/>
                    </a:lnB>
                    <a:noFill/>
                  </a:tcPr>
                </a:tc>
              </a:tr>
              <a:tr h="618814">
                <a:tc>
                  <a:txBody>
                    <a:bodyPr/>
                    <a:lstStyle/>
                    <a:p>
                      <a:pPr algn="ctr"/>
                      <a:r>
                        <a:rPr lang="en-US" sz="950" kern="0" dirty="0" smtClean="0">
                          <a:solidFill>
                            <a:srgbClr val="000000"/>
                          </a:solidFill>
                        </a:rPr>
                        <a:t>Weekly</a:t>
                      </a:r>
                    </a:p>
                    <a:p>
                      <a:pPr algn="ctr"/>
                      <a:r>
                        <a:rPr lang="en-US" sz="950" kern="0" dirty="0" smtClean="0">
                          <a:solidFill>
                            <a:srgbClr val="000000"/>
                          </a:solidFill>
                        </a:rPr>
                        <a:t>(1hr)</a:t>
                      </a:r>
                    </a:p>
                  </a:txBody>
                  <a:tcPr marL="27432" marR="27432"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r>
                        <a:rPr lang="en-US" sz="950" b="1" kern="0" dirty="0" smtClean="0">
                          <a:solidFill>
                            <a:srgbClr val="000000"/>
                          </a:solidFill>
                        </a:rPr>
                        <a:t>Focus:</a:t>
                      </a:r>
                      <a:r>
                        <a:rPr lang="en-US" sz="950" kern="0" dirty="0" smtClean="0">
                          <a:solidFill>
                            <a:srgbClr val="000000"/>
                          </a:solidFill>
                        </a:rPr>
                        <a:t> Strategic </a:t>
                      </a:r>
                    </a:p>
                    <a:p>
                      <a:r>
                        <a:rPr lang="en-US" sz="950" b="1" kern="0" dirty="0" smtClean="0">
                          <a:solidFill>
                            <a:srgbClr val="000000"/>
                          </a:solidFill>
                        </a:rPr>
                        <a:t>Agenda:</a:t>
                      </a:r>
                      <a:r>
                        <a:rPr lang="en-US" sz="950" kern="0" dirty="0" smtClean="0">
                          <a:solidFill>
                            <a:srgbClr val="000000"/>
                          </a:solidFill>
                        </a:rPr>
                        <a:t> Program status</a:t>
                      </a:r>
                      <a:r>
                        <a:rPr lang="en-US" sz="950" kern="0" baseline="0" dirty="0" smtClean="0">
                          <a:solidFill>
                            <a:srgbClr val="000000"/>
                          </a:solidFill>
                        </a:rPr>
                        <a:t> summary, sector or IT-impacting risks, issues, decisions</a:t>
                      </a:r>
                      <a:endParaRPr lang="en-US" sz="950" kern="0" dirty="0" smtClean="0">
                        <a:solidFill>
                          <a:srgbClr val="000000"/>
                        </a:solidFill>
                      </a:endParaRPr>
                    </a:p>
                  </a:txBody>
                  <a:tcPr marL="182880" marR="18288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kern="0" dirty="0" smtClean="0">
                          <a:solidFill>
                            <a:srgbClr val="000000"/>
                          </a:solidFill>
                          <a:latin typeface="+mn-lt"/>
                          <a:ea typeface="+mn-ea"/>
                          <a:cs typeface="+mn-cs"/>
                        </a:rPr>
                        <a:t>Program Lead, IT Lead, Sector or IT Leads, Council Members</a:t>
                      </a:r>
                    </a:p>
                  </a:txBody>
                  <a:tcPr marL="137160" marR="13716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r>
              <a:tr h="708719">
                <a:tc>
                  <a:txBody>
                    <a:bodyPr/>
                    <a:lstStyle/>
                    <a:p>
                      <a:pPr algn="ctr"/>
                      <a:r>
                        <a:rPr lang="en-US" sz="950" kern="0" dirty="0" smtClean="0">
                          <a:solidFill>
                            <a:srgbClr val="000000"/>
                          </a:solidFill>
                        </a:rPr>
                        <a:t>Daily</a:t>
                      </a:r>
                    </a:p>
                    <a:p>
                      <a:pPr algn="ctr"/>
                      <a:r>
                        <a:rPr lang="en-US" sz="950" kern="0" dirty="0" smtClean="0">
                          <a:solidFill>
                            <a:srgbClr val="000000"/>
                          </a:solidFill>
                        </a:rPr>
                        <a:t>(30 min)</a:t>
                      </a:r>
                    </a:p>
                  </a:txBody>
                  <a:tcPr marL="27432" marR="27432"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r>
                        <a:rPr lang="en-US" sz="950" b="1" kern="0" dirty="0" smtClean="0">
                          <a:solidFill>
                            <a:srgbClr val="000000"/>
                          </a:solidFill>
                        </a:rPr>
                        <a:t>Focus:</a:t>
                      </a:r>
                      <a:r>
                        <a:rPr lang="en-US" sz="950" kern="0" dirty="0" smtClean="0">
                          <a:solidFill>
                            <a:srgbClr val="000000"/>
                          </a:solidFill>
                        </a:rPr>
                        <a:t> Tactical</a:t>
                      </a:r>
                    </a:p>
                    <a:p>
                      <a:r>
                        <a:rPr lang="en-US" sz="950" b="1" kern="0" dirty="0" smtClean="0">
                          <a:solidFill>
                            <a:srgbClr val="000000"/>
                          </a:solidFill>
                        </a:rPr>
                        <a:t>Agenda:</a:t>
                      </a:r>
                      <a:r>
                        <a:rPr lang="en-US" sz="950" kern="0" dirty="0" smtClean="0">
                          <a:solidFill>
                            <a:srgbClr val="000000"/>
                          </a:solidFill>
                        </a:rPr>
                        <a:t> Program-level status</a:t>
                      </a:r>
                      <a:r>
                        <a:rPr lang="en-US" sz="950" kern="0" baseline="0" dirty="0" smtClean="0">
                          <a:solidFill>
                            <a:srgbClr val="000000"/>
                          </a:solidFill>
                        </a:rPr>
                        <a:t> </a:t>
                      </a:r>
                      <a:r>
                        <a:rPr lang="en-US" sz="950" kern="0" dirty="0" smtClean="0">
                          <a:solidFill>
                            <a:srgbClr val="000000"/>
                          </a:solidFill>
                        </a:rPr>
                        <a:t>review, key risks,</a:t>
                      </a:r>
                      <a:r>
                        <a:rPr lang="en-US" sz="950" kern="0" baseline="0" dirty="0" smtClean="0">
                          <a:solidFill>
                            <a:srgbClr val="000000"/>
                          </a:solidFill>
                        </a:rPr>
                        <a:t> </a:t>
                      </a:r>
                      <a:r>
                        <a:rPr lang="en-US" sz="950" kern="0" dirty="0" smtClean="0">
                          <a:solidFill>
                            <a:srgbClr val="000000"/>
                          </a:solidFill>
                        </a:rPr>
                        <a:t>issues,</a:t>
                      </a:r>
                      <a:r>
                        <a:rPr lang="en-US" sz="950" kern="0" baseline="0" dirty="0" smtClean="0">
                          <a:solidFill>
                            <a:srgbClr val="000000"/>
                          </a:solidFill>
                        </a:rPr>
                        <a:t> dependencies and </a:t>
                      </a:r>
                      <a:r>
                        <a:rPr lang="en-US" sz="950" kern="0" dirty="0" smtClean="0">
                          <a:solidFill>
                            <a:srgbClr val="000000"/>
                          </a:solidFill>
                        </a:rPr>
                        <a:t>decisions</a:t>
                      </a:r>
                    </a:p>
                  </a:txBody>
                  <a:tcPr marL="182880" marR="18288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r>
                        <a:rPr lang="en-US" sz="950" kern="0" dirty="0" smtClean="0">
                          <a:solidFill>
                            <a:srgbClr val="000000"/>
                          </a:solidFill>
                        </a:rPr>
                        <a:t>Core Team and External Partners</a:t>
                      </a:r>
                    </a:p>
                  </a:txBody>
                  <a:tcPr marL="137160" marR="13716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r>
              <a:tr h="708719">
                <a:tc>
                  <a:txBody>
                    <a:bodyPr/>
                    <a:lstStyle/>
                    <a:p>
                      <a:pPr algn="ctr"/>
                      <a:r>
                        <a:rPr lang="en-US" sz="950" kern="0" dirty="0" smtClean="0">
                          <a:solidFill>
                            <a:schemeClr val="tx1"/>
                          </a:solidFill>
                        </a:rPr>
                        <a:t>Bi-weekly</a:t>
                      </a:r>
                    </a:p>
                    <a:p>
                      <a:pPr algn="ctr"/>
                      <a:r>
                        <a:rPr lang="en-US" sz="950" kern="0" dirty="0" smtClean="0">
                          <a:solidFill>
                            <a:schemeClr val="tx1"/>
                          </a:solidFill>
                        </a:rPr>
                        <a:t>(1hr)</a:t>
                      </a:r>
                    </a:p>
                  </a:txBody>
                  <a:tcPr marL="27432" marR="27432"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r>
                        <a:rPr lang="en-US" sz="950" b="1" kern="0" dirty="0" smtClean="0">
                          <a:solidFill>
                            <a:schemeClr val="tx1"/>
                          </a:solidFill>
                        </a:rPr>
                        <a:t>Focus:</a:t>
                      </a:r>
                      <a:r>
                        <a:rPr lang="en-US" sz="950" kern="0" dirty="0" smtClean="0">
                          <a:solidFill>
                            <a:schemeClr val="tx1"/>
                          </a:solidFill>
                        </a:rPr>
                        <a:t> Tactical</a:t>
                      </a:r>
                    </a:p>
                    <a:p>
                      <a:r>
                        <a:rPr lang="en-US" sz="950" b="1" kern="0" dirty="0" smtClean="0">
                          <a:solidFill>
                            <a:schemeClr val="tx1"/>
                          </a:solidFill>
                        </a:rPr>
                        <a:t>Agenda:</a:t>
                      </a:r>
                      <a:r>
                        <a:rPr lang="en-US" sz="950" kern="0" dirty="0" smtClean="0">
                          <a:solidFill>
                            <a:schemeClr val="tx1"/>
                          </a:solidFill>
                        </a:rPr>
                        <a:t> Status</a:t>
                      </a:r>
                      <a:r>
                        <a:rPr lang="en-US" sz="950" kern="0" baseline="0" dirty="0" smtClean="0">
                          <a:solidFill>
                            <a:schemeClr val="tx1"/>
                          </a:solidFill>
                        </a:rPr>
                        <a:t> Update</a:t>
                      </a:r>
                      <a:r>
                        <a:rPr lang="en-US" sz="950" kern="0" dirty="0" smtClean="0">
                          <a:solidFill>
                            <a:schemeClr val="tx1"/>
                          </a:solidFill>
                        </a:rPr>
                        <a:t>,</a:t>
                      </a:r>
                      <a:r>
                        <a:rPr lang="en-US" sz="950" kern="0" baseline="0" dirty="0" smtClean="0">
                          <a:solidFill>
                            <a:schemeClr val="tx1"/>
                          </a:solidFill>
                        </a:rPr>
                        <a:t> </a:t>
                      </a:r>
                      <a:r>
                        <a:rPr lang="en-US" sz="950" kern="0" dirty="0" smtClean="0">
                          <a:solidFill>
                            <a:schemeClr val="tx1"/>
                          </a:solidFill>
                        </a:rPr>
                        <a:t>issues</a:t>
                      </a:r>
                      <a:r>
                        <a:rPr lang="en-US" sz="950" kern="0" baseline="0" dirty="0" smtClean="0">
                          <a:solidFill>
                            <a:schemeClr val="tx1"/>
                          </a:solidFill>
                        </a:rPr>
                        <a:t> and de</a:t>
                      </a:r>
                      <a:r>
                        <a:rPr lang="en-US" sz="950" kern="0" dirty="0" smtClean="0">
                          <a:solidFill>
                            <a:schemeClr val="tx1"/>
                          </a:solidFill>
                        </a:rPr>
                        <a:t>pendencies</a:t>
                      </a:r>
                    </a:p>
                  </a:txBody>
                  <a:tcPr marL="182880" marR="18288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kern="0" dirty="0" smtClean="0">
                          <a:solidFill>
                            <a:schemeClr val="tx1"/>
                          </a:solidFill>
                          <a:latin typeface="+mn-lt"/>
                          <a:ea typeface="+mn-ea"/>
                          <a:cs typeface="+mn-cs"/>
                        </a:rPr>
                        <a:t>Program Lead, Core Team and Extended</a:t>
                      </a:r>
                      <a:r>
                        <a:rPr lang="en-US" sz="950" kern="0" baseline="0" dirty="0" smtClean="0">
                          <a:solidFill>
                            <a:schemeClr val="tx1"/>
                          </a:solidFill>
                          <a:latin typeface="+mn-lt"/>
                          <a:ea typeface="+mn-ea"/>
                          <a:cs typeface="+mn-cs"/>
                        </a:rPr>
                        <a:t> Core Team </a:t>
                      </a:r>
                      <a:r>
                        <a:rPr lang="en-US" sz="950" kern="0" dirty="0" smtClean="0">
                          <a:solidFill>
                            <a:schemeClr val="tx1"/>
                          </a:solidFill>
                          <a:latin typeface="+mn-lt"/>
                          <a:ea typeface="+mn-ea"/>
                          <a:cs typeface="+mn-cs"/>
                        </a:rPr>
                        <a:t>Leads</a:t>
                      </a:r>
                    </a:p>
                  </a:txBody>
                  <a:tcPr marL="137160" marR="13716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r>
              <a:tr h="708719">
                <a:tc>
                  <a:txBody>
                    <a:bodyPr/>
                    <a:lstStyle/>
                    <a:p>
                      <a:pPr algn="ctr"/>
                      <a:r>
                        <a:rPr lang="en-US" sz="950" kern="0" dirty="0" smtClean="0">
                          <a:solidFill>
                            <a:schemeClr val="tx1"/>
                          </a:solidFill>
                        </a:rPr>
                        <a:t>Monthly</a:t>
                      </a:r>
                    </a:p>
                    <a:p>
                      <a:pPr algn="ctr"/>
                      <a:r>
                        <a:rPr lang="en-US" sz="950" kern="0" dirty="0" smtClean="0">
                          <a:solidFill>
                            <a:schemeClr val="tx1"/>
                          </a:solidFill>
                        </a:rPr>
                        <a:t>(1hr)</a:t>
                      </a:r>
                    </a:p>
                  </a:txBody>
                  <a:tcPr marL="27432" marR="27432"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r>
                        <a:rPr lang="en-US" sz="950" b="1" kern="0" dirty="0" smtClean="0">
                          <a:solidFill>
                            <a:schemeClr val="tx1"/>
                          </a:solidFill>
                        </a:rPr>
                        <a:t>Focus:</a:t>
                      </a:r>
                      <a:r>
                        <a:rPr lang="en-US" sz="950" kern="0" dirty="0" smtClean="0">
                          <a:solidFill>
                            <a:schemeClr val="tx1"/>
                          </a:solidFill>
                        </a:rPr>
                        <a:t> Tactical</a:t>
                      </a:r>
                    </a:p>
                    <a:p>
                      <a:r>
                        <a:rPr lang="en-US" sz="950" b="1" kern="0" dirty="0" smtClean="0">
                          <a:solidFill>
                            <a:schemeClr val="tx1"/>
                          </a:solidFill>
                        </a:rPr>
                        <a:t>Agenda:</a:t>
                      </a:r>
                      <a:r>
                        <a:rPr lang="en-US" sz="950" kern="0" dirty="0" smtClean="0">
                          <a:solidFill>
                            <a:schemeClr val="tx1"/>
                          </a:solidFill>
                        </a:rPr>
                        <a:t> Status</a:t>
                      </a:r>
                      <a:r>
                        <a:rPr lang="en-US" sz="950" kern="0" baseline="0" dirty="0" smtClean="0">
                          <a:solidFill>
                            <a:schemeClr val="tx1"/>
                          </a:solidFill>
                        </a:rPr>
                        <a:t> Update</a:t>
                      </a:r>
                      <a:r>
                        <a:rPr lang="en-US" sz="950" kern="0" dirty="0" smtClean="0">
                          <a:solidFill>
                            <a:schemeClr val="tx1"/>
                          </a:solidFill>
                        </a:rPr>
                        <a:t>,</a:t>
                      </a:r>
                      <a:r>
                        <a:rPr lang="en-US" sz="950" kern="0" baseline="0" dirty="0" smtClean="0">
                          <a:solidFill>
                            <a:schemeClr val="tx1"/>
                          </a:solidFill>
                        </a:rPr>
                        <a:t> </a:t>
                      </a:r>
                      <a:r>
                        <a:rPr lang="en-US" sz="950" kern="0" dirty="0" smtClean="0">
                          <a:solidFill>
                            <a:schemeClr val="tx1"/>
                          </a:solidFill>
                        </a:rPr>
                        <a:t>issues</a:t>
                      </a:r>
                      <a:r>
                        <a:rPr lang="en-US" sz="950" kern="0" baseline="0" dirty="0" smtClean="0">
                          <a:solidFill>
                            <a:schemeClr val="tx1"/>
                          </a:solidFill>
                        </a:rPr>
                        <a:t> and de</a:t>
                      </a:r>
                      <a:r>
                        <a:rPr lang="en-US" sz="950" kern="0" dirty="0" smtClean="0">
                          <a:solidFill>
                            <a:schemeClr val="tx1"/>
                          </a:solidFill>
                        </a:rPr>
                        <a:t>pendencies</a:t>
                      </a:r>
                    </a:p>
                  </a:txBody>
                  <a:tcPr marL="182880" marR="18288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kern="0" dirty="0" smtClean="0">
                          <a:solidFill>
                            <a:schemeClr val="tx1"/>
                          </a:solidFill>
                          <a:latin typeface="+mn-lt"/>
                          <a:ea typeface="+mn-ea"/>
                          <a:cs typeface="+mn-cs"/>
                        </a:rPr>
                        <a:t>Program Lead, Workstream and Sub-workstream Leads, PMO Lead</a:t>
                      </a:r>
                    </a:p>
                  </a:txBody>
                  <a:tcPr marL="137160" marR="13716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r>
              <a:tr h="708719">
                <a:tc>
                  <a:txBody>
                    <a:bodyPr/>
                    <a:lstStyle/>
                    <a:p>
                      <a:pPr algn="ctr"/>
                      <a:r>
                        <a:rPr lang="en-US" sz="950" kern="0" dirty="0" smtClean="0">
                          <a:solidFill>
                            <a:srgbClr val="000000"/>
                          </a:solidFill>
                        </a:rPr>
                        <a:t>Bi-Weekly</a:t>
                      </a:r>
                    </a:p>
                    <a:p>
                      <a:pPr algn="ctr"/>
                      <a:r>
                        <a:rPr lang="en-US" sz="950" kern="0" dirty="0" smtClean="0">
                          <a:solidFill>
                            <a:srgbClr val="000000"/>
                          </a:solidFill>
                        </a:rPr>
                        <a:t>(1hr)</a:t>
                      </a:r>
                    </a:p>
                  </a:txBody>
                  <a:tcPr marL="27432" marR="27432"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b="1" kern="0" dirty="0" smtClean="0">
                          <a:solidFill>
                            <a:srgbClr val="000000"/>
                          </a:solidFill>
                        </a:rPr>
                        <a:t>Focus:</a:t>
                      </a:r>
                      <a:r>
                        <a:rPr lang="en-US" sz="950" kern="0" dirty="0" smtClean="0">
                          <a:solidFill>
                            <a:srgbClr val="000000"/>
                          </a:solidFill>
                        </a:rPr>
                        <a:t> Strategic &amp;</a:t>
                      </a:r>
                      <a:r>
                        <a:rPr lang="en-US" sz="950" kern="0" baseline="0" dirty="0" smtClean="0">
                          <a:solidFill>
                            <a:srgbClr val="000000"/>
                          </a:solidFill>
                        </a:rPr>
                        <a:t> </a:t>
                      </a:r>
                      <a:r>
                        <a:rPr lang="en-US" sz="950" kern="0" dirty="0" smtClean="0">
                          <a:solidFill>
                            <a:srgbClr val="000000"/>
                          </a:solidFill>
                        </a:rPr>
                        <a:t>Tactical</a:t>
                      </a:r>
                    </a:p>
                    <a:p>
                      <a:r>
                        <a:rPr lang="en-US" sz="950" b="1" kern="0" dirty="0" smtClean="0">
                          <a:solidFill>
                            <a:srgbClr val="000000"/>
                          </a:solidFill>
                        </a:rPr>
                        <a:t>Agenda:</a:t>
                      </a:r>
                      <a:r>
                        <a:rPr lang="en-US" sz="950" kern="0" dirty="0" smtClean="0">
                          <a:solidFill>
                            <a:srgbClr val="000000"/>
                          </a:solidFill>
                        </a:rPr>
                        <a:t> Cross-program risks,</a:t>
                      </a:r>
                      <a:r>
                        <a:rPr lang="en-US" sz="950" kern="0" baseline="0" dirty="0" smtClean="0">
                          <a:solidFill>
                            <a:srgbClr val="000000"/>
                          </a:solidFill>
                        </a:rPr>
                        <a:t> </a:t>
                      </a:r>
                      <a:r>
                        <a:rPr lang="en-US" sz="950" kern="0" dirty="0" smtClean="0">
                          <a:solidFill>
                            <a:srgbClr val="000000"/>
                          </a:solidFill>
                        </a:rPr>
                        <a:t>issues,</a:t>
                      </a:r>
                      <a:r>
                        <a:rPr lang="en-US" sz="950" kern="0" baseline="0" dirty="0" smtClean="0">
                          <a:solidFill>
                            <a:srgbClr val="000000"/>
                          </a:solidFill>
                        </a:rPr>
                        <a:t> </a:t>
                      </a:r>
                      <a:r>
                        <a:rPr lang="en-US" sz="950" kern="0" dirty="0" smtClean="0">
                          <a:solidFill>
                            <a:srgbClr val="000000"/>
                          </a:solidFill>
                        </a:rPr>
                        <a:t>dependencies</a:t>
                      </a:r>
                    </a:p>
                  </a:txBody>
                  <a:tcPr marL="182880" marR="18288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r>
                        <a:rPr lang="en-US" sz="950" b="1" kern="0" dirty="0" smtClean="0">
                          <a:solidFill>
                            <a:srgbClr val="000000"/>
                          </a:solidFill>
                        </a:rPr>
                        <a:t>Program Leads</a:t>
                      </a:r>
                      <a:r>
                        <a:rPr lang="en-US" sz="950" kern="0" dirty="0" smtClean="0">
                          <a:solidFill>
                            <a:srgbClr val="000000"/>
                          </a:solidFill>
                        </a:rPr>
                        <a:t> and Program</a:t>
                      </a:r>
                      <a:r>
                        <a:rPr lang="en-US" sz="950" kern="0" baseline="0" dirty="0" smtClean="0">
                          <a:solidFill>
                            <a:srgbClr val="000000"/>
                          </a:solidFill>
                        </a:rPr>
                        <a:t> </a:t>
                      </a:r>
                      <a:r>
                        <a:rPr lang="en-US" sz="950" kern="0" dirty="0" smtClean="0">
                          <a:solidFill>
                            <a:srgbClr val="000000"/>
                          </a:solidFill>
                        </a:rPr>
                        <a:t>Core</a:t>
                      </a:r>
                      <a:r>
                        <a:rPr lang="en-US" sz="950" kern="0" baseline="0" dirty="0" smtClean="0">
                          <a:solidFill>
                            <a:srgbClr val="000000"/>
                          </a:solidFill>
                        </a:rPr>
                        <a:t> teams</a:t>
                      </a:r>
                      <a:endParaRPr lang="en-US" sz="950" kern="0" dirty="0" smtClean="0">
                        <a:solidFill>
                          <a:srgbClr val="000000"/>
                        </a:solidFill>
                      </a:endParaRPr>
                    </a:p>
                  </a:txBody>
                  <a:tcPr marL="137160" marR="137160"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75000"/>
                        </a:schemeClr>
                      </a:solidFill>
                      <a:prstDash val="sysDash"/>
                      <a:round/>
                      <a:headEnd type="none" w="med" len="med"/>
                      <a:tailEnd type="none" w="med" len="med"/>
                    </a:lnR>
                    <a:lnT w="9525" cap="flat" cmpd="sng" algn="ctr">
                      <a:solidFill>
                        <a:schemeClr val="bg1">
                          <a:lumMod val="85000"/>
                        </a:schemeClr>
                      </a:solidFill>
                      <a:prstDash val="sysDot"/>
                      <a:round/>
                      <a:headEnd type="none" w="med" len="med"/>
                      <a:tailEnd type="none" w="med" len="med"/>
                    </a:lnT>
                    <a:noFill/>
                  </a:tcPr>
                </a:tc>
              </a:tr>
            </a:tbl>
          </a:graphicData>
        </a:graphic>
      </p:graphicFrame>
      <p:sp>
        <p:nvSpPr>
          <p:cNvPr id="2" name="Title 1"/>
          <p:cNvSpPr>
            <a:spLocks noGrp="1"/>
          </p:cNvSpPr>
          <p:nvPr>
            <p:ph type="ctrTitle"/>
          </p:nvPr>
        </p:nvSpPr>
        <p:spPr/>
        <p:txBody>
          <a:bodyPr/>
          <a:lstStyle/>
          <a:p>
            <a:r>
              <a:rPr lang="en-US" dirty="0" smtClean="0"/>
              <a:t>Communication Strategy</a:t>
            </a:r>
            <a:endParaRPr lang="en-US" dirty="0"/>
          </a:p>
        </p:txBody>
      </p:sp>
      <p:sp>
        <p:nvSpPr>
          <p:cNvPr id="7" name="Rectangle 6"/>
          <p:cNvSpPr/>
          <p:nvPr/>
        </p:nvSpPr>
        <p:spPr>
          <a:xfrm>
            <a:off x="182974" y="1159735"/>
            <a:ext cx="8571394"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Recurring meetings to promote team collaboration and inform key leaders on program status</a:t>
            </a:r>
            <a:r>
              <a:rPr kumimoji="0" lang="en-US" sz="1200" b="0" i="0" u="none" strike="noStrike" kern="0" cap="none" spc="0" normalizeH="0" noProof="0" dirty="0" smtClean="0">
                <a:ln>
                  <a:noFill/>
                </a:ln>
                <a:solidFill>
                  <a:srgbClr val="000000"/>
                </a:solidFill>
                <a:effectLst/>
                <a:uLnTx/>
                <a:uFillTx/>
              </a:rPr>
              <a:t> and progress</a:t>
            </a:r>
            <a:endParaRPr kumimoji="0" lang="en-US" sz="1200" b="0" i="0" u="none" strike="noStrike" kern="0" cap="none" spc="0" normalizeH="0" baseline="0" noProof="0" dirty="0" smtClean="0">
              <a:ln>
                <a:noFill/>
              </a:ln>
              <a:solidFill>
                <a:srgbClr val="000000"/>
              </a:solidFill>
              <a:effectLst/>
              <a:uLnTx/>
              <a:uFillTx/>
            </a:endParaRPr>
          </a:p>
        </p:txBody>
      </p:sp>
      <p:sp>
        <p:nvSpPr>
          <p:cNvPr id="27" name="Rectangle 26"/>
          <p:cNvSpPr/>
          <p:nvPr/>
        </p:nvSpPr>
        <p:spPr bwMode="gray">
          <a:xfrm>
            <a:off x="190647" y="2687089"/>
            <a:ext cx="2994055" cy="548640"/>
          </a:xfrm>
          <a:prstGeom prst="rect">
            <a:avLst/>
          </a:prstGeom>
          <a:solidFill>
            <a:schemeClr val="bg1">
              <a:lumMod val="65000"/>
            </a:schemeClr>
          </a:solidFill>
          <a:ln w="9525">
            <a:noFill/>
            <a:round/>
            <a:headEnd/>
            <a:tailEnd/>
          </a:ln>
          <a:effectLst/>
        </p:spPr>
        <p:txBody>
          <a:bodyPr wrap="none" anchor="ctr"/>
          <a:lstStyle/>
          <a:p>
            <a:pPr algn="ctr"/>
            <a:r>
              <a:rPr lang="en-US" sz="1200" b="1" kern="0" dirty="0">
                <a:solidFill>
                  <a:schemeClr val="bg1"/>
                </a:solidFill>
                <a:cs typeface="Arial" panose="020B0604020202020204" pitchFamily="34" charset="0"/>
              </a:rPr>
              <a:t>Operating Committee</a:t>
            </a:r>
          </a:p>
        </p:txBody>
      </p:sp>
      <p:sp>
        <p:nvSpPr>
          <p:cNvPr id="28" name="Rectangle 27"/>
          <p:cNvSpPr/>
          <p:nvPr/>
        </p:nvSpPr>
        <p:spPr bwMode="gray">
          <a:xfrm>
            <a:off x="190647" y="4045576"/>
            <a:ext cx="2994055" cy="54864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Extended Core Team</a:t>
            </a:r>
          </a:p>
        </p:txBody>
      </p:sp>
      <p:sp>
        <p:nvSpPr>
          <p:cNvPr id="29" name="Rectangle 28"/>
          <p:cNvSpPr/>
          <p:nvPr/>
        </p:nvSpPr>
        <p:spPr bwMode="gray">
          <a:xfrm>
            <a:off x="182976" y="3368417"/>
            <a:ext cx="2994054" cy="54864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Core Team</a:t>
            </a:r>
          </a:p>
        </p:txBody>
      </p:sp>
      <p:sp>
        <p:nvSpPr>
          <p:cNvPr id="56" name="Rectangle 55"/>
          <p:cNvSpPr/>
          <p:nvPr/>
        </p:nvSpPr>
        <p:spPr bwMode="gray">
          <a:xfrm>
            <a:off x="187459" y="2009615"/>
            <a:ext cx="2994055" cy="548640"/>
          </a:xfrm>
          <a:prstGeom prst="rect">
            <a:avLst/>
          </a:prstGeom>
          <a:solidFill>
            <a:schemeClr val="bg1">
              <a:lumMod val="65000"/>
            </a:schemeClr>
          </a:solidFill>
          <a:ln w="9525">
            <a:noFill/>
            <a:round/>
            <a:headEnd/>
            <a:tailEnd/>
          </a:ln>
          <a:effectLst/>
        </p:spPr>
        <p:txBody>
          <a:bodyPr wrap="none" anchor="ctr"/>
          <a:lstStyle/>
          <a:p>
            <a:pPr algn="ctr"/>
            <a:r>
              <a:rPr lang="en-US" sz="1200" b="1" kern="0" dirty="0">
                <a:solidFill>
                  <a:schemeClr val="bg1"/>
                </a:solidFill>
                <a:cs typeface="Arial" panose="020B0604020202020204" pitchFamily="34" charset="0"/>
              </a:rPr>
              <a:t>Executive Sponsor Committee</a:t>
            </a:r>
          </a:p>
        </p:txBody>
      </p:sp>
      <p:graphicFrame>
        <p:nvGraphicFramePr>
          <p:cNvPr id="74" name="Table 73"/>
          <p:cNvGraphicFramePr>
            <a:graphicFrameLocks noGrp="1"/>
          </p:cNvGraphicFramePr>
          <p:nvPr>
            <p:extLst>
              <p:ext uri="{D42A27DB-BD31-4B8C-83A1-F6EECF244321}">
                <p14:modId xmlns:p14="http://schemas.microsoft.com/office/powerpoint/2010/main" val="3220785498"/>
              </p:ext>
            </p:extLst>
          </p:nvPr>
        </p:nvGraphicFramePr>
        <p:xfrm>
          <a:off x="3317984" y="1600200"/>
          <a:ext cx="5770029" cy="411480"/>
        </p:xfrm>
        <a:graphic>
          <a:graphicData uri="http://schemas.openxmlformats.org/drawingml/2006/table">
            <a:tbl>
              <a:tblPr>
                <a:tableStyleId>{073A0DAA-6AF3-43AB-8588-CEC1D06C72B9}</a:tableStyleId>
              </a:tblPr>
              <a:tblGrid>
                <a:gridCol w="1132716"/>
                <a:gridCol w="2808514"/>
                <a:gridCol w="1828799"/>
              </a:tblGrid>
              <a:tr h="314735">
                <a:tc>
                  <a:txBody>
                    <a:bodyPr/>
                    <a:lstStyle/>
                    <a:p>
                      <a:pPr algn="ctr"/>
                      <a:r>
                        <a:rPr lang="en-US" sz="1050" b="1" kern="0" dirty="0" smtClean="0">
                          <a:solidFill>
                            <a:schemeClr val="bg1"/>
                          </a:solidFill>
                        </a:rPr>
                        <a:t>Frequency / </a:t>
                      </a:r>
                    </a:p>
                    <a:p>
                      <a:pPr algn="ctr"/>
                      <a:r>
                        <a:rPr lang="en-US" sz="1050" b="1" kern="0" dirty="0" smtClean="0">
                          <a:solidFill>
                            <a:schemeClr val="bg1"/>
                          </a:solidFill>
                        </a:rPr>
                        <a:t>Duration</a:t>
                      </a:r>
                    </a:p>
                  </a:txBody>
                  <a:tcPr marL="27432" marR="27432" anchor="ctr">
                    <a:lnL w="9525" cap="flat" cmpd="sng" algn="ctr">
                      <a:noFill/>
                      <a:prstDash val="sysDash"/>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0" dirty="0" smtClean="0">
                          <a:solidFill>
                            <a:schemeClr val="bg1"/>
                          </a:solidFill>
                        </a:rPr>
                        <a:t>Purpose</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0" dirty="0" smtClean="0">
                          <a:solidFill>
                            <a:schemeClr val="bg1"/>
                          </a:solidFill>
                        </a:rPr>
                        <a:t>Attendees</a:t>
                      </a:r>
                    </a:p>
                  </a:txBody>
                  <a:tcPr marL="137160" marR="137160" anchor="ctr">
                    <a:lnL w="12700" cap="flat" cmpd="sng" algn="ctr">
                      <a:solidFill>
                        <a:schemeClr val="bg1"/>
                      </a:solidFill>
                      <a:prstDash val="solid"/>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r>
            </a:tbl>
          </a:graphicData>
        </a:graphic>
      </p:graphicFrame>
      <p:sp>
        <p:nvSpPr>
          <p:cNvPr id="23" name="Rectangle 22"/>
          <p:cNvSpPr/>
          <p:nvPr/>
        </p:nvSpPr>
        <p:spPr bwMode="gray">
          <a:xfrm>
            <a:off x="182975" y="4722735"/>
            <a:ext cx="2994055" cy="54864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Extended </a:t>
            </a:r>
            <a:r>
              <a:rPr lang="en-US" sz="1050" b="1" dirty="0" smtClean="0">
                <a:solidFill>
                  <a:srgbClr val="FFFFFF"/>
                </a:solidFill>
              </a:rPr>
              <a:t>Business </a:t>
            </a:r>
            <a:r>
              <a:rPr lang="en-US" sz="1050" b="1" dirty="0">
                <a:solidFill>
                  <a:srgbClr val="FFFFFF"/>
                </a:solidFill>
              </a:rPr>
              <a:t>Team</a:t>
            </a:r>
          </a:p>
        </p:txBody>
      </p:sp>
      <p:sp>
        <p:nvSpPr>
          <p:cNvPr id="30" name="Rectangle 29"/>
          <p:cNvSpPr/>
          <p:nvPr/>
        </p:nvSpPr>
        <p:spPr bwMode="gray">
          <a:xfrm>
            <a:off x="182974" y="5399894"/>
            <a:ext cx="2994055" cy="548640"/>
          </a:xfrm>
          <a:prstGeom prst="rect">
            <a:avLst/>
          </a:prstGeom>
          <a:solidFill>
            <a:srgbClr val="0070C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Integration Team</a:t>
            </a:r>
          </a:p>
        </p:txBody>
      </p:sp>
    </p:spTree>
    <p:extLst>
      <p:ext uri="{BB962C8B-B14F-4D97-AF65-F5344CB8AC3E}">
        <p14:creationId xmlns:p14="http://schemas.microsoft.com/office/powerpoint/2010/main" val="3242695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22"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4" name="Rectangle 53"/>
          <p:cNvSpPr/>
          <p:nvPr/>
        </p:nvSpPr>
        <p:spPr bwMode="auto">
          <a:xfrm>
            <a:off x="264141" y="2813262"/>
            <a:ext cx="1910164" cy="2101858"/>
          </a:xfrm>
          <a:prstGeom prst="rect">
            <a:avLst/>
          </a:prstGeom>
          <a:solidFill>
            <a:srgbClr val="002060"/>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lang="en-US" sz="2000" b="1" dirty="0" smtClean="0">
                <a:solidFill>
                  <a:schemeClr val="bg1"/>
                </a:solidFill>
                <a:latin typeface="Arial" charset="0"/>
              </a:rPr>
              <a:t>Benefits</a:t>
            </a:r>
            <a:endParaRPr kumimoji="0" lang="en-US" sz="2000" b="1"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3027215" y="152400"/>
            <a:ext cx="5882640" cy="469492"/>
          </a:xfrm>
        </p:spPr>
        <p:txBody>
          <a:bodyPr/>
          <a:lstStyle/>
          <a:p>
            <a:r>
              <a:rPr lang="en-US" sz="1800" dirty="0" smtClean="0">
                <a:solidFill>
                  <a:schemeClr val="bg1"/>
                </a:solidFill>
              </a:rPr>
              <a:t>Our recommendations focus on delivering value in the following </a:t>
            </a:r>
            <a:r>
              <a:rPr lang="en-US" sz="1800" dirty="0">
                <a:solidFill>
                  <a:schemeClr val="bg1"/>
                </a:solidFill>
              </a:rPr>
              <a:t>benefit </a:t>
            </a:r>
            <a:r>
              <a:rPr lang="en-US" sz="1800" dirty="0" smtClean="0">
                <a:solidFill>
                  <a:schemeClr val="bg1"/>
                </a:solidFill>
              </a:rPr>
              <a:t>areas</a:t>
            </a:r>
            <a:endParaRPr lang="en-US" sz="1800" dirty="0">
              <a:solidFill>
                <a:schemeClr val="bg1"/>
              </a:solidFill>
            </a:endParaRPr>
          </a:p>
        </p:txBody>
      </p:sp>
      <p:sp>
        <p:nvSpPr>
          <p:cNvPr id="4" name="Rectangle 3"/>
          <p:cNvSpPr/>
          <p:nvPr/>
        </p:nvSpPr>
        <p:spPr bwMode="auto">
          <a:xfrm>
            <a:off x="4550727" y="2508809"/>
            <a:ext cx="4353339" cy="64008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lvl="1" indent="-171450">
              <a:buSzPct val="100000"/>
              <a:buFont typeface="Wingdings" panose="05000000000000000000" pitchFamily="2" charset="2"/>
              <a:buChar char="§"/>
            </a:pPr>
            <a:r>
              <a:rPr lang="en-US" sz="1200" dirty="0" smtClean="0"/>
              <a:t>Reducing inefficiencies in analyst </a:t>
            </a:r>
            <a:r>
              <a:rPr lang="en-US" sz="1200" dirty="0"/>
              <a:t>and reviewer </a:t>
            </a:r>
            <a:r>
              <a:rPr lang="en-US" sz="1200" dirty="0" smtClean="0"/>
              <a:t>time.</a:t>
            </a:r>
            <a:endParaRPr lang="en-US" sz="1200" dirty="0"/>
          </a:p>
          <a:p>
            <a:pPr marL="171450" lvl="1" indent="-171450">
              <a:buSzPct val="100000"/>
              <a:buFont typeface="Wingdings" panose="05000000000000000000" pitchFamily="2" charset="2"/>
              <a:buChar char="§"/>
            </a:pPr>
            <a:r>
              <a:rPr lang="en-US" sz="1200" dirty="0" smtClean="0"/>
              <a:t>Improvements in </a:t>
            </a:r>
            <a:r>
              <a:rPr lang="en-US" sz="1200" dirty="0"/>
              <a:t>sample </a:t>
            </a:r>
            <a:r>
              <a:rPr lang="en-US" sz="1200" dirty="0" smtClean="0"/>
              <a:t>management.</a:t>
            </a:r>
            <a:endParaRPr lang="en-US" sz="1200" dirty="0"/>
          </a:p>
          <a:p>
            <a:pPr marL="171450" lvl="1" indent="-171450">
              <a:buSzPct val="100000"/>
              <a:buFont typeface="Wingdings" panose="05000000000000000000" pitchFamily="2" charset="2"/>
              <a:buChar char="§"/>
            </a:pPr>
            <a:r>
              <a:rPr lang="en-US" sz="1200" dirty="0" smtClean="0"/>
              <a:t>Automation in TD </a:t>
            </a:r>
            <a:r>
              <a:rPr lang="en-US" sz="1200" dirty="0"/>
              <a:t>to QC method </a:t>
            </a:r>
            <a:r>
              <a:rPr lang="en-US" sz="1200" dirty="0" smtClean="0"/>
              <a:t>transfer. </a:t>
            </a:r>
          </a:p>
          <a:p>
            <a:pPr marL="171450" lvl="1" indent="-171450">
              <a:buSzPct val="100000"/>
              <a:buFont typeface="Wingdings" panose="05000000000000000000" pitchFamily="2" charset="2"/>
              <a:buChar char="§"/>
            </a:pPr>
            <a:r>
              <a:rPr lang="en-US" sz="1200" dirty="0" smtClean="0"/>
              <a:t>Reduction in duplicate work of entering sample management data in multiple systems.</a:t>
            </a:r>
            <a:endParaRPr lang="en-US" sz="1200" dirty="0"/>
          </a:p>
        </p:txBody>
      </p:sp>
      <p:cxnSp>
        <p:nvCxnSpPr>
          <p:cNvPr id="35" name="Elbow Connector 34"/>
          <p:cNvCxnSpPr>
            <a:stCxn id="54" idx="3"/>
            <a:endCxn id="36" idx="1"/>
          </p:cNvCxnSpPr>
          <p:nvPr/>
        </p:nvCxnSpPr>
        <p:spPr bwMode="auto">
          <a:xfrm flipV="1">
            <a:off x="2174305" y="2828849"/>
            <a:ext cx="472088" cy="1035342"/>
          </a:xfrm>
          <a:prstGeom prst="bentConnector3">
            <a:avLst>
              <a:gd name="adj1" fmla="val 50000"/>
            </a:avLst>
          </a:prstGeom>
          <a:noFill/>
          <a:ln w="9525" cap="flat" cmpd="sng" algn="ctr">
            <a:solidFill>
              <a:srgbClr val="00206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Elbow Connector 36"/>
          <p:cNvCxnSpPr>
            <a:stCxn id="54" idx="3"/>
            <a:endCxn id="40" idx="1"/>
          </p:cNvCxnSpPr>
          <p:nvPr/>
        </p:nvCxnSpPr>
        <p:spPr bwMode="auto">
          <a:xfrm>
            <a:off x="2174305" y="3864191"/>
            <a:ext cx="472087" cy="1154031"/>
          </a:xfrm>
          <a:prstGeom prst="bentConnector3">
            <a:avLst>
              <a:gd name="adj1" fmla="val 50000"/>
            </a:avLst>
          </a:prstGeom>
          <a:noFill/>
          <a:ln w="9525" cap="flat" cmpd="sng" algn="ctr">
            <a:solidFill>
              <a:srgbClr val="00206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Elbow Connector 40"/>
          <p:cNvCxnSpPr>
            <a:stCxn id="54" idx="3"/>
            <a:endCxn id="46" idx="1"/>
          </p:cNvCxnSpPr>
          <p:nvPr/>
        </p:nvCxnSpPr>
        <p:spPr bwMode="auto">
          <a:xfrm flipV="1">
            <a:off x="2174305" y="2099058"/>
            <a:ext cx="472089" cy="1765133"/>
          </a:xfrm>
          <a:prstGeom prst="bentConnector3">
            <a:avLst>
              <a:gd name="adj1" fmla="val 50000"/>
            </a:avLst>
          </a:prstGeom>
          <a:noFill/>
          <a:ln w="9525" cap="flat" cmpd="sng" algn="ctr">
            <a:solidFill>
              <a:srgbClr val="00206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42"/>
          <p:cNvCxnSpPr>
            <a:stCxn id="54" idx="3"/>
            <a:endCxn id="42" idx="1"/>
          </p:cNvCxnSpPr>
          <p:nvPr/>
        </p:nvCxnSpPr>
        <p:spPr bwMode="auto">
          <a:xfrm>
            <a:off x="2174305" y="3864191"/>
            <a:ext cx="472087" cy="424240"/>
          </a:xfrm>
          <a:prstGeom prst="bentConnector3">
            <a:avLst/>
          </a:prstGeom>
          <a:noFill/>
          <a:ln w="9525" cap="flat" cmpd="sng" algn="ctr">
            <a:solidFill>
              <a:srgbClr val="00206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134"/>
          <p:cNvSpPr/>
          <p:nvPr/>
        </p:nvSpPr>
        <p:spPr bwMode="auto">
          <a:xfrm>
            <a:off x="4547862" y="4698182"/>
            <a:ext cx="4353339" cy="64008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lvl="1" indent="-171450">
              <a:buSzPct val="100000"/>
              <a:buFont typeface="Wingdings" panose="05000000000000000000" pitchFamily="2" charset="2"/>
              <a:buChar char="§"/>
              <a:tabLst>
                <a:tab pos="230188" algn="l"/>
              </a:tabLst>
            </a:pPr>
            <a:r>
              <a:rPr lang="en-US" sz="1200" dirty="0" smtClean="0"/>
              <a:t>Primary system for Manufacturing Associate will be MES. </a:t>
            </a:r>
          </a:p>
          <a:p>
            <a:pPr marL="171450" lvl="1" indent="-171450">
              <a:buSzPct val="100000"/>
              <a:buFont typeface="Wingdings" panose="05000000000000000000" pitchFamily="2" charset="2"/>
              <a:buChar char="§"/>
              <a:tabLst>
                <a:tab pos="230188" algn="l"/>
              </a:tabLst>
            </a:pPr>
            <a:r>
              <a:rPr lang="en-US" sz="1200" dirty="0" smtClean="0"/>
              <a:t>Reduction in incidence of errors </a:t>
            </a:r>
            <a:r>
              <a:rPr lang="en-US" sz="1200" dirty="0"/>
              <a:t>leading to rework and </a:t>
            </a:r>
            <a:r>
              <a:rPr lang="en-US" sz="1200" dirty="0" smtClean="0"/>
              <a:t>deviations. </a:t>
            </a:r>
            <a:endParaRPr lang="en-US" sz="1200" dirty="0"/>
          </a:p>
        </p:txBody>
      </p:sp>
      <p:sp>
        <p:nvSpPr>
          <p:cNvPr id="141" name="Rectangle 140"/>
          <p:cNvSpPr/>
          <p:nvPr/>
        </p:nvSpPr>
        <p:spPr bwMode="auto">
          <a:xfrm>
            <a:off x="4550728" y="1779018"/>
            <a:ext cx="4353339" cy="64008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indent="-171450">
              <a:buFont typeface="Wingdings" panose="05000000000000000000" pitchFamily="2" charset="2"/>
              <a:buChar char="§"/>
            </a:pPr>
            <a:r>
              <a:rPr lang="en-US" sz="1200" dirty="0"/>
              <a:t>Support resources that manage CLOs and enter data into LIMS.</a:t>
            </a:r>
          </a:p>
        </p:txBody>
      </p:sp>
      <p:sp>
        <p:nvSpPr>
          <p:cNvPr id="143" name="Rectangle 142"/>
          <p:cNvSpPr/>
          <p:nvPr/>
        </p:nvSpPr>
        <p:spPr bwMode="auto">
          <a:xfrm>
            <a:off x="4546400" y="5427972"/>
            <a:ext cx="4353339" cy="64008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lvl="1" indent="-171450">
              <a:buSzPct val="100000"/>
              <a:buFont typeface="Wingdings" panose="05000000000000000000" pitchFamily="2" charset="2"/>
              <a:buChar char="§"/>
              <a:tabLst>
                <a:tab pos="230188" algn="l"/>
              </a:tabLst>
            </a:pPr>
            <a:r>
              <a:rPr lang="en-US" sz="1200" dirty="0"/>
              <a:t>Reduce necessity for ongoing current system fixes impacting keeping “lights-on” costs.</a:t>
            </a:r>
          </a:p>
        </p:txBody>
      </p:sp>
      <p:cxnSp>
        <p:nvCxnSpPr>
          <p:cNvPr id="47" name="Elbow Connector 46"/>
          <p:cNvCxnSpPr>
            <a:stCxn id="54" idx="3"/>
            <a:endCxn id="45" idx="1"/>
          </p:cNvCxnSpPr>
          <p:nvPr/>
        </p:nvCxnSpPr>
        <p:spPr bwMode="auto">
          <a:xfrm flipV="1">
            <a:off x="2174305" y="3558640"/>
            <a:ext cx="474952" cy="305551"/>
          </a:xfrm>
          <a:prstGeom prst="bentConnector3">
            <a:avLst>
              <a:gd name="adj1" fmla="val 50000"/>
            </a:avLst>
          </a:prstGeom>
          <a:noFill/>
          <a:ln w="9525" cap="flat" cmpd="sng" algn="ctr">
            <a:solidFill>
              <a:srgbClr val="00206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Elbow Connector 49"/>
          <p:cNvCxnSpPr>
            <a:stCxn id="54" idx="3"/>
            <a:endCxn id="44" idx="1"/>
          </p:cNvCxnSpPr>
          <p:nvPr/>
        </p:nvCxnSpPr>
        <p:spPr bwMode="auto">
          <a:xfrm>
            <a:off x="2174305" y="3864191"/>
            <a:ext cx="466298" cy="1883821"/>
          </a:xfrm>
          <a:prstGeom prst="bentConnector3">
            <a:avLst>
              <a:gd name="adj1" fmla="val 50000"/>
            </a:avLst>
          </a:prstGeom>
          <a:noFill/>
          <a:ln w="9525" cap="flat" cmpd="sng" algn="ctr">
            <a:solidFill>
              <a:srgbClr val="00206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p:cNvSpPr/>
          <p:nvPr/>
        </p:nvSpPr>
        <p:spPr bwMode="auto">
          <a:xfrm>
            <a:off x="4556516" y="3968391"/>
            <a:ext cx="4353339" cy="64008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lvl="1" indent="-171450">
              <a:buSzPct val="100000"/>
              <a:buFont typeface="Wingdings" panose="05000000000000000000" pitchFamily="2" charset="2"/>
              <a:buChar char="§"/>
            </a:pPr>
            <a:r>
              <a:rPr lang="en-US" sz="1200" dirty="0"/>
              <a:t>Reduce time for required inventory due </a:t>
            </a:r>
            <a:r>
              <a:rPr lang="en-US" sz="1200" dirty="0" smtClean="0"/>
              <a:t>to reduced QC cycle time and improved QC cycle reliability. </a:t>
            </a:r>
            <a:endParaRPr lang="en-US" sz="1200" dirty="0"/>
          </a:p>
        </p:txBody>
      </p:sp>
      <p:sp>
        <p:nvSpPr>
          <p:cNvPr id="71" name="Rectangle 70"/>
          <p:cNvSpPr/>
          <p:nvPr/>
        </p:nvSpPr>
        <p:spPr bwMode="auto">
          <a:xfrm>
            <a:off x="4550727" y="3302100"/>
            <a:ext cx="4353339" cy="64008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lvl="1" indent="-171450">
              <a:buSzPct val="100000"/>
              <a:buFont typeface="Wingdings" panose="05000000000000000000" pitchFamily="2" charset="2"/>
              <a:buChar char="§"/>
            </a:pPr>
            <a:r>
              <a:rPr lang="en-US" sz="1200" dirty="0" smtClean="0"/>
              <a:t>Optimizing equipment </a:t>
            </a:r>
            <a:r>
              <a:rPr lang="en-US" sz="1200" dirty="0"/>
              <a:t>and reagent </a:t>
            </a:r>
            <a:r>
              <a:rPr lang="en-US" sz="1200" dirty="0" smtClean="0"/>
              <a:t>use.</a:t>
            </a:r>
            <a:endParaRPr lang="en-US" sz="1200" dirty="0"/>
          </a:p>
          <a:p>
            <a:pPr marL="171450" lvl="1" indent="-171450">
              <a:buSzPct val="100000"/>
              <a:buFont typeface="Wingdings" panose="05000000000000000000" pitchFamily="2" charset="2"/>
              <a:buChar char="§"/>
            </a:pPr>
            <a:r>
              <a:rPr lang="en-US" sz="1200" dirty="0" smtClean="0"/>
              <a:t>Visibility and forecasting automation, improving site planner function. </a:t>
            </a:r>
            <a:endParaRPr lang="en-US" sz="1200" dirty="0"/>
          </a:p>
        </p:txBody>
      </p:sp>
      <p:sp>
        <p:nvSpPr>
          <p:cNvPr id="34" name="Freeform 31"/>
          <p:cNvSpPr>
            <a:spLocks noChangeAspect="1" noEditPoints="1"/>
          </p:cNvSpPr>
          <p:nvPr/>
        </p:nvSpPr>
        <p:spPr bwMode="auto">
          <a:xfrm>
            <a:off x="957200" y="3080829"/>
            <a:ext cx="539332" cy="315542"/>
          </a:xfrm>
          <a:custGeom>
            <a:avLst/>
            <a:gdLst>
              <a:gd name="T0" fmla="*/ 5743 w 5783"/>
              <a:gd name="T1" fmla="*/ 3160 h 3385"/>
              <a:gd name="T2" fmla="*/ 5671 w 5783"/>
              <a:gd name="T3" fmla="*/ 3369 h 3385"/>
              <a:gd name="T4" fmla="*/ 3949 w 5783"/>
              <a:gd name="T5" fmla="*/ 3327 h 3385"/>
              <a:gd name="T6" fmla="*/ 3974 w 5783"/>
              <a:gd name="T7" fmla="*/ 3106 h 3385"/>
              <a:gd name="T8" fmla="*/ 5631 w 5783"/>
              <a:gd name="T9" fmla="*/ 2637 h 3385"/>
              <a:gd name="T10" fmla="*/ 5702 w 5783"/>
              <a:gd name="T11" fmla="*/ 2848 h 3385"/>
              <a:gd name="T12" fmla="*/ 3995 w 5783"/>
              <a:gd name="T13" fmla="*/ 2930 h 3385"/>
              <a:gd name="T14" fmla="*/ 3879 w 5783"/>
              <a:gd name="T15" fmla="*/ 2742 h 3385"/>
              <a:gd name="T16" fmla="*/ 4097 w 5783"/>
              <a:gd name="T17" fmla="*/ 2172 h 3385"/>
              <a:gd name="T18" fmla="*/ 5780 w 5783"/>
              <a:gd name="T19" fmla="*/ 2293 h 3385"/>
              <a:gd name="T20" fmla="*/ 5666 w 5783"/>
              <a:gd name="T21" fmla="*/ 2483 h 3385"/>
              <a:gd name="T22" fmla="*/ 3958 w 5783"/>
              <a:gd name="T23" fmla="*/ 2398 h 3385"/>
              <a:gd name="T24" fmla="*/ 4028 w 5783"/>
              <a:gd name="T25" fmla="*/ 2188 h 3385"/>
              <a:gd name="T26" fmla="*/ 4330 w 5783"/>
              <a:gd name="T27" fmla="*/ 1434 h 3385"/>
              <a:gd name="T28" fmla="*/ 4416 w 5783"/>
              <a:gd name="T29" fmla="*/ 1766 h 3385"/>
              <a:gd name="T30" fmla="*/ 4140 w 5783"/>
              <a:gd name="T31" fmla="*/ 1961 h 3385"/>
              <a:gd name="T32" fmla="*/ 3867 w 5783"/>
              <a:gd name="T33" fmla="*/ 1766 h 3385"/>
              <a:gd name="T34" fmla="*/ 3953 w 5783"/>
              <a:gd name="T35" fmla="*/ 1434 h 3385"/>
              <a:gd name="T36" fmla="*/ 1099 w 5783"/>
              <a:gd name="T37" fmla="*/ 1384 h 3385"/>
              <a:gd name="T38" fmla="*/ 1290 w 5783"/>
              <a:gd name="T39" fmla="*/ 1663 h 3385"/>
              <a:gd name="T40" fmla="*/ 1099 w 5783"/>
              <a:gd name="T41" fmla="*/ 1942 h 3385"/>
              <a:gd name="T42" fmla="*/ 772 w 5783"/>
              <a:gd name="T43" fmla="*/ 1854 h 3385"/>
              <a:gd name="T44" fmla="*/ 744 w 5783"/>
              <a:gd name="T45" fmla="*/ 1512 h 3385"/>
              <a:gd name="T46" fmla="*/ 2464 w 5783"/>
              <a:gd name="T47" fmla="*/ 1001 h 3385"/>
              <a:gd name="T48" fmla="*/ 2185 w 5783"/>
              <a:gd name="T49" fmla="*/ 1319 h 3385"/>
              <a:gd name="T50" fmla="*/ 2210 w 5783"/>
              <a:gd name="T51" fmla="*/ 1617 h 3385"/>
              <a:gd name="T52" fmla="*/ 2531 w 5783"/>
              <a:gd name="T53" fmla="*/ 1775 h 3385"/>
              <a:gd name="T54" fmla="*/ 2661 w 5783"/>
              <a:gd name="T55" fmla="*/ 1898 h 3385"/>
              <a:gd name="T56" fmla="*/ 2438 w 5783"/>
              <a:gd name="T57" fmla="*/ 1949 h 3385"/>
              <a:gd name="T58" fmla="*/ 2243 w 5783"/>
              <a:gd name="T59" fmla="*/ 2142 h 3385"/>
              <a:gd name="T60" fmla="*/ 2726 w 5783"/>
              <a:gd name="T61" fmla="*/ 2145 h 3385"/>
              <a:gd name="T62" fmla="*/ 2986 w 5783"/>
              <a:gd name="T63" fmla="*/ 1900 h 3385"/>
              <a:gd name="T64" fmla="*/ 2863 w 5783"/>
              <a:gd name="T65" fmla="*/ 1619 h 3385"/>
              <a:gd name="T66" fmla="*/ 2508 w 5783"/>
              <a:gd name="T67" fmla="*/ 1471 h 3385"/>
              <a:gd name="T68" fmla="*/ 2512 w 5783"/>
              <a:gd name="T69" fmla="*/ 1369 h 3385"/>
              <a:gd name="T70" fmla="*/ 2817 w 5783"/>
              <a:gd name="T71" fmla="*/ 1385 h 3385"/>
              <a:gd name="T72" fmla="*/ 2775 w 5783"/>
              <a:gd name="T73" fmla="*/ 1148 h 3385"/>
              <a:gd name="T74" fmla="*/ 2764 w 5783"/>
              <a:gd name="T75" fmla="*/ 578 h 3385"/>
              <a:gd name="T76" fmla="*/ 3314 w 5783"/>
              <a:gd name="T77" fmla="*/ 959 h 3385"/>
              <a:gd name="T78" fmla="*/ 3533 w 5783"/>
              <a:gd name="T79" fmla="*/ 1663 h 3385"/>
              <a:gd name="T80" fmla="*/ 3314 w 5783"/>
              <a:gd name="T81" fmla="*/ 2367 h 3385"/>
              <a:gd name="T82" fmla="*/ 2764 w 5783"/>
              <a:gd name="T83" fmla="*/ 2748 h 3385"/>
              <a:gd name="T84" fmla="*/ 2110 w 5783"/>
              <a:gd name="T85" fmla="*/ 2635 h 3385"/>
              <a:gd name="T86" fmla="*/ 1680 w 5783"/>
              <a:gd name="T87" fmla="*/ 2093 h 3385"/>
              <a:gd name="T88" fmla="*/ 1648 w 5783"/>
              <a:gd name="T89" fmla="*/ 1334 h 3385"/>
              <a:gd name="T90" fmla="*/ 2029 w 5783"/>
              <a:gd name="T91" fmla="*/ 744 h 3385"/>
              <a:gd name="T92" fmla="*/ 176 w 5783"/>
              <a:gd name="T93" fmla="*/ 0 h 3385"/>
              <a:gd name="T94" fmla="*/ 5134 w 5783"/>
              <a:gd name="T95" fmla="*/ 139 h 3385"/>
              <a:gd name="T96" fmla="*/ 4613 w 5783"/>
              <a:gd name="T97" fmla="*/ 748 h 3385"/>
              <a:gd name="T98" fmla="*/ 4326 w 5783"/>
              <a:gd name="T99" fmla="*/ 321 h 3385"/>
              <a:gd name="T100" fmla="*/ 583 w 5783"/>
              <a:gd name="T101" fmla="*/ 702 h 3385"/>
              <a:gd name="T102" fmla="*/ 456 w 5783"/>
              <a:gd name="T103" fmla="*/ 2590 h 3385"/>
              <a:gd name="T104" fmla="*/ 785 w 5783"/>
              <a:gd name="T105" fmla="*/ 2965 h 3385"/>
              <a:gd name="T106" fmla="*/ 3726 w 5783"/>
              <a:gd name="T107" fmla="*/ 3274 h 3385"/>
              <a:gd name="T108" fmla="*/ 39 w 5783"/>
              <a:gd name="T109" fmla="*/ 3294 h 3385"/>
              <a:gd name="T110" fmla="*/ 39 w 5783"/>
              <a:gd name="T111" fmla="*/ 67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3" h="3385">
                <a:moveTo>
                  <a:pt x="4070" y="3072"/>
                </a:moveTo>
                <a:lnTo>
                  <a:pt x="5604" y="3072"/>
                </a:lnTo>
                <a:lnTo>
                  <a:pt x="5639" y="3076"/>
                </a:lnTo>
                <a:lnTo>
                  <a:pt x="5671" y="3088"/>
                </a:lnTo>
                <a:lnTo>
                  <a:pt x="5701" y="3106"/>
                </a:lnTo>
                <a:lnTo>
                  <a:pt x="5724" y="3130"/>
                </a:lnTo>
                <a:lnTo>
                  <a:pt x="5743" y="3160"/>
                </a:lnTo>
                <a:lnTo>
                  <a:pt x="5753" y="3194"/>
                </a:lnTo>
                <a:lnTo>
                  <a:pt x="5759" y="3229"/>
                </a:lnTo>
                <a:lnTo>
                  <a:pt x="5753" y="3266"/>
                </a:lnTo>
                <a:lnTo>
                  <a:pt x="5743" y="3297"/>
                </a:lnTo>
                <a:lnTo>
                  <a:pt x="5724" y="3327"/>
                </a:lnTo>
                <a:lnTo>
                  <a:pt x="5701" y="3352"/>
                </a:lnTo>
                <a:lnTo>
                  <a:pt x="5671" y="3369"/>
                </a:lnTo>
                <a:lnTo>
                  <a:pt x="5639" y="3381"/>
                </a:lnTo>
                <a:lnTo>
                  <a:pt x="5604" y="3385"/>
                </a:lnTo>
                <a:lnTo>
                  <a:pt x="4070" y="3385"/>
                </a:lnTo>
                <a:lnTo>
                  <a:pt x="4035" y="3381"/>
                </a:lnTo>
                <a:lnTo>
                  <a:pt x="4002" y="3369"/>
                </a:lnTo>
                <a:lnTo>
                  <a:pt x="3974" y="3352"/>
                </a:lnTo>
                <a:lnTo>
                  <a:pt x="3949" y="3327"/>
                </a:lnTo>
                <a:lnTo>
                  <a:pt x="3932" y="3297"/>
                </a:lnTo>
                <a:lnTo>
                  <a:pt x="3919" y="3266"/>
                </a:lnTo>
                <a:lnTo>
                  <a:pt x="3916" y="3229"/>
                </a:lnTo>
                <a:lnTo>
                  <a:pt x="3919" y="3194"/>
                </a:lnTo>
                <a:lnTo>
                  <a:pt x="3932" y="3160"/>
                </a:lnTo>
                <a:lnTo>
                  <a:pt x="3949" y="3130"/>
                </a:lnTo>
                <a:lnTo>
                  <a:pt x="3974" y="3106"/>
                </a:lnTo>
                <a:lnTo>
                  <a:pt x="4002" y="3088"/>
                </a:lnTo>
                <a:lnTo>
                  <a:pt x="4035" y="3076"/>
                </a:lnTo>
                <a:lnTo>
                  <a:pt x="4070" y="3072"/>
                </a:lnTo>
                <a:close/>
                <a:moveTo>
                  <a:pt x="4030" y="2621"/>
                </a:moveTo>
                <a:lnTo>
                  <a:pt x="5562" y="2621"/>
                </a:lnTo>
                <a:lnTo>
                  <a:pt x="5599" y="2625"/>
                </a:lnTo>
                <a:lnTo>
                  <a:pt x="5631" y="2637"/>
                </a:lnTo>
                <a:lnTo>
                  <a:pt x="5660" y="2656"/>
                </a:lnTo>
                <a:lnTo>
                  <a:pt x="5683" y="2679"/>
                </a:lnTo>
                <a:lnTo>
                  <a:pt x="5702" y="2709"/>
                </a:lnTo>
                <a:lnTo>
                  <a:pt x="5713" y="2742"/>
                </a:lnTo>
                <a:lnTo>
                  <a:pt x="5718" y="2778"/>
                </a:lnTo>
                <a:lnTo>
                  <a:pt x="5713" y="2814"/>
                </a:lnTo>
                <a:lnTo>
                  <a:pt x="5702" y="2848"/>
                </a:lnTo>
                <a:lnTo>
                  <a:pt x="5683" y="2876"/>
                </a:lnTo>
                <a:lnTo>
                  <a:pt x="5660" y="2900"/>
                </a:lnTo>
                <a:lnTo>
                  <a:pt x="5631" y="2920"/>
                </a:lnTo>
                <a:lnTo>
                  <a:pt x="5599" y="2930"/>
                </a:lnTo>
                <a:lnTo>
                  <a:pt x="5562" y="2936"/>
                </a:lnTo>
                <a:lnTo>
                  <a:pt x="4030" y="2936"/>
                </a:lnTo>
                <a:lnTo>
                  <a:pt x="3995" y="2930"/>
                </a:lnTo>
                <a:lnTo>
                  <a:pt x="3961" y="2920"/>
                </a:lnTo>
                <a:lnTo>
                  <a:pt x="3933" y="2900"/>
                </a:lnTo>
                <a:lnTo>
                  <a:pt x="3909" y="2876"/>
                </a:lnTo>
                <a:lnTo>
                  <a:pt x="3891" y="2848"/>
                </a:lnTo>
                <a:lnTo>
                  <a:pt x="3879" y="2814"/>
                </a:lnTo>
                <a:lnTo>
                  <a:pt x="3875" y="2778"/>
                </a:lnTo>
                <a:lnTo>
                  <a:pt x="3879" y="2742"/>
                </a:lnTo>
                <a:lnTo>
                  <a:pt x="3891" y="2709"/>
                </a:lnTo>
                <a:lnTo>
                  <a:pt x="3909" y="2679"/>
                </a:lnTo>
                <a:lnTo>
                  <a:pt x="3933" y="2656"/>
                </a:lnTo>
                <a:lnTo>
                  <a:pt x="3961" y="2637"/>
                </a:lnTo>
                <a:lnTo>
                  <a:pt x="3995" y="2625"/>
                </a:lnTo>
                <a:lnTo>
                  <a:pt x="4030" y="2621"/>
                </a:lnTo>
                <a:close/>
                <a:moveTo>
                  <a:pt x="4097" y="2172"/>
                </a:moveTo>
                <a:lnTo>
                  <a:pt x="5629" y="2172"/>
                </a:lnTo>
                <a:lnTo>
                  <a:pt x="5666" y="2177"/>
                </a:lnTo>
                <a:lnTo>
                  <a:pt x="5697" y="2188"/>
                </a:lnTo>
                <a:lnTo>
                  <a:pt x="5725" y="2207"/>
                </a:lnTo>
                <a:lnTo>
                  <a:pt x="5750" y="2232"/>
                </a:lnTo>
                <a:lnTo>
                  <a:pt x="5767" y="2260"/>
                </a:lnTo>
                <a:lnTo>
                  <a:pt x="5780" y="2293"/>
                </a:lnTo>
                <a:lnTo>
                  <a:pt x="5783" y="2328"/>
                </a:lnTo>
                <a:lnTo>
                  <a:pt x="5780" y="2365"/>
                </a:lnTo>
                <a:lnTo>
                  <a:pt x="5767" y="2398"/>
                </a:lnTo>
                <a:lnTo>
                  <a:pt x="5750" y="2428"/>
                </a:lnTo>
                <a:lnTo>
                  <a:pt x="5725" y="2451"/>
                </a:lnTo>
                <a:lnTo>
                  <a:pt x="5697" y="2470"/>
                </a:lnTo>
                <a:lnTo>
                  <a:pt x="5666" y="2483"/>
                </a:lnTo>
                <a:lnTo>
                  <a:pt x="5629" y="2486"/>
                </a:lnTo>
                <a:lnTo>
                  <a:pt x="4097" y="2486"/>
                </a:lnTo>
                <a:lnTo>
                  <a:pt x="4061" y="2483"/>
                </a:lnTo>
                <a:lnTo>
                  <a:pt x="4028" y="2470"/>
                </a:lnTo>
                <a:lnTo>
                  <a:pt x="4000" y="2451"/>
                </a:lnTo>
                <a:lnTo>
                  <a:pt x="3975" y="2428"/>
                </a:lnTo>
                <a:lnTo>
                  <a:pt x="3958" y="2398"/>
                </a:lnTo>
                <a:lnTo>
                  <a:pt x="3946" y="2365"/>
                </a:lnTo>
                <a:lnTo>
                  <a:pt x="3942" y="2328"/>
                </a:lnTo>
                <a:lnTo>
                  <a:pt x="3946" y="2293"/>
                </a:lnTo>
                <a:lnTo>
                  <a:pt x="3958" y="2260"/>
                </a:lnTo>
                <a:lnTo>
                  <a:pt x="3975" y="2232"/>
                </a:lnTo>
                <a:lnTo>
                  <a:pt x="4000" y="2207"/>
                </a:lnTo>
                <a:lnTo>
                  <a:pt x="4028" y="2188"/>
                </a:lnTo>
                <a:lnTo>
                  <a:pt x="4061" y="2177"/>
                </a:lnTo>
                <a:lnTo>
                  <a:pt x="4097" y="2172"/>
                </a:lnTo>
                <a:close/>
                <a:moveTo>
                  <a:pt x="4140" y="1364"/>
                </a:moveTo>
                <a:lnTo>
                  <a:pt x="4193" y="1369"/>
                </a:lnTo>
                <a:lnTo>
                  <a:pt x="4244" y="1384"/>
                </a:lnTo>
                <a:lnTo>
                  <a:pt x="4290" y="1406"/>
                </a:lnTo>
                <a:lnTo>
                  <a:pt x="4330" y="1434"/>
                </a:lnTo>
                <a:lnTo>
                  <a:pt x="4365" y="1471"/>
                </a:lnTo>
                <a:lnTo>
                  <a:pt x="4395" y="1512"/>
                </a:lnTo>
                <a:lnTo>
                  <a:pt x="4416" y="1559"/>
                </a:lnTo>
                <a:lnTo>
                  <a:pt x="4430" y="1610"/>
                </a:lnTo>
                <a:lnTo>
                  <a:pt x="4435" y="1663"/>
                </a:lnTo>
                <a:lnTo>
                  <a:pt x="4430" y="1717"/>
                </a:lnTo>
                <a:lnTo>
                  <a:pt x="4416" y="1766"/>
                </a:lnTo>
                <a:lnTo>
                  <a:pt x="4395" y="1814"/>
                </a:lnTo>
                <a:lnTo>
                  <a:pt x="4365" y="1854"/>
                </a:lnTo>
                <a:lnTo>
                  <a:pt x="4330" y="1891"/>
                </a:lnTo>
                <a:lnTo>
                  <a:pt x="4290" y="1921"/>
                </a:lnTo>
                <a:lnTo>
                  <a:pt x="4244" y="1942"/>
                </a:lnTo>
                <a:lnTo>
                  <a:pt x="4193" y="1956"/>
                </a:lnTo>
                <a:lnTo>
                  <a:pt x="4140" y="1961"/>
                </a:lnTo>
                <a:lnTo>
                  <a:pt x="4088" y="1956"/>
                </a:lnTo>
                <a:lnTo>
                  <a:pt x="4039" y="1942"/>
                </a:lnTo>
                <a:lnTo>
                  <a:pt x="3993" y="1921"/>
                </a:lnTo>
                <a:lnTo>
                  <a:pt x="3953" y="1891"/>
                </a:lnTo>
                <a:lnTo>
                  <a:pt x="3917" y="1854"/>
                </a:lnTo>
                <a:lnTo>
                  <a:pt x="3888" y="1814"/>
                </a:lnTo>
                <a:lnTo>
                  <a:pt x="3867" y="1766"/>
                </a:lnTo>
                <a:lnTo>
                  <a:pt x="3853" y="1717"/>
                </a:lnTo>
                <a:lnTo>
                  <a:pt x="3847" y="1663"/>
                </a:lnTo>
                <a:lnTo>
                  <a:pt x="3853" y="1610"/>
                </a:lnTo>
                <a:lnTo>
                  <a:pt x="3867" y="1559"/>
                </a:lnTo>
                <a:lnTo>
                  <a:pt x="3888" y="1512"/>
                </a:lnTo>
                <a:lnTo>
                  <a:pt x="3917" y="1471"/>
                </a:lnTo>
                <a:lnTo>
                  <a:pt x="3953" y="1434"/>
                </a:lnTo>
                <a:lnTo>
                  <a:pt x="3993" y="1406"/>
                </a:lnTo>
                <a:lnTo>
                  <a:pt x="4039" y="1384"/>
                </a:lnTo>
                <a:lnTo>
                  <a:pt x="4088" y="1369"/>
                </a:lnTo>
                <a:lnTo>
                  <a:pt x="4140" y="1364"/>
                </a:lnTo>
                <a:close/>
                <a:moveTo>
                  <a:pt x="997" y="1364"/>
                </a:moveTo>
                <a:lnTo>
                  <a:pt x="1050" y="1369"/>
                </a:lnTo>
                <a:lnTo>
                  <a:pt x="1099" y="1384"/>
                </a:lnTo>
                <a:lnTo>
                  <a:pt x="1144" y="1406"/>
                </a:lnTo>
                <a:lnTo>
                  <a:pt x="1185" y="1434"/>
                </a:lnTo>
                <a:lnTo>
                  <a:pt x="1222" y="1471"/>
                </a:lnTo>
                <a:lnTo>
                  <a:pt x="1250" y="1512"/>
                </a:lnTo>
                <a:lnTo>
                  <a:pt x="1272" y="1559"/>
                </a:lnTo>
                <a:lnTo>
                  <a:pt x="1285" y="1610"/>
                </a:lnTo>
                <a:lnTo>
                  <a:pt x="1290" y="1663"/>
                </a:lnTo>
                <a:lnTo>
                  <a:pt x="1285" y="1717"/>
                </a:lnTo>
                <a:lnTo>
                  <a:pt x="1272" y="1766"/>
                </a:lnTo>
                <a:lnTo>
                  <a:pt x="1250" y="1814"/>
                </a:lnTo>
                <a:lnTo>
                  <a:pt x="1222" y="1854"/>
                </a:lnTo>
                <a:lnTo>
                  <a:pt x="1186" y="1891"/>
                </a:lnTo>
                <a:lnTo>
                  <a:pt x="1144" y="1921"/>
                </a:lnTo>
                <a:lnTo>
                  <a:pt x="1099" y="1942"/>
                </a:lnTo>
                <a:lnTo>
                  <a:pt x="1050" y="1956"/>
                </a:lnTo>
                <a:lnTo>
                  <a:pt x="997" y="1961"/>
                </a:lnTo>
                <a:lnTo>
                  <a:pt x="944" y="1956"/>
                </a:lnTo>
                <a:lnTo>
                  <a:pt x="895" y="1942"/>
                </a:lnTo>
                <a:lnTo>
                  <a:pt x="849" y="1921"/>
                </a:lnTo>
                <a:lnTo>
                  <a:pt x="807" y="1891"/>
                </a:lnTo>
                <a:lnTo>
                  <a:pt x="772" y="1854"/>
                </a:lnTo>
                <a:lnTo>
                  <a:pt x="744" y="1814"/>
                </a:lnTo>
                <a:lnTo>
                  <a:pt x="721" y="1766"/>
                </a:lnTo>
                <a:lnTo>
                  <a:pt x="709" y="1717"/>
                </a:lnTo>
                <a:lnTo>
                  <a:pt x="704" y="1663"/>
                </a:lnTo>
                <a:lnTo>
                  <a:pt x="709" y="1610"/>
                </a:lnTo>
                <a:lnTo>
                  <a:pt x="721" y="1559"/>
                </a:lnTo>
                <a:lnTo>
                  <a:pt x="744" y="1512"/>
                </a:lnTo>
                <a:lnTo>
                  <a:pt x="772" y="1471"/>
                </a:lnTo>
                <a:lnTo>
                  <a:pt x="807" y="1434"/>
                </a:lnTo>
                <a:lnTo>
                  <a:pt x="849" y="1406"/>
                </a:lnTo>
                <a:lnTo>
                  <a:pt x="895" y="1384"/>
                </a:lnTo>
                <a:lnTo>
                  <a:pt x="944" y="1369"/>
                </a:lnTo>
                <a:lnTo>
                  <a:pt x="997" y="1364"/>
                </a:lnTo>
                <a:close/>
                <a:moveTo>
                  <a:pt x="2464" y="1001"/>
                </a:moveTo>
                <a:lnTo>
                  <a:pt x="2464" y="1154"/>
                </a:lnTo>
                <a:lnTo>
                  <a:pt x="2399" y="1168"/>
                </a:lnTo>
                <a:lnTo>
                  <a:pt x="2341" y="1189"/>
                </a:lnTo>
                <a:lnTo>
                  <a:pt x="2292" y="1215"/>
                </a:lnTo>
                <a:lnTo>
                  <a:pt x="2248" y="1245"/>
                </a:lnTo>
                <a:lnTo>
                  <a:pt x="2213" y="1280"/>
                </a:lnTo>
                <a:lnTo>
                  <a:pt x="2185" y="1319"/>
                </a:lnTo>
                <a:lnTo>
                  <a:pt x="2164" y="1361"/>
                </a:lnTo>
                <a:lnTo>
                  <a:pt x="2152" y="1406"/>
                </a:lnTo>
                <a:lnTo>
                  <a:pt x="2148" y="1455"/>
                </a:lnTo>
                <a:lnTo>
                  <a:pt x="2152" y="1501"/>
                </a:lnTo>
                <a:lnTo>
                  <a:pt x="2164" y="1545"/>
                </a:lnTo>
                <a:lnTo>
                  <a:pt x="2183" y="1582"/>
                </a:lnTo>
                <a:lnTo>
                  <a:pt x="2210" y="1617"/>
                </a:lnTo>
                <a:lnTo>
                  <a:pt x="2241" y="1647"/>
                </a:lnTo>
                <a:lnTo>
                  <a:pt x="2280" y="1675"/>
                </a:lnTo>
                <a:lnTo>
                  <a:pt x="2322" y="1700"/>
                </a:lnTo>
                <a:lnTo>
                  <a:pt x="2371" y="1721"/>
                </a:lnTo>
                <a:lnTo>
                  <a:pt x="2424" y="1742"/>
                </a:lnTo>
                <a:lnTo>
                  <a:pt x="2480" y="1759"/>
                </a:lnTo>
                <a:lnTo>
                  <a:pt x="2531" y="1775"/>
                </a:lnTo>
                <a:lnTo>
                  <a:pt x="2573" y="1791"/>
                </a:lnTo>
                <a:lnTo>
                  <a:pt x="2608" y="1805"/>
                </a:lnTo>
                <a:lnTo>
                  <a:pt x="2633" y="1821"/>
                </a:lnTo>
                <a:lnTo>
                  <a:pt x="2650" y="1838"/>
                </a:lnTo>
                <a:lnTo>
                  <a:pt x="2661" y="1858"/>
                </a:lnTo>
                <a:lnTo>
                  <a:pt x="2664" y="1877"/>
                </a:lnTo>
                <a:lnTo>
                  <a:pt x="2661" y="1898"/>
                </a:lnTo>
                <a:lnTo>
                  <a:pt x="2650" y="1915"/>
                </a:lnTo>
                <a:lnTo>
                  <a:pt x="2633" y="1930"/>
                </a:lnTo>
                <a:lnTo>
                  <a:pt x="2608" y="1940"/>
                </a:lnTo>
                <a:lnTo>
                  <a:pt x="2580" y="1947"/>
                </a:lnTo>
                <a:lnTo>
                  <a:pt x="2547" y="1951"/>
                </a:lnTo>
                <a:lnTo>
                  <a:pt x="2510" y="1952"/>
                </a:lnTo>
                <a:lnTo>
                  <a:pt x="2438" y="1949"/>
                </a:lnTo>
                <a:lnTo>
                  <a:pt x="2369" y="1938"/>
                </a:lnTo>
                <a:lnTo>
                  <a:pt x="2306" y="1921"/>
                </a:lnTo>
                <a:lnTo>
                  <a:pt x="2248" y="1901"/>
                </a:lnTo>
                <a:lnTo>
                  <a:pt x="2197" y="1880"/>
                </a:lnTo>
                <a:lnTo>
                  <a:pt x="2140" y="2105"/>
                </a:lnTo>
                <a:lnTo>
                  <a:pt x="2187" y="2124"/>
                </a:lnTo>
                <a:lnTo>
                  <a:pt x="2243" y="2142"/>
                </a:lnTo>
                <a:lnTo>
                  <a:pt x="2310" y="2158"/>
                </a:lnTo>
                <a:lnTo>
                  <a:pt x="2380" y="2168"/>
                </a:lnTo>
                <a:lnTo>
                  <a:pt x="2454" y="2175"/>
                </a:lnTo>
                <a:lnTo>
                  <a:pt x="2454" y="2326"/>
                </a:lnTo>
                <a:lnTo>
                  <a:pt x="2657" y="2326"/>
                </a:lnTo>
                <a:lnTo>
                  <a:pt x="2657" y="2161"/>
                </a:lnTo>
                <a:lnTo>
                  <a:pt x="2726" y="2145"/>
                </a:lnTo>
                <a:lnTo>
                  <a:pt x="2785" y="2124"/>
                </a:lnTo>
                <a:lnTo>
                  <a:pt x="2838" y="2098"/>
                </a:lnTo>
                <a:lnTo>
                  <a:pt x="2884" y="2066"/>
                </a:lnTo>
                <a:lnTo>
                  <a:pt x="2921" y="2030"/>
                </a:lnTo>
                <a:lnTo>
                  <a:pt x="2950" y="1989"/>
                </a:lnTo>
                <a:lnTo>
                  <a:pt x="2971" y="1945"/>
                </a:lnTo>
                <a:lnTo>
                  <a:pt x="2986" y="1900"/>
                </a:lnTo>
                <a:lnTo>
                  <a:pt x="2989" y="1851"/>
                </a:lnTo>
                <a:lnTo>
                  <a:pt x="2986" y="1803"/>
                </a:lnTo>
                <a:lnTo>
                  <a:pt x="2977" y="1759"/>
                </a:lnTo>
                <a:lnTo>
                  <a:pt x="2959" y="1719"/>
                </a:lnTo>
                <a:lnTo>
                  <a:pt x="2935" y="1684"/>
                </a:lnTo>
                <a:lnTo>
                  <a:pt x="2903" y="1649"/>
                </a:lnTo>
                <a:lnTo>
                  <a:pt x="2863" y="1619"/>
                </a:lnTo>
                <a:lnTo>
                  <a:pt x="2812" y="1591"/>
                </a:lnTo>
                <a:lnTo>
                  <a:pt x="2752" y="1564"/>
                </a:lnTo>
                <a:lnTo>
                  <a:pt x="2682" y="1542"/>
                </a:lnTo>
                <a:lnTo>
                  <a:pt x="2624" y="1522"/>
                </a:lnTo>
                <a:lnTo>
                  <a:pt x="2577" y="1505"/>
                </a:lnTo>
                <a:lnTo>
                  <a:pt x="2538" y="1487"/>
                </a:lnTo>
                <a:lnTo>
                  <a:pt x="2508" y="1471"/>
                </a:lnTo>
                <a:lnTo>
                  <a:pt x="2489" y="1455"/>
                </a:lnTo>
                <a:lnTo>
                  <a:pt x="2477" y="1440"/>
                </a:lnTo>
                <a:lnTo>
                  <a:pt x="2473" y="1422"/>
                </a:lnTo>
                <a:lnTo>
                  <a:pt x="2475" y="1408"/>
                </a:lnTo>
                <a:lnTo>
                  <a:pt x="2482" y="1392"/>
                </a:lnTo>
                <a:lnTo>
                  <a:pt x="2494" y="1380"/>
                </a:lnTo>
                <a:lnTo>
                  <a:pt x="2512" y="1369"/>
                </a:lnTo>
                <a:lnTo>
                  <a:pt x="2536" y="1361"/>
                </a:lnTo>
                <a:lnTo>
                  <a:pt x="2570" y="1354"/>
                </a:lnTo>
                <a:lnTo>
                  <a:pt x="2610" y="1352"/>
                </a:lnTo>
                <a:lnTo>
                  <a:pt x="2673" y="1355"/>
                </a:lnTo>
                <a:lnTo>
                  <a:pt x="2728" y="1362"/>
                </a:lnTo>
                <a:lnTo>
                  <a:pt x="2777" y="1373"/>
                </a:lnTo>
                <a:lnTo>
                  <a:pt x="2817" y="1385"/>
                </a:lnTo>
                <a:lnTo>
                  <a:pt x="2852" y="1398"/>
                </a:lnTo>
                <a:lnTo>
                  <a:pt x="2878" y="1408"/>
                </a:lnTo>
                <a:lnTo>
                  <a:pt x="2935" y="1192"/>
                </a:lnTo>
                <a:lnTo>
                  <a:pt x="2901" y="1178"/>
                </a:lnTo>
                <a:lnTo>
                  <a:pt x="2864" y="1168"/>
                </a:lnTo>
                <a:lnTo>
                  <a:pt x="2822" y="1157"/>
                </a:lnTo>
                <a:lnTo>
                  <a:pt x="2775" y="1148"/>
                </a:lnTo>
                <a:lnTo>
                  <a:pt x="2722" y="1143"/>
                </a:lnTo>
                <a:lnTo>
                  <a:pt x="2664" y="1139"/>
                </a:lnTo>
                <a:lnTo>
                  <a:pt x="2664" y="1001"/>
                </a:lnTo>
                <a:lnTo>
                  <a:pt x="2464" y="1001"/>
                </a:lnTo>
                <a:close/>
                <a:moveTo>
                  <a:pt x="2570" y="557"/>
                </a:moveTo>
                <a:lnTo>
                  <a:pt x="2668" y="562"/>
                </a:lnTo>
                <a:lnTo>
                  <a:pt x="2764" y="578"/>
                </a:lnTo>
                <a:lnTo>
                  <a:pt x="2856" y="606"/>
                </a:lnTo>
                <a:lnTo>
                  <a:pt x="2945" y="643"/>
                </a:lnTo>
                <a:lnTo>
                  <a:pt x="3029" y="690"/>
                </a:lnTo>
                <a:lnTo>
                  <a:pt x="3108" y="744"/>
                </a:lnTo>
                <a:lnTo>
                  <a:pt x="3182" y="809"/>
                </a:lnTo>
                <a:lnTo>
                  <a:pt x="3251" y="880"/>
                </a:lnTo>
                <a:lnTo>
                  <a:pt x="3314" y="959"/>
                </a:lnTo>
                <a:lnTo>
                  <a:pt x="3368" y="1045"/>
                </a:lnTo>
                <a:lnTo>
                  <a:pt x="3417" y="1136"/>
                </a:lnTo>
                <a:lnTo>
                  <a:pt x="3458" y="1233"/>
                </a:lnTo>
                <a:lnTo>
                  <a:pt x="3491" y="1334"/>
                </a:lnTo>
                <a:lnTo>
                  <a:pt x="3514" y="1440"/>
                </a:lnTo>
                <a:lnTo>
                  <a:pt x="3528" y="1550"/>
                </a:lnTo>
                <a:lnTo>
                  <a:pt x="3533" y="1663"/>
                </a:lnTo>
                <a:lnTo>
                  <a:pt x="3528" y="1777"/>
                </a:lnTo>
                <a:lnTo>
                  <a:pt x="3514" y="1886"/>
                </a:lnTo>
                <a:lnTo>
                  <a:pt x="3491" y="1993"/>
                </a:lnTo>
                <a:lnTo>
                  <a:pt x="3458" y="2093"/>
                </a:lnTo>
                <a:lnTo>
                  <a:pt x="3417" y="2191"/>
                </a:lnTo>
                <a:lnTo>
                  <a:pt x="3370" y="2282"/>
                </a:lnTo>
                <a:lnTo>
                  <a:pt x="3314" y="2367"/>
                </a:lnTo>
                <a:lnTo>
                  <a:pt x="3251" y="2446"/>
                </a:lnTo>
                <a:lnTo>
                  <a:pt x="3182" y="2516"/>
                </a:lnTo>
                <a:lnTo>
                  <a:pt x="3108" y="2581"/>
                </a:lnTo>
                <a:lnTo>
                  <a:pt x="3029" y="2635"/>
                </a:lnTo>
                <a:lnTo>
                  <a:pt x="2945" y="2683"/>
                </a:lnTo>
                <a:lnTo>
                  <a:pt x="2856" y="2720"/>
                </a:lnTo>
                <a:lnTo>
                  <a:pt x="2764" y="2748"/>
                </a:lnTo>
                <a:lnTo>
                  <a:pt x="2668" y="2763"/>
                </a:lnTo>
                <a:lnTo>
                  <a:pt x="2570" y="2769"/>
                </a:lnTo>
                <a:lnTo>
                  <a:pt x="2471" y="2763"/>
                </a:lnTo>
                <a:lnTo>
                  <a:pt x="2375" y="2748"/>
                </a:lnTo>
                <a:lnTo>
                  <a:pt x="2282" y="2720"/>
                </a:lnTo>
                <a:lnTo>
                  <a:pt x="2194" y="2683"/>
                </a:lnTo>
                <a:lnTo>
                  <a:pt x="2110" y="2635"/>
                </a:lnTo>
                <a:lnTo>
                  <a:pt x="2029" y="2581"/>
                </a:lnTo>
                <a:lnTo>
                  <a:pt x="1955" y="2516"/>
                </a:lnTo>
                <a:lnTo>
                  <a:pt x="1887" y="2446"/>
                </a:lnTo>
                <a:lnTo>
                  <a:pt x="1825" y="2367"/>
                </a:lnTo>
                <a:lnTo>
                  <a:pt x="1769" y="2282"/>
                </a:lnTo>
                <a:lnTo>
                  <a:pt x="1720" y="2191"/>
                </a:lnTo>
                <a:lnTo>
                  <a:pt x="1680" y="2093"/>
                </a:lnTo>
                <a:lnTo>
                  <a:pt x="1648" y="1993"/>
                </a:lnTo>
                <a:lnTo>
                  <a:pt x="1624" y="1886"/>
                </a:lnTo>
                <a:lnTo>
                  <a:pt x="1609" y="1777"/>
                </a:lnTo>
                <a:lnTo>
                  <a:pt x="1604" y="1663"/>
                </a:lnTo>
                <a:lnTo>
                  <a:pt x="1609" y="1550"/>
                </a:lnTo>
                <a:lnTo>
                  <a:pt x="1624" y="1440"/>
                </a:lnTo>
                <a:lnTo>
                  <a:pt x="1648" y="1334"/>
                </a:lnTo>
                <a:lnTo>
                  <a:pt x="1680" y="1233"/>
                </a:lnTo>
                <a:lnTo>
                  <a:pt x="1720" y="1136"/>
                </a:lnTo>
                <a:lnTo>
                  <a:pt x="1769" y="1045"/>
                </a:lnTo>
                <a:lnTo>
                  <a:pt x="1825" y="959"/>
                </a:lnTo>
                <a:lnTo>
                  <a:pt x="1887" y="880"/>
                </a:lnTo>
                <a:lnTo>
                  <a:pt x="1955" y="809"/>
                </a:lnTo>
                <a:lnTo>
                  <a:pt x="2029" y="744"/>
                </a:lnTo>
                <a:lnTo>
                  <a:pt x="2110" y="690"/>
                </a:lnTo>
                <a:lnTo>
                  <a:pt x="2194" y="643"/>
                </a:lnTo>
                <a:lnTo>
                  <a:pt x="2282" y="606"/>
                </a:lnTo>
                <a:lnTo>
                  <a:pt x="2375" y="578"/>
                </a:lnTo>
                <a:lnTo>
                  <a:pt x="2471" y="562"/>
                </a:lnTo>
                <a:lnTo>
                  <a:pt x="2570" y="557"/>
                </a:lnTo>
                <a:close/>
                <a:moveTo>
                  <a:pt x="176" y="0"/>
                </a:moveTo>
                <a:lnTo>
                  <a:pt x="4962" y="0"/>
                </a:lnTo>
                <a:lnTo>
                  <a:pt x="5002" y="5"/>
                </a:lnTo>
                <a:lnTo>
                  <a:pt x="5039" y="18"/>
                </a:lnTo>
                <a:lnTo>
                  <a:pt x="5072" y="39"/>
                </a:lnTo>
                <a:lnTo>
                  <a:pt x="5100" y="67"/>
                </a:lnTo>
                <a:lnTo>
                  <a:pt x="5120" y="100"/>
                </a:lnTo>
                <a:lnTo>
                  <a:pt x="5134" y="139"/>
                </a:lnTo>
                <a:lnTo>
                  <a:pt x="5139" y="179"/>
                </a:lnTo>
                <a:lnTo>
                  <a:pt x="5139" y="1975"/>
                </a:lnTo>
                <a:lnTo>
                  <a:pt x="4821" y="1975"/>
                </a:lnTo>
                <a:lnTo>
                  <a:pt x="4821" y="830"/>
                </a:lnTo>
                <a:lnTo>
                  <a:pt x="4748" y="811"/>
                </a:lnTo>
                <a:lnTo>
                  <a:pt x="4677" y="783"/>
                </a:lnTo>
                <a:lnTo>
                  <a:pt x="4613" y="748"/>
                </a:lnTo>
                <a:lnTo>
                  <a:pt x="4551" y="704"/>
                </a:lnTo>
                <a:lnTo>
                  <a:pt x="4497" y="655"/>
                </a:lnTo>
                <a:lnTo>
                  <a:pt x="4448" y="599"/>
                </a:lnTo>
                <a:lnTo>
                  <a:pt x="4405" y="536"/>
                </a:lnTo>
                <a:lnTo>
                  <a:pt x="4372" y="469"/>
                </a:lnTo>
                <a:lnTo>
                  <a:pt x="4344" y="397"/>
                </a:lnTo>
                <a:lnTo>
                  <a:pt x="4326" y="321"/>
                </a:lnTo>
                <a:lnTo>
                  <a:pt x="806" y="321"/>
                </a:lnTo>
                <a:lnTo>
                  <a:pt x="786" y="397"/>
                </a:lnTo>
                <a:lnTo>
                  <a:pt x="760" y="467"/>
                </a:lnTo>
                <a:lnTo>
                  <a:pt x="727" y="534"/>
                </a:lnTo>
                <a:lnTo>
                  <a:pt x="685" y="595"/>
                </a:lnTo>
                <a:lnTo>
                  <a:pt x="637" y="653"/>
                </a:lnTo>
                <a:lnTo>
                  <a:pt x="583" y="702"/>
                </a:lnTo>
                <a:lnTo>
                  <a:pt x="523" y="746"/>
                </a:lnTo>
                <a:lnTo>
                  <a:pt x="458" y="781"/>
                </a:lnTo>
                <a:lnTo>
                  <a:pt x="390" y="809"/>
                </a:lnTo>
                <a:lnTo>
                  <a:pt x="316" y="830"/>
                </a:lnTo>
                <a:lnTo>
                  <a:pt x="316" y="2542"/>
                </a:lnTo>
                <a:lnTo>
                  <a:pt x="388" y="2562"/>
                </a:lnTo>
                <a:lnTo>
                  <a:pt x="456" y="2590"/>
                </a:lnTo>
                <a:lnTo>
                  <a:pt x="520" y="2625"/>
                </a:lnTo>
                <a:lnTo>
                  <a:pt x="579" y="2667"/>
                </a:lnTo>
                <a:lnTo>
                  <a:pt x="634" y="2716"/>
                </a:lnTo>
                <a:lnTo>
                  <a:pt x="681" y="2771"/>
                </a:lnTo>
                <a:lnTo>
                  <a:pt x="723" y="2830"/>
                </a:lnTo>
                <a:lnTo>
                  <a:pt x="758" y="2897"/>
                </a:lnTo>
                <a:lnTo>
                  <a:pt x="785" y="2965"/>
                </a:lnTo>
                <a:lnTo>
                  <a:pt x="804" y="3039"/>
                </a:lnTo>
                <a:lnTo>
                  <a:pt x="3779" y="3039"/>
                </a:lnTo>
                <a:lnTo>
                  <a:pt x="3756" y="3081"/>
                </a:lnTo>
                <a:lnTo>
                  <a:pt x="3738" y="3129"/>
                </a:lnTo>
                <a:lnTo>
                  <a:pt x="3728" y="3178"/>
                </a:lnTo>
                <a:lnTo>
                  <a:pt x="3724" y="3229"/>
                </a:lnTo>
                <a:lnTo>
                  <a:pt x="3726" y="3274"/>
                </a:lnTo>
                <a:lnTo>
                  <a:pt x="3735" y="3318"/>
                </a:lnTo>
                <a:lnTo>
                  <a:pt x="3749" y="3360"/>
                </a:lnTo>
                <a:lnTo>
                  <a:pt x="176" y="3360"/>
                </a:lnTo>
                <a:lnTo>
                  <a:pt x="135" y="3355"/>
                </a:lnTo>
                <a:lnTo>
                  <a:pt x="98" y="3343"/>
                </a:lnTo>
                <a:lnTo>
                  <a:pt x="65" y="3322"/>
                </a:lnTo>
                <a:lnTo>
                  <a:pt x="39" y="3294"/>
                </a:lnTo>
                <a:lnTo>
                  <a:pt x="18" y="3260"/>
                </a:lnTo>
                <a:lnTo>
                  <a:pt x="5" y="3223"/>
                </a:lnTo>
                <a:lnTo>
                  <a:pt x="0" y="3181"/>
                </a:lnTo>
                <a:lnTo>
                  <a:pt x="0" y="179"/>
                </a:lnTo>
                <a:lnTo>
                  <a:pt x="5" y="139"/>
                </a:lnTo>
                <a:lnTo>
                  <a:pt x="18" y="100"/>
                </a:lnTo>
                <a:lnTo>
                  <a:pt x="39" y="67"/>
                </a:lnTo>
                <a:lnTo>
                  <a:pt x="65" y="39"/>
                </a:lnTo>
                <a:lnTo>
                  <a:pt x="98" y="18"/>
                </a:lnTo>
                <a:lnTo>
                  <a:pt x="135" y="5"/>
                </a:lnTo>
                <a:lnTo>
                  <a:pt x="17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Rectangle 35"/>
          <p:cNvSpPr/>
          <p:nvPr/>
        </p:nvSpPr>
        <p:spPr bwMode="auto">
          <a:xfrm>
            <a:off x="2646393" y="2508809"/>
            <a:ext cx="1877485" cy="640080"/>
          </a:xfrm>
          <a:prstGeom prst="rect">
            <a:avLst/>
          </a:prstGeom>
          <a:solidFill>
            <a:srgbClr val="0070C0"/>
          </a:solidFill>
          <a:ln w="9525" algn="ctr">
            <a:noFill/>
            <a:miter lim="800000"/>
            <a:headEnd/>
            <a:tailEnd/>
          </a:ln>
          <a:effectLst/>
          <a:extLst/>
        </p:spPr>
        <p:txBody>
          <a:bodyPr lIns="182880" tIns="91440" rIns="91440" bIns="91440" anchor="ctr"/>
          <a:lstStyle/>
          <a:p>
            <a:r>
              <a:rPr lang="en-US" sz="1200" b="1" dirty="0" smtClean="0">
                <a:solidFill>
                  <a:schemeClr val="bg1"/>
                </a:solidFill>
              </a:rPr>
              <a:t>Efficiency: </a:t>
            </a:r>
            <a:r>
              <a:rPr lang="en-US" sz="1200" b="1" dirty="0">
                <a:solidFill>
                  <a:schemeClr val="bg1"/>
                </a:solidFill>
              </a:rPr>
              <a:t>Cost Avoidance</a:t>
            </a:r>
          </a:p>
        </p:txBody>
      </p:sp>
      <p:sp>
        <p:nvSpPr>
          <p:cNvPr id="40" name="Rectangle 39"/>
          <p:cNvSpPr/>
          <p:nvPr/>
        </p:nvSpPr>
        <p:spPr bwMode="auto">
          <a:xfrm>
            <a:off x="2646392" y="4698182"/>
            <a:ext cx="1877485" cy="64008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sz="1200" b="1" dirty="0">
                <a:solidFill>
                  <a:schemeClr val="bg1"/>
                </a:solidFill>
              </a:rPr>
              <a:t>Cost of Compliance</a:t>
            </a:r>
          </a:p>
        </p:txBody>
      </p:sp>
      <p:sp>
        <p:nvSpPr>
          <p:cNvPr id="42" name="Rectangle 41"/>
          <p:cNvSpPr/>
          <p:nvPr/>
        </p:nvSpPr>
        <p:spPr bwMode="auto">
          <a:xfrm>
            <a:off x="2646392" y="3968391"/>
            <a:ext cx="1877485" cy="64008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60325" lvl="0"/>
            <a:r>
              <a:rPr lang="en-US" sz="1200" b="1" dirty="0" smtClean="0">
                <a:solidFill>
                  <a:schemeClr val="bg1"/>
                </a:solidFill>
              </a:rPr>
              <a:t>COGS (Direct)</a:t>
            </a:r>
            <a:endParaRPr lang="en-US" sz="1200" b="1" dirty="0">
              <a:solidFill>
                <a:schemeClr val="bg1"/>
              </a:solidFill>
            </a:endParaRPr>
          </a:p>
        </p:txBody>
      </p:sp>
      <p:sp>
        <p:nvSpPr>
          <p:cNvPr id="44" name="Rectangle 43"/>
          <p:cNvSpPr/>
          <p:nvPr/>
        </p:nvSpPr>
        <p:spPr bwMode="auto">
          <a:xfrm>
            <a:off x="2640603" y="5427972"/>
            <a:ext cx="1877485" cy="64008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sz="1200" b="1" dirty="0">
                <a:solidFill>
                  <a:schemeClr val="bg1"/>
                </a:solidFill>
              </a:rPr>
              <a:t>Total Cost of Ownership</a:t>
            </a:r>
          </a:p>
        </p:txBody>
      </p:sp>
      <p:sp>
        <p:nvSpPr>
          <p:cNvPr id="45" name="Rectangle 44"/>
          <p:cNvSpPr/>
          <p:nvPr/>
        </p:nvSpPr>
        <p:spPr bwMode="auto">
          <a:xfrm>
            <a:off x="2649257" y="3238600"/>
            <a:ext cx="1877485" cy="64008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60325" lvl="0"/>
            <a:r>
              <a:rPr lang="en-US" sz="1200" b="1" dirty="0" smtClean="0">
                <a:solidFill>
                  <a:schemeClr val="bg1"/>
                </a:solidFill>
              </a:rPr>
              <a:t>Efficiency: </a:t>
            </a:r>
            <a:r>
              <a:rPr lang="en-US" sz="1200" b="1" dirty="0">
                <a:solidFill>
                  <a:schemeClr val="bg1"/>
                </a:solidFill>
              </a:rPr>
              <a:t>Cost Savings</a:t>
            </a:r>
          </a:p>
        </p:txBody>
      </p:sp>
      <p:sp>
        <p:nvSpPr>
          <p:cNvPr id="46" name="AutoShape 5"/>
          <p:cNvSpPr>
            <a:spLocks noChangeArrowheads="1"/>
          </p:cNvSpPr>
          <p:nvPr/>
        </p:nvSpPr>
        <p:spPr bwMode="gray">
          <a:xfrm>
            <a:off x="2646394" y="1779018"/>
            <a:ext cx="1877485" cy="640080"/>
          </a:xfrm>
          <a:prstGeom prst="rect">
            <a:avLst/>
          </a:prstGeom>
          <a:solidFill>
            <a:srgbClr val="0070C0"/>
          </a:solidFill>
          <a:ln w="9525" algn="ctr">
            <a:noFill/>
            <a:miter lim="800000"/>
            <a:headEnd/>
            <a:tailEnd/>
          </a:ln>
          <a:effectLst/>
        </p:spPr>
        <p:txBody>
          <a:bodyPr lIns="182880" tIns="91440" rIns="91440" bIns="91440" anchor="ctr"/>
          <a:lstStyle/>
          <a:p>
            <a:r>
              <a:rPr lang="en-US" sz="1200" b="1" dirty="0" smtClean="0">
                <a:solidFill>
                  <a:schemeClr val="bg1"/>
                </a:solidFill>
              </a:rPr>
              <a:t>Outsourcing / Capacity</a:t>
            </a:r>
            <a:endParaRPr lang="en-US" sz="1200" b="1" dirty="0">
              <a:solidFill>
                <a:schemeClr val="bg1"/>
              </a:solidFill>
            </a:endParaRPr>
          </a:p>
        </p:txBody>
      </p:sp>
      <p:sp>
        <p:nvSpPr>
          <p:cNvPr id="11" name="TextBox 10"/>
          <p:cNvSpPr txBox="1"/>
          <p:nvPr/>
        </p:nvSpPr>
        <p:spPr>
          <a:xfrm>
            <a:off x="2699462" y="1258362"/>
            <a:ext cx="1665841" cy="307777"/>
          </a:xfrm>
          <a:prstGeom prst="rect">
            <a:avLst/>
          </a:prstGeom>
          <a:noFill/>
        </p:spPr>
        <p:txBody>
          <a:bodyPr wrap="none" rtlCol="0">
            <a:spAutoFit/>
          </a:bodyPr>
          <a:lstStyle/>
          <a:p>
            <a:r>
              <a:rPr lang="en-US" sz="1400" b="1" i="1" dirty="0" smtClean="0"/>
              <a:t>Benefit Category </a:t>
            </a:r>
            <a:endParaRPr lang="en-US" sz="1400" b="1" i="1" dirty="0"/>
          </a:p>
        </p:txBody>
      </p:sp>
      <p:sp>
        <p:nvSpPr>
          <p:cNvPr id="48" name="TextBox 47"/>
          <p:cNvSpPr txBox="1"/>
          <p:nvPr/>
        </p:nvSpPr>
        <p:spPr>
          <a:xfrm>
            <a:off x="5938332" y="1258363"/>
            <a:ext cx="1168910" cy="307777"/>
          </a:xfrm>
          <a:prstGeom prst="rect">
            <a:avLst/>
          </a:prstGeom>
          <a:noFill/>
        </p:spPr>
        <p:txBody>
          <a:bodyPr wrap="none" rtlCol="0">
            <a:spAutoFit/>
          </a:bodyPr>
          <a:lstStyle/>
          <a:p>
            <a:pPr algn="ctr"/>
            <a:r>
              <a:rPr lang="en-US" sz="1400" b="1" i="1" dirty="0" smtClean="0"/>
              <a:t>Description</a:t>
            </a:r>
            <a:endParaRPr lang="en-US" sz="1400" b="1" i="1" dirty="0"/>
          </a:p>
        </p:txBody>
      </p:sp>
      <p:cxnSp>
        <p:nvCxnSpPr>
          <p:cNvPr id="13" name="Straight Connector 12"/>
          <p:cNvCxnSpPr/>
          <p:nvPr/>
        </p:nvCxnSpPr>
        <p:spPr bwMode="auto">
          <a:xfrm>
            <a:off x="2640603" y="1553615"/>
            <a:ext cx="192024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4693987" y="1553615"/>
            <a:ext cx="402336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7995856"/>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Summary</a:t>
            </a:r>
            <a:endParaRPr lang="en-US" dirty="0"/>
          </a:p>
        </p:txBody>
      </p:sp>
      <p:sp>
        <p:nvSpPr>
          <p:cNvPr id="3" name="Slide Number Placeholder 2"/>
          <p:cNvSpPr>
            <a:spLocks noGrp="1"/>
          </p:cNvSpPr>
          <p:nvPr>
            <p:ph type="sldNum" sz="quarter" idx="4"/>
          </p:nvPr>
        </p:nvSpPr>
        <p:spPr/>
        <p:txBody>
          <a:bodyPr/>
          <a:lstStyle/>
          <a:p>
            <a:fld id="{F7D02584-2E21-804E-ADAB-1EE8FCE22D41}" type="slidenum">
              <a:rPr lang="en-US" smtClean="0"/>
              <a:pPr/>
              <a:t>29</a:t>
            </a:fld>
            <a:endParaRPr lang="en-US" dirty="0"/>
          </a:p>
        </p:txBody>
      </p:sp>
      <p:sp>
        <p:nvSpPr>
          <p:cNvPr id="6" name="Freeform 33"/>
          <p:cNvSpPr>
            <a:spLocks noChangeAspect="1" noEditPoints="1"/>
          </p:cNvSpPr>
          <p:nvPr/>
        </p:nvSpPr>
        <p:spPr bwMode="auto">
          <a:xfrm>
            <a:off x="820998" y="3962400"/>
            <a:ext cx="823341" cy="848739"/>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2133600" y="4134031"/>
            <a:ext cx="6400799" cy="584775"/>
          </a:xfrm>
          <a:prstGeom prst="rect">
            <a:avLst/>
          </a:prstGeom>
        </p:spPr>
        <p:txBody>
          <a:bodyPr wrap="square">
            <a:spAutoFit/>
          </a:bodyPr>
          <a:lstStyle/>
          <a:p>
            <a:r>
              <a:rPr lang="en-US" sz="1600" dirty="0">
                <a:ea typeface="Calibri" panose="020F0502020204030204" pitchFamily="34" charset="0"/>
                <a:cs typeface="Calibri" panose="020F0502020204030204" pitchFamily="34" charset="0"/>
              </a:rPr>
              <a:t>Implement a new Lab Execution System (LES) -</a:t>
            </a:r>
            <a:r>
              <a:rPr lang="en-US" sz="1600" dirty="0" smtClean="0">
                <a:ea typeface="Calibri" panose="020F0502020204030204" pitchFamily="34" charset="0"/>
                <a:cs typeface="Calibri" panose="020F0502020204030204" pitchFamily="34" charset="0"/>
              </a:rPr>
              <a:t> </a:t>
            </a:r>
            <a:r>
              <a:rPr lang="en-US" sz="1600" dirty="0" err="1">
                <a:ea typeface="Calibri" panose="020F0502020204030204" pitchFamily="34" charset="0"/>
                <a:cs typeface="Calibri" panose="020F0502020204030204" pitchFamily="34" charset="0"/>
              </a:rPr>
              <a:t>Labware</a:t>
            </a:r>
            <a:r>
              <a:rPr lang="en-US" sz="1600" dirty="0">
                <a:ea typeface="Calibri" panose="020F0502020204030204" pitchFamily="34" charset="0"/>
                <a:cs typeface="Calibri" panose="020F0502020204030204" pitchFamily="34" charset="0"/>
              </a:rPr>
              <a:t> 7 LIMS + ELN  </a:t>
            </a:r>
            <a:r>
              <a:rPr lang="en-US" sz="1600" dirty="0" smtClean="0">
                <a:ea typeface="Calibri" panose="020F0502020204030204" pitchFamily="34" charset="0"/>
                <a:cs typeface="Calibri" panose="020F0502020204030204" pitchFamily="34" charset="0"/>
              </a:rPr>
              <a:t>with a focus </a:t>
            </a:r>
            <a:r>
              <a:rPr lang="en-US" sz="1600" dirty="0">
                <a:ea typeface="Calibri" panose="020F0502020204030204" pitchFamily="34" charset="0"/>
                <a:cs typeface="Calibri" panose="020F0502020204030204" pitchFamily="34" charset="0"/>
              </a:rPr>
              <a:t>on out-of-box functionality with less customization </a:t>
            </a:r>
          </a:p>
        </p:txBody>
      </p:sp>
      <p:sp>
        <p:nvSpPr>
          <p:cNvPr id="8" name="Freeform 5"/>
          <p:cNvSpPr>
            <a:spLocks noChangeAspect="1" noEditPoints="1"/>
          </p:cNvSpPr>
          <p:nvPr/>
        </p:nvSpPr>
        <p:spPr bwMode="auto">
          <a:xfrm>
            <a:off x="856963" y="2710965"/>
            <a:ext cx="829799" cy="674457"/>
          </a:xfrm>
          <a:custGeom>
            <a:avLst/>
            <a:gdLst>
              <a:gd name="T0" fmla="*/ 0 w 771"/>
              <a:gd name="T1" fmla="*/ 609 h 662"/>
              <a:gd name="T2" fmla="*/ 10 w 771"/>
              <a:gd name="T3" fmla="*/ 633 h 662"/>
              <a:gd name="T4" fmla="*/ 28 w 771"/>
              <a:gd name="T5" fmla="*/ 651 h 662"/>
              <a:gd name="T6" fmla="*/ 52 w 771"/>
              <a:gd name="T7" fmla="*/ 661 h 662"/>
              <a:gd name="T8" fmla="*/ 412 w 771"/>
              <a:gd name="T9" fmla="*/ 612 h 662"/>
              <a:gd name="T10" fmla="*/ 380 w 771"/>
              <a:gd name="T11" fmla="*/ 618 h 662"/>
              <a:gd name="T12" fmla="*/ 348 w 771"/>
              <a:gd name="T13" fmla="*/ 612 h 662"/>
              <a:gd name="T14" fmla="*/ 320 w 771"/>
              <a:gd name="T15" fmla="*/ 596 h 662"/>
              <a:gd name="T16" fmla="*/ 298 w 771"/>
              <a:gd name="T17" fmla="*/ 572 h 662"/>
              <a:gd name="T18" fmla="*/ 286 w 771"/>
              <a:gd name="T19" fmla="*/ 543 h 662"/>
              <a:gd name="T20" fmla="*/ 284 w 771"/>
              <a:gd name="T21" fmla="*/ 509 h 662"/>
              <a:gd name="T22" fmla="*/ 341 w 771"/>
              <a:gd name="T23" fmla="*/ 541 h 662"/>
              <a:gd name="T24" fmla="*/ 347 w 771"/>
              <a:gd name="T25" fmla="*/ 542 h 662"/>
              <a:gd name="T26" fmla="*/ 390 w 771"/>
              <a:gd name="T27" fmla="*/ 529 h 662"/>
              <a:gd name="T28" fmla="*/ 402 w 771"/>
              <a:gd name="T29" fmla="*/ 485 h 662"/>
              <a:gd name="T30" fmla="*/ 348 w 771"/>
              <a:gd name="T31" fmla="*/ 429 h 662"/>
              <a:gd name="T32" fmla="*/ 380 w 771"/>
              <a:gd name="T33" fmla="*/ 423 h 662"/>
              <a:gd name="T34" fmla="*/ 413 w 771"/>
              <a:gd name="T35" fmla="*/ 429 h 662"/>
              <a:gd name="T36" fmla="*/ 441 w 771"/>
              <a:gd name="T37" fmla="*/ 445 h 662"/>
              <a:gd name="T38" fmla="*/ 462 w 771"/>
              <a:gd name="T39" fmla="*/ 468 h 662"/>
              <a:gd name="T40" fmla="*/ 475 w 771"/>
              <a:gd name="T41" fmla="*/ 498 h 662"/>
              <a:gd name="T42" fmla="*/ 477 w 771"/>
              <a:gd name="T43" fmla="*/ 532 h 662"/>
              <a:gd name="T44" fmla="*/ 581 w 771"/>
              <a:gd name="T45" fmla="*/ 662 h 662"/>
              <a:gd name="T46" fmla="*/ 727 w 771"/>
              <a:gd name="T47" fmla="*/ 659 h 662"/>
              <a:gd name="T48" fmla="*/ 749 w 771"/>
              <a:gd name="T49" fmla="*/ 646 h 662"/>
              <a:gd name="T50" fmla="*/ 765 w 771"/>
              <a:gd name="T51" fmla="*/ 626 h 662"/>
              <a:gd name="T52" fmla="*/ 771 w 771"/>
              <a:gd name="T53" fmla="*/ 600 h 662"/>
              <a:gd name="T54" fmla="*/ 0 w 771"/>
              <a:gd name="T55" fmla="*/ 600 h 662"/>
              <a:gd name="T56" fmla="*/ 770 w 771"/>
              <a:gd name="T57" fmla="*/ 205 h 662"/>
              <a:gd name="T58" fmla="*/ 761 w 771"/>
              <a:gd name="T59" fmla="*/ 181 h 662"/>
              <a:gd name="T60" fmla="*/ 742 w 771"/>
              <a:gd name="T61" fmla="*/ 162 h 662"/>
              <a:gd name="T62" fmla="*/ 718 w 771"/>
              <a:gd name="T63" fmla="*/ 153 h 662"/>
              <a:gd name="T64" fmla="*/ 52 w 771"/>
              <a:gd name="T65" fmla="*/ 153 h 662"/>
              <a:gd name="T66" fmla="*/ 28 w 771"/>
              <a:gd name="T67" fmla="*/ 162 h 662"/>
              <a:gd name="T68" fmla="*/ 10 w 771"/>
              <a:gd name="T69" fmla="*/ 181 h 662"/>
              <a:gd name="T70" fmla="*/ 0 w 771"/>
              <a:gd name="T71" fmla="*/ 205 h 662"/>
              <a:gd name="T72" fmla="*/ 771 w 771"/>
              <a:gd name="T73" fmla="*/ 339 h 662"/>
              <a:gd name="T74" fmla="*/ 770 w 771"/>
              <a:gd name="T75" fmla="*/ 205 h 662"/>
              <a:gd name="T76" fmla="*/ 270 w 771"/>
              <a:gd name="T77" fmla="*/ 106 h 662"/>
              <a:gd name="T78" fmla="*/ 273 w 771"/>
              <a:gd name="T79" fmla="*/ 19 h 662"/>
              <a:gd name="T80" fmla="*/ 284 w 771"/>
              <a:gd name="T81" fmla="*/ 6 h 662"/>
              <a:gd name="T82" fmla="*/ 301 w 771"/>
              <a:gd name="T83" fmla="*/ 0 h 662"/>
              <a:gd name="T84" fmla="*/ 483 w 771"/>
              <a:gd name="T85" fmla="*/ 3 h 662"/>
              <a:gd name="T86" fmla="*/ 497 w 771"/>
              <a:gd name="T87" fmla="*/ 14 h 662"/>
              <a:gd name="T88" fmla="*/ 502 w 771"/>
              <a:gd name="T89" fmla="*/ 31 h 662"/>
              <a:gd name="T90" fmla="*/ 456 w 771"/>
              <a:gd name="T91" fmla="*/ 4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1" h="662">
                <a:moveTo>
                  <a:pt x="0" y="600"/>
                </a:moveTo>
                <a:lnTo>
                  <a:pt x="0" y="600"/>
                </a:lnTo>
                <a:lnTo>
                  <a:pt x="0" y="609"/>
                </a:lnTo>
                <a:lnTo>
                  <a:pt x="2" y="618"/>
                </a:lnTo>
                <a:lnTo>
                  <a:pt x="5" y="626"/>
                </a:lnTo>
                <a:lnTo>
                  <a:pt x="10" y="633"/>
                </a:lnTo>
                <a:lnTo>
                  <a:pt x="15" y="640"/>
                </a:lnTo>
                <a:lnTo>
                  <a:pt x="21" y="646"/>
                </a:lnTo>
                <a:lnTo>
                  <a:pt x="28" y="651"/>
                </a:lnTo>
                <a:lnTo>
                  <a:pt x="35" y="656"/>
                </a:lnTo>
                <a:lnTo>
                  <a:pt x="43" y="659"/>
                </a:lnTo>
                <a:lnTo>
                  <a:pt x="52" y="661"/>
                </a:lnTo>
                <a:lnTo>
                  <a:pt x="61" y="662"/>
                </a:lnTo>
                <a:lnTo>
                  <a:pt x="462" y="662"/>
                </a:lnTo>
                <a:lnTo>
                  <a:pt x="412" y="612"/>
                </a:lnTo>
                <a:lnTo>
                  <a:pt x="402" y="615"/>
                </a:lnTo>
                <a:lnTo>
                  <a:pt x="391" y="617"/>
                </a:lnTo>
                <a:lnTo>
                  <a:pt x="380" y="618"/>
                </a:lnTo>
                <a:lnTo>
                  <a:pt x="369" y="617"/>
                </a:lnTo>
                <a:lnTo>
                  <a:pt x="358" y="615"/>
                </a:lnTo>
                <a:lnTo>
                  <a:pt x="348" y="612"/>
                </a:lnTo>
                <a:lnTo>
                  <a:pt x="338" y="608"/>
                </a:lnTo>
                <a:lnTo>
                  <a:pt x="328" y="602"/>
                </a:lnTo>
                <a:lnTo>
                  <a:pt x="320" y="596"/>
                </a:lnTo>
                <a:lnTo>
                  <a:pt x="312" y="589"/>
                </a:lnTo>
                <a:lnTo>
                  <a:pt x="304" y="581"/>
                </a:lnTo>
                <a:lnTo>
                  <a:pt x="298" y="572"/>
                </a:lnTo>
                <a:lnTo>
                  <a:pt x="293" y="563"/>
                </a:lnTo>
                <a:lnTo>
                  <a:pt x="289" y="553"/>
                </a:lnTo>
                <a:lnTo>
                  <a:pt x="286" y="543"/>
                </a:lnTo>
                <a:lnTo>
                  <a:pt x="284" y="532"/>
                </a:lnTo>
                <a:lnTo>
                  <a:pt x="283" y="520"/>
                </a:lnTo>
                <a:lnTo>
                  <a:pt x="284" y="509"/>
                </a:lnTo>
                <a:lnTo>
                  <a:pt x="286" y="499"/>
                </a:lnTo>
                <a:lnTo>
                  <a:pt x="288" y="489"/>
                </a:lnTo>
                <a:lnTo>
                  <a:pt x="341" y="541"/>
                </a:lnTo>
                <a:lnTo>
                  <a:pt x="343" y="542"/>
                </a:lnTo>
                <a:lnTo>
                  <a:pt x="345" y="543"/>
                </a:lnTo>
                <a:lnTo>
                  <a:pt x="347" y="542"/>
                </a:lnTo>
                <a:lnTo>
                  <a:pt x="386" y="532"/>
                </a:lnTo>
                <a:lnTo>
                  <a:pt x="388" y="530"/>
                </a:lnTo>
                <a:lnTo>
                  <a:pt x="390" y="529"/>
                </a:lnTo>
                <a:lnTo>
                  <a:pt x="391" y="527"/>
                </a:lnTo>
                <a:lnTo>
                  <a:pt x="402" y="487"/>
                </a:lnTo>
                <a:lnTo>
                  <a:pt x="402" y="485"/>
                </a:lnTo>
                <a:lnTo>
                  <a:pt x="401" y="483"/>
                </a:lnTo>
                <a:lnTo>
                  <a:pt x="400" y="481"/>
                </a:lnTo>
                <a:lnTo>
                  <a:pt x="348" y="429"/>
                </a:lnTo>
                <a:lnTo>
                  <a:pt x="358" y="426"/>
                </a:lnTo>
                <a:lnTo>
                  <a:pt x="369" y="424"/>
                </a:lnTo>
                <a:lnTo>
                  <a:pt x="380" y="423"/>
                </a:lnTo>
                <a:lnTo>
                  <a:pt x="392" y="424"/>
                </a:lnTo>
                <a:lnTo>
                  <a:pt x="403" y="426"/>
                </a:lnTo>
                <a:lnTo>
                  <a:pt x="413" y="429"/>
                </a:lnTo>
                <a:lnTo>
                  <a:pt x="423" y="433"/>
                </a:lnTo>
                <a:lnTo>
                  <a:pt x="432" y="439"/>
                </a:lnTo>
                <a:lnTo>
                  <a:pt x="441" y="445"/>
                </a:lnTo>
                <a:lnTo>
                  <a:pt x="449" y="452"/>
                </a:lnTo>
                <a:lnTo>
                  <a:pt x="456" y="460"/>
                </a:lnTo>
                <a:lnTo>
                  <a:pt x="462" y="468"/>
                </a:lnTo>
                <a:lnTo>
                  <a:pt x="468" y="478"/>
                </a:lnTo>
                <a:lnTo>
                  <a:pt x="472" y="488"/>
                </a:lnTo>
                <a:lnTo>
                  <a:pt x="475" y="498"/>
                </a:lnTo>
                <a:lnTo>
                  <a:pt x="477" y="509"/>
                </a:lnTo>
                <a:lnTo>
                  <a:pt x="477" y="520"/>
                </a:lnTo>
                <a:lnTo>
                  <a:pt x="477" y="532"/>
                </a:lnTo>
                <a:lnTo>
                  <a:pt x="475" y="542"/>
                </a:lnTo>
                <a:lnTo>
                  <a:pt x="472" y="553"/>
                </a:lnTo>
                <a:lnTo>
                  <a:pt x="581" y="662"/>
                </a:lnTo>
                <a:lnTo>
                  <a:pt x="709" y="662"/>
                </a:lnTo>
                <a:lnTo>
                  <a:pt x="718" y="661"/>
                </a:lnTo>
                <a:lnTo>
                  <a:pt x="727" y="659"/>
                </a:lnTo>
                <a:lnTo>
                  <a:pt x="735" y="656"/>
                </a:lnTo>
                <a:lnTo>
                  <a:pt x="742" y="651"/>
                </a:lnTo>
                <a:lnTo>
                  <a:pt x="749" y="646"/>
                </a:lnTo>
                <a:lnTo>
                  <a:pt x="755" y="640"/>
                </a:lnTo>
                <a:lnTo>
                  <a:pt x="761" y="633"/>
                </a:lnTo>
                <a:lnTo>
                  <a:pt x="765" y="626"/>
                </a:lnTo>
                <a:lnTo>
                  <a:pt x="768" y="618"/>
                </a:lnTo>
                <a:lnTo>
                  <a:pt x="770" y="609"/>
                </a:lnTo>
                <a:lnTo>
                  <a:pt x="771" y="600"/>
                </a:lnTo>
                <a:lnTo>
                  <a:pt x="771" y="386"/>
                </a:lnTo>
                <a:lnTo>
                  <a:pt x="0" y="386"/>
                </a:lnTo>
                <a:lnTo>
                  <a:pt x="0" y="600"/>
                </a:lnTo>
                <a:lnTo>
                  <a:pt x="0" y="600"/>
                </a:lnTo>
                <a:close/>
                <a:moveTo>
                  <a:pt x="770" y="205"/>
                </a:moveTo>
                <a:lnTo>
                  <a:pt x="770" y="205"/>
                </a:lnTo>
                <a:lnTo>
                  <a:pt x="768" y="196"/>
                </a:lnTo>
                <a:lnTo>
                  <a:pt x="765" y="188"/>
                </a:lnTo>
                <a:lnTo>
                  <a:pt x="761" y="181"/>
                </a:lnTo>
                <a:lnTo>
                  <a:pt x="755" y="174"/>
                </a:lnTo>
                <a:lnTo>
                  <a:pt x="749" y="168"/>
                </a:lnTo>
                <a:lnTo>
                  <a:pt x="742" y="162"/>
                </a:lnTo>
                <a:lnTo>
                  <a:pt x="735" y="158"/>
                </a:lnTo>
                <a:lnTo>
                  <a:pt x="727" y="155"/>
                </a:lnTo>
                <a:lnTo>
                  <a:pt x="718" y="153"/>
                </a:lnTo>
                <a:lnTo>
                  <a:pt x="709" y="152"/>
                </a:lnTo>
                <a:lnTo>
                  <a:pt x="61" y="152"/>
                </a:lnTo>
                <a:lnTo>
                  <a:pt x="52" y="153"/>
                </a:lnTo>
                <a:lnTo>
                  <a:pt x="43" y="155"/>
                </a:lnTo>
                <a:lnTo>
                  <a:pt x="35" y="158"/>
                </a:lnTo>
                <a:lnTo>
                  <a:pt x="28" y="162"/>
                </a:lnTo>
                <a:lnTo>
                  <a:pt x="21" y="168"/>
                </a:lnTo>
                <a:lnTo>
                  <a:pt x="15" y="174"/>
                </a:lnTo>
                <a:lnTo>
                  <a:pt x="10" y="181"/>
                </a:lnTo>
                <a:lnTo>
                  <a:pt x="5" y="188"/>
                </a:lnTo>
                <a:lnTo>
                  <a:pt x="2" y="196"/>
                </a:lnTo>
                <a:lnTo>
                  <a:pt x="0" y="205"/>
                </a:lnTo>
                <a:lnTo>
                  <a:pt x="0" y="214"/>
                </a:lnTo>
                <a:lnTo>
                  <a:pt x="0" y="339"/>
                </a:lnTo>
                <a:lnTo>
                  <a:pt x="771" y="339"/>
                </a:lnTo>
                <a:lnTo>
                  <a:pt x="771" y="214"/>
                </a:lnTo>
                <a:lnTo>
                  <a:pt x="770" y="205"/>
                </a:lnTo>
                <a:lnTo>
                  <a:pt x="770" y="205"/>
                </a:lnTo>
                <a:close/>
                <a:moveTo>
                  <a:pt x="317" y="106"/>
                </a:moveTo>
                <a:lnTo>
                  <a:pt x="317" y="106"/>
                </a:lnTo>
                <a:lnTo>
                  <a:pt x="270" y="106"/>
                </a:lnTo>
                <a:lnTo>
                  <a:pt x="270" y="31"/>
                </a:lnTo>
                <a:lnTo>
                  <a:pt x="271" y="25"/>
                </a:lnTo>
                <a:lnTo>
                  <a:pt x="273" y="19"/>
                </a:lnTo>
                <a:lnTo>
                  <a:pt x="276" y="14"/>
                </a:lnTo>
                <a:lnTo>
                  <a:pt x="280" y="10"/>
                </a:lnTo>
                <a:lnTo>
                  <a:pt x="284" y="6"/>
                </a:lnTo>
                <a:lnTo>
                  <a:pt x="289" y="3"/>
                </a:lnTo>
                <a:lnTo>
                  <a:pt x="295" y="1"/>
                </a:lnTo>
                <a:lnTo>
                  <a:pt x="301" y="0"/>
                </a:lnTo>
                <a:lnTo>
                  <a:pt x="471" y="0"/>
                </a:lnTo>
                <a:lnTo>
                  <a:pt x="477" y="1"/>
                </a:lnTo>
                <a:lnTo>
                  <a:pt x="483" y="3"/>
                </a:lnTo>
                <a:lnTo>
                  <a:pt x="488" y="6"/>
                </a:lnTo>
                <a:lnTo>
                  <a:pt x="493" y="10"/>
                </a:lnTo>
                <a:lnTo>
                  <a:pt x="497" y="14"/>
                </a:lnTo>
                <a:lnTo>
                  <a:pt x="499" y="19"/>
                </a:lnTo>
                <a:lnTo>
                  <a:pt x="501" y="25"/>
                </a:lnTo>
                <a:lnTo>
                  <a:pt x="502" y="31"/>
                </a:lnTo>
                <a:lnTo>
                  <a:pt x="502" y="106"/>
                </a:lnTo>
                <a:lnTo>
                  <a:pt x="456" y="106"/>
                </a:lnTo>
                <a:lnTo>
                  <a:pt x="456" y="47"/>
                </a:lnTo>
                <a:lnTo>
                  <a:pt x="317" y="47"/>
                </a:lnTo>
                <a:lnTo>
                  <a:pt x="317" y="10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2133600" y="2852022"/>
            <a:ext cx="6400779" cy="584775"/>
          </a:xfrm>
          <a:prstGeom prst="rect">
            <a:avLst/>
          </a:prstGeom>
        </p:spPr>
        <p:txBody>
          <a:bodyPr wrap="square">
            <a:spAutoFit/>
          </a:bodyPr>
          <a:lstStyle/>
          <a:p>
            <a:r>
              <a:rPr lang="en-US" sz="1600" dirty="0">
                <a:ea typeface="Calibri" panose="020F0502020204030204" pitchFamily="34" charset="0"/>
                <a:cs typeface="Calibri" panose="020F0502020204030204" pitchFamily="34" charset="0"/>
              </a:rPr>
              <a:t>Build and improve key business </a:t>
            </a:r>
            <a:r>
              <a:rPr lang="en-US" sz="1600" dirty="0" smtClean="0">
                <a:ea typeface="Calibri" panose="020F0502020204030204" pitchFamily="34" charset="0"/>
                <a:cs typeface="Calibri" panose="020F0502020204030204" pitchFamily="34" charset="0"/>
              </a:rPr>
              <a:t>capabilities including guided </a:t>
            </a:r>
            <a:r>
              <a:rPr lang="en-US" sz="1600" dirty="0">
                <a:ea typeface="Calibri" panose="020F0502020204030204" pitchFamily="34" charset="0"/>
                <a:cs typeface="Calibri" panose="020F0502020204030204" pitchFamily="34" charset="0"/>
              </a:rPr>
              <a:t>method </a:t>
            </a:r>
            <a:r>
              <a:rPr lang="en-US" sz="1600" dirty="0" smtClean="0">
                <a:ea typeface="Calibri" panose="020F0502020204030204" pitchFamily="34" charset="0"/>
                <a:cs typeface="Calibri" panose="020F0502020204030204" pitchFamily="34" charset="0"/>
              </a:rPr>
              <a:t>execution and QC comprehensive sample management</a:t>
            </a:r>
            <a:endParaRPr lang="en-US" sz="1600" dirty="0">
              <a:ea typeface="Calibri" panose="020F0502020204030204" pitchFamily="34" charset="0"/>
              <a:cs typeface="Calibri" panose="020F0502020204030204" pitchFamily="34" charset="0"/>
            </a:endParaRPr>
          </a:p>
        </p:txBody>
      </p:sp>
      <p:sp>
        <p:nvSpPr>
          <p:cNvPr id="10" name="Freeform 29"/>
          <p:cNvSpPr>
            <a:spLocks noChangeAspect="1" noEditPoints="1"/>
          </p:cNvSpPr>
          <p:nvPr/>
        </p:nvSpPr>
        <p:spPr bwMode="auto">
          <a:xfrm>
            <a:off x="825009" y="1447800"/>
            <a:ext cx="796661" cy="805004"/>
          </a:xfrm>
          <a:custGeom>
            <a:avLst/>
            <a:gdLst>
              <a:gd name="T0" fmla="*/ 175 w 181"/>
              <a:gd name="T1" fmla="*/ 150 h 182"/>
              <a:gd name="T2" fmla="*/ 109 w 181"/>
              <a:gd name="T3" fmla="*/ 84 h 182"/>
              <a:gd name="T4" fmla="*/ 109 w 181"/>
              <a:gd name="T5" fmla="*/ 84 h 182"/>
              <a:gd name="T6" fmla="*/ 115 w 181"/>
              <a:gd name="T7" fmla="*/ 58 h 182"/>
              <a:gd name="T8" fmla="*/ 98 w 181"/>
              <a:gd name="T9" fmla="*/ 17 h 182"/>
              <a:gd name="T10" fmla="*/ 57 w 181"/>
              <a:gd name="T11" fmla="*/ 0 h 182"/>
              <a:gd name="T12" fmla="*/ 17 w 181"/>
              <a:gd name="T13" fmla="*/ 17 h 182"/>
              <a:gd name="T14" fmla="*/ 0 w 181"/>
              <a:gd name="T15" fmla="*/ 58 h 182"/>
              <a:gd name="T16" fmla="*/ 17 w 181"/>
              <a:gd name="T17" fmla="*/ 99 h 182"/>
              <a:gd name="T18" fmla="*/ 57 w 181"/>
              <a:gd name="T19" fmla="*/ 116 h 182"/>
              <a:gd name="T20" fmla="*/ 57 w 181"/>
              <a:gd name="T21" fmla="*/ 116 h 182"/>
              <a:gd name="T22" fmla="*/ 83 w 181"/>
              <a:gd name="T23" fmla="*/ 109 h 182"/>
              <a:gd name="T24" fmla="*/ 83 w 181"/>
              <a:gd name="T25" fmla="*/ 109 h 182"/>
              <a:gd name="T26" fmla="*/ 150 w 181"/>
              <a:gd name="T27" fmla="*/ 176 h 182"/>
              <a:gd name="T28" fmla="*/ 171 w 181"/>
              <a:gd name="T29" fmla="*/ 173 h 182"/>
              <a:gd name="T30" fmla="*/ 173 w 181"/>
              <a:gd name="T31" fmla="*/ 171 h 182"/>
              <a:gd name="T32" fmla="*/ 175 w 181"/>
              <a:gd name="T33" fmla="*/ 150 h 182"/>
              <a:gd name="T34" fmla="*/ 57 w 181"/>
              <a:gd name="T35" fmla="*/ 99 h 182"/>
              <a:gd name="T36" fmla="*/ 28 w 181"/>
              <a:gd name="T37" fmla="*/ 87 h 182"/>
              <a:gd name="T38" fmla="*/ 16 w 181"/>
              <a:gd name="T39" fmla="*/ 58 h 182"/>
              <a:gd name="T40" fmla="*/ 28 w 181"/>
              <a:gd name="T41" fmla="*/ 29 h 182"/>
              <a:gd name="T42" fmla="*/ 57 w 181"/>
              <a:gd name="T43" fmla="*/ 17 h 182"/>
              <a:gd name="T44" fmla="*/ 87 w 181"/>
              <a:gd name="T45" fmla="*/ 29 h 182"/>
              <a:gd name="T46" fmla="*/ 99 w 181"/>
              <a:gd name="T47" fmla="*/ 58 h 182"/>
              <a:gd name="T48" fmla="*/ 87 w 181"/>
              <a:gd name="T49" fmla="*/ 87 h 182"/>
              <a:gd name="T50" fmla="*/ 57 w 181"/>
              <a:gd name="T51" fmla="*/ 9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82">
                <a:moveTo>
                  <a:pt x="175" y="150"/>
                </a:moveTo>
                <a:cubicBezTo>
                  <a:pt x="109" y="84"/>
                  <a:pt x="109" y="84"/>
                  <a:pt x="109" y="84"/>
                </a:cubicBezTo>
                <a:cubicBezTo>
                  <a:pt x="109" y="84"/>
                  <a:pt x="109" y="84"/>
                  <a:pt x="109" y="84"/>
                </a:cubicBezTo>
                <a:cubicBezTo>
                  <a:pt x="113" y="76"/>
                  <a:pt x="115" y="67"/>
                  <a:pt x="115" y="58"/>
                </a:cubicBezTo>
                <a:cubicBezTo>
                  <a:pt x="115" y="43"/>
                  <a:pt x="109" y="28"/>
                  <a:pt x="98" y="17"/>
                </a:cubicBezTo>
                <a:cubicBezTo>
                  <a:pt x="87" y="6"/>
                  <a:pt x="72" y="0"/>
                  <a:pt x="57" y="0"/>
                </a:cubicBezTo>
                <a:cubicBezTo>
                  <a:pt x="43" y="0"/>
                  <a:pt x="28" y="6"/>
                  <a:pt x="17" y="17"/>
                </a:cubicBezTo>
                <a:cubicBezTo>
                  <a:pt x="5" y="28"/>
                  <a:pt x="0" y="43"/>
                  <a:pt x="0" y="58"/>
                </a:cubicBezTo>
                <a:cubicBezTo>
                  <a:pt x="0" y="73"/>
                  <a:pt x="5" y="88"/>
                  <a:pt x="17" y="99"/>
                </a:cubicBezTo>
                <a:cubicBezTo>
                  <a:pt x="28" y="110"/>
                  <a:pt x="43" y="116"/>
                  <a:pt x="57" y="116"/>
                </a:cubicBezTo>
                <a:cubicBezTo>
                  <a:pt x="57" y="116"/>
                  <a:pt x="57" y="116"/>
                  <a:pt x="57" y="116"/>
                </a:cubicBezTo>
                <a:cubicBezTo>
                  <a:pt x="66" y="116"/>
                  <a:pt x="75" y="114"/>
                  <a:pt x="83" y="109"/>
                </a:cubicBezTo>
                <a:cubicBezTo>
                  <a:pt x="83" y="109"/>
                  <a:pt x="83" y="109"/>
                  <a:pt x="83" y="109"/>
                </a:cubicBezTo>
                <a:cubicBezTo>
                  <a:pt x="150" y="176"/>
                  <a:pt x="150" y="176"/>
                  <a:pt x="150" y="176"/>
                </a:cubicBezTo>
                <a:cubicBezTo>
                  <a:pt x="156" y="182"/>
                  <a:pt x="164" y="180"/>
                  <a:pt x="171" y="173"/>
                </a:cubicBezTo>
                <a:cubicBezTo>
                  <a:pt x="173" y="171"/>
                  <a:pt x="173" y="171"/>
                  <a:pt x="173" y="171"/>
                </a:cubicBezTo>
                <a:cubicBezTo>
                  <a:pt x="179" y="165"/>
                  <a:pt x="181" y="157"/>
                  <a:pt x="175" y="150"/>
                </a:cubicBezTo>
                <a:close/>
                <a:moveTo>
                  <a:pt x="57" y="99"/>
                </a:moveTo>
                <a:cubicBezTo>
                  <a:pt x="47" y="99"/>
                  <a:pt x="36" y="95"/>
                  <a:pt x="28" y="87"/>
                </a:cubicBezTo>
                <a:cubicBezTo>
                  <a:pt x="20" y="79"/>
                  <a:pt x="16" y="69"/>
                  <a:pt x="16" y="58"/>
                </a:cubicBezTo>
                <a:cubicBezTo>
                  <a:pt x="16" y="47"/>
                  <a:pt x="20" y="37"/>
                  <a:pt x="28" y="29"/>
                </a:cubicBezTo>
                <a:cubicBezTo>
                  <a:pt x="36" y="21"/>
                  <a:pt x="47" y="17"/>
                  <a:pt x="57" y="17"/>
                </a:cubicBezTo>
                <a:cubicBezTo>
                  <a:pt x="68" y="17"/>
                  <a:pt x="78" y="21"/>
                  <a:pt x="87" y="29"/>
                </a:cubicBezTo>
                <a:cubicBezTo>
                  <a:pt x="95" y="37"/>
                  <a:pt x="99" y="47"/>
                  <a:pt x="99" y="58"/>
                </a:cubicBezTo>
                <a:cubicBezTo>
                  <a:pt x="99" y="69"/>
                  <a:pt x="95" y="79"/>
                  <a:pt x="87" y="87"/>
                </a:cubicBezTo>
                <a:cubicBezTo>
                  <a:pt x="78" y="95"/>
                  <a:pt x="68" y="99"/>
                  <a:pt x="57" y="9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856964" y="1573303"/>
            <a:ext cx="481498" cy="276999"/>
          </a:xfrm>
          <a:prstGeom prst="rect">
            <a:avLst/>
          </a:prstGeom>
          <a:noFill/>
        </p:spPr>
        <p:txBody>
          <a:bodyPr wrap="square" rtlCol="0">
            <a:spAutoFit/>
          </a:bodyPr>
          <a:lstStyle/>
          <a:p>
            <a:r>
              <a:rPr lang="en-US" sz="1200" b="1" dirty="0" smtClean="0">
                <a:solidFill>
                  <a:schemeClr val="accent1"/>
                </a:solidFill>
              </a:rPr>
              <a:t>iQC</a:t>
            </a:r>
            <a:endParaRPr lang="en-US" sz="1200" b="1" dirty="0">
              <a:solidFill>
                <a:schemeClr val="accent1"/>
              </a:solidFill>
            </a:endParaRPr>
          </a:p>
        </p:txBody>
      </p:sp>
      <p:sp>
        <p:nvSpPr>
          <p:cNvPr id="12" name="Rectangle 11"/>
          <p:cNvSpPr/>
          <p:nvPr/>
        </p:nvSpPr>
        <p:spPr>
          <a:xfrm>
            <a:off x="2133600" y="1502865"/>
            <a:ext cx="6619501" cy="1077218"/>
          </a:xfrm>
          <a:prstGeom prst="rect">
            <a:avLst/>
          </a:prstGeom>
        </p:spPr>
        <p:txBody>
          <a:bodyPr wrap="square">
            <a:spAutoFit/>
          </a:bodyPr>
          <a:lstStyle/>
          <a:p>
            <a:r>
              <a:rPr lang="en-US" sz="1600" dirty="0">
                <a:ea typeface="Calibri" panose="020F0502020204030204" pitchFamily="34" charset="0"/>
                <a:cs typeface="Calibri" panose="020F0502020204030204" pitchFamily="34" charset="0"/>
              </a:rPr>
              <a:t>This is a QC-driven project but will provide substantial benefit to Quality, PO&amp;T, and Biogen </a:t>
            </a:r>
            <a:r>
              <a:rPr lang="en-US" sz="1600" dirty="0" smtClean="0">
                <a:ea typeface="Calibri" panose="020F0502020204030204" pitchFamily="34" charset="0"/>
                <a:cs typeface="Calibri" panose="020F0502020204030204" pitchFamily="34" charset="0"/>
              </a:rPr>
              <a:t>and enable the </a:t>
            </a:r>
            <a:r>
              <a:rPr lang="en-US" sz="1600" dirty="0">
                <a:ea typeface="Calibri" panose="020F0502020204030204" pitchFamily="34" charset="0"/>
                <a:cs typeface="Calibri" panose="020F0502020204030204" pitchFamily="34" charset="0"/>
              </a:rPr>
              <a:t>full vision of Next Generation LSM and Biogen’s operations of the future</a:t>
            </a:r>
          </a:p>
          <a:p>
            <a:endParaRPr lang="en-US" sz="1600" dirty="0">
              <a:ea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38200" y="5334000"/>
            <a:ext cx="764706" cy="764706"/>
          </a:xfrm>
          <a:prstGeom prst="rect">
            <a:avLst/>
          </a:prstGeom>
        </p:spPr>
      </p:pic>
      <p:sp>
        <p:nvSpPr>
          <p:cNvPr id="14" name="Rectangle 13"/>
          <p:cNvSpPr/>
          <p:nvPr/>
        </p:nvSpPr>
        <p:spPr>
          <a:xfrm>
            <a:off x="2133600" y="5454743"/>
            <a:ext cx="6594168" cy="584775"/>
          </a:xfrm>
          <a:prstGeom prst="rect">
            <a:avLst/>
          </a:prstGeom>
        </p:spPr>
        <p:txBody>
          <a:bodyPr wrap="square">
            <a:spAutoFit/>
          </a:bodyPr>
          <a:lstStyle/>
          <a:p>
            <a:r>
              <a:rPr lang="en-US" sz="1600" dirty="0" smtClean="0">
                <a:ea typeface="Calibri" panose="020F0502020204030204" pitchFamily="34" charset="0"/>
                <a:cs typeface="Calibri" panose="020F0502020204030204" pitchFamily="34" charset="0"/>
              </a:rPr>
              <a:t>Integration with other program and instruments will be a fundamental component to achieve the future vision of the iQC</a:t>
            </a:r>
            <a:endParaRPr lang="en-US" sz="1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9549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0"/>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77" t="15903" r="-538" b="2773"/>
          <a:stretch/>
        </p:blipFill>
        <p:spPr bwMode="auto">
          <a:xfrm rot="20964102">
            <a:off x="94901" y="2294545"/>
            <a:ext cx="8290149" cy="31263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1F5C"/>
                  </a:outerShdw>
                </a:effectLst>
              </a14:hiddenEffects>
            </a:ext>
          </a:extLst>
        </p:spPr>
      </p:pic>
      <p:sp>
        <p:nvSpPr>
          <p:cNvPr id="26" name="Freeform 25"/>
          <p:cNvSpPr>
            <a:spLocks noEditPoints="1"/>
          </p:cNvSpPr>
          <p:nvPr/>
        </p:nvSpPr>
        <p:spPr bwMode="auto">
          <a:xfrm>
            <a:off x="2424010" y="3011850"/>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US" sz="1600" kern="0" dirty="0" smtClean="0">
              <a:solidFill>
                <a:srgbClr val="313131"/>
              </a:solidFill>
            </a:endParaRPr>
          </a:p>
        </p:txBody>
      </p:sp>
      <p:sp>
        <p:nvSpPr>
          <p:cNvPr id="28" name="Freeform 27"/>
          <p:cNvSpPr>
            <a:spLocks noEditPoints="1"/>
          </p:cNvSpPr>
          <p:nvPr/>
        </p:nvSpPr>
        <p:spPr bwMode="auto">
          <a:xfrm>
            <a:off x="3559921" y="2504594"/>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US" sz="1600" kern="0" dirty="0" smtClean="0">
              <a:solidFill>
                <a:srgbClr val="313131"/>
              </a:solidFill>
            </a:endParaRPr>
          </a:p>
        </p:txBody>
      </p:sp>
      <p:sp>
        <p:nvSpPr>
          <p:cNvPr id="2" name="Title 1"/>
          <p:cNvSpPr>
            <a:spLocks noGrp="1"/>
          </p:cNvSpPr>
          <p:nvPr>
            <p:ph type="ctrTitle"/>
          </p:nvPr>
        </p:nvSpPr>
        <p:spPr/>
        <p:txBody>
          <a:bodyPr/>
          <a:lstStyle/>
          <a:p>
            <a:r>
              <a:rPr lang="en-US" dirty="0" smtClean="0"/>
              <a:t>Where are we today?</a:t>
            </a:r>
            <a:endParaRPr lang="en-US" dirty="0"/>
          </a:p>
        </p:txBody>
      </p:sp>
      <p:sp>
        <p:nvSpPr>
          <p:cNvPr id="37" name="TextBox 36"/>
          <p:cNvSpPr txBox="1"/>
          <p:nvPr/>
        </p:nvSpPr>
        <p:spPr>
          <a:xfrm>
            <a:off x="981013" y="2705974"/>
            <a:ext cx="1365289" cy="577081"/>
          </a:xfrm>
          <a:prstGeom prst="rect">
            <a:avLst/>
          </a:prstGeom>
          <a:noFill/>
        </p:spPr>
        <p:txBody>
          <a:bodyPr wrap="square" rtlCol="0">
            <a:spAutoFit/>
          </a:bodyPr>
          <a:lstStyle/>
          <a:p>
            <a:pPr algn="ctr"/>
            <a:r>
              <a:rPr lang="en-US" sz="1050" b="1" dirty="0" smtClean="0">
                <a:solidFill>
                  <a:prstClr val="black"/>
                </a:solidFill>
              </a:rPr>
              <a:t>Jul 2015</a:t>
            </a:r>
          </a:p>
          <a:p>
            <a:pPr algn="ctr"/>
            <a:r>
              <a:rPr lang="en-US" sz="1050" dirty="0" smtClean="0">
                <a:solidFill>
                  <a:prstClr val="black"/>
                </a:solidFill>
              </a:rPr>
              <a:t>Final Consultant Recommendations</a:t>
            </a:r>
            <a:endParaRPr lang="en-US" sz="1050" dirty="0">
              <a:solidFill>
                <a:prstClr val="black"/>
              </a:solidFill>
            </a:endParaRPr>
          </a:p>
        </p:txBody>
      </p:sp>
      <p:sp>
        <p:nvSpPr>
          <p:cNvPr id="30" name="Freeform 29"/>
          <p:cNvSpPr>
            <a:spLocks noEditPoints="1"/>
          </p:cNvSpPr>
          <p:nvPr/>
        </p:nvSpPr>
        <p:spPr bwMode="auto">
          <a:xfrm>
            <a:off x="502366" y="3857696"/>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US" sz="1600" kern="0" dirty="0" smtClean="0">
              <a:solidFill>
                <a:srgbClr val="313131"/>
              </a:solidFill>
            </a:endParaRPr>
          </a:p>
        </p:txBody>
      </p:sp>
      <p:sp>
        <p:nvSpPr>
          <p:cNvPr id="43" name="Freeform 42"/>
          <p:cNvSpPr>
            <a:spLocks noEditPoints="1"/>
          </p:cNvSpPr>
          <p:nvPr/>
        </p:nvSpPr>
        <p:spPr bwMode="auto">
          <a:xfrm>
            <a:off x="1439442" y="3397853"/>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US" sz="1600" kern="0" dirty="0" smtClean="0">
              <a:solidFill>
                <a:srgbClr val="313131"/>
              </a:solidFill>
            </a:endParaRPr>
          </a:p>
        </p:txBody>
      </p:sp>
      <p:sp>
        <p:nvSpPr>
          <p:cNvPr id="44" name="Freeform 43"/>
          <p:cNvSpPr>
            <a:spLocks noEditPoints="1"/>
          </p:cNvSpPr>
          <p:nvPr/>
        </p:nvSpPr>
        <p:spPr bwMode="auto">
          <a:xfrm>
            <a:off x="5405817" y="1896803"/>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en-US" sz="1600" kern="0" dirty="0">
              <a:solidFill>
                <a:srgbClr val="313131"/>
              </a:solidFill>
            </a:endParaRPr>
          </a:p>
        </p:txBody>
      </p:sp>
      <p:sp>
        <p:nvSpPr>
          <p:cNvPr id="54" name="TextBox 53"/>
          <p:cNvSpPr txBox="1"/>
          <p:nvPr/>
        </p:nvSpPr>
        <p:spPr>
          <a:xfrm>
            <a:off x="2020878" y="2076933"/>
            <a:ext cx="1170172" cy="900246"/>
          </a:xfrm>
          <a:prstGeom prst="rect">
            <a:avLst/>
          </a:prstGeom>
          <a:noFill/>
        </p:spPr>
        <p:txBody>
          <a:bodyPr wrap="square" rtlCol="0">
            <a:spAutoFit/>
          </a:bodyPr>
          <a:lstStyle/>
          <a:p>
            <a:pPr algn="ctr"/>
            <a:r>
              <a:rPr lang="en-US" sz="1050" b="1" dirty="0" smtClean="0">
                <a:solidFill>
                  <a:prstClr val="black"/>
                </a:solidFill>
              </a:rPr>
              <a:t>Sep 2015</a:t>
            </a:r>
          </a:p>
          <a:p>
            <a:pPr algn="ctr"/>
            <a:r>
              <a:rPr lang="en-US" sz="1050" dirty="0" smtClean="0">
                <a:solidFill>
                  <a:prstClr val="black"/>
                </a:solidFill>
              </a:rPr>
              <a:t>Funding Approval &amp; Kick-Off Planning Phase</a:t>
            </a:r>
            <a:endParaRPr lang="en-US" sz="1050" dirty="0">
              <a:solidFill>
                <a:prstClr val="black"/>
              </a:solidFill>
            </a:endParaRPr>
          </a:p>
        </p:txBody>
      </p:sp>
      <p:sp>
        <p:nvSpPr>
          <p:cNvPr id="61" name="TextBox 60"/>
          <p:cNvSpPr txBox="1"/>
          <p:nvPr/>
        </p:nvSpPr>
        <p:spPr>
          <a:xfrm>
            <a:off x="3200400" y="1984782"/>
            <a:ext cx="996346" cy="707886"/>
          </a:xfrm>
          <a:prstGeom prst="rect">
            <a:avLst/>
          </a:prstGeom>
          <a:noFill/>
        </p:spPr>
        <p:txBody>
          <a:bodyPr wrap="square" rtlCol="0">
            <a:spAutoFit/>
          </a:bodyPr>
          <a:lstStyle/>
          <a:p>
            <a:pPr algn="ctr"/>
            <a:r>
              <a:rPr lang="en-US" sz="1000" b="1" dirty="0" smtClean="0">
                <a:solidFill>
                  <a:prstClr val="black"/>
                </a:solidFill>
              </a:rPr>
              <a:t>Dec 2015</a:t>
            </a:r>
          </a:p>
          <a:p>
            <a:pPr algn="ctr"/>
            <a:r>
              <a:rPr lang="en-US" sz="1000" dirty="0" smtClean="0">
                <a:solidFill>
                  <a:prstClr val="black"/>
                </a:solidFill>
              </a:rPr>
              <a:t>Critical BPM Milestone</a:t>
            </a:r>
          </a:p>
          <a:p>
            <a:pPr algn="ctr"/>
            <a:endParaRPr lang="en-US" sz="1000" dirty="0">
              <a:solidFill>
                <a:prstClr val="black"/>
              </a:solidFill>
            </a:endParaRPr>
          </a:p>
        </p:txBody>
      </p:sp>
      <p:sp>
        <p:nvSpPr>
          <p:cNvPr id="4" name="TextBox 3"/>
          <p:cNvSpPr txBox="1"/>
          <p:nvPr/>
        </p:nvSpPr>
        <p:spPr>
          <a:xfrm>
            <a:off x="76200" y="3047314"/>
            <a:ext cx="1209979" cy="738664"/>
          </a:xfrm>
          <a:prstGeom prst="rect">
            <a:avLst/>
          </a:prstGeom>
          <a:noFill/>
        </p:spPr>
        <p:txBody>
          <a:bodyPr wrap="square" rtlCol="0">
            <a:spAutoFit/>
          </a:bodyPr>
          <a:lstStyle/>
          <a:p>
            <a:pPr algn="ctr"/>
            <a:r>
              <a:rPr lang="en-US" sz="1050" b="1" dirty="0" smtClean="0">
                <a:solidFill>
                  <a:prstClr val="black"/>
                </a:solidFill>
              </a:rPr>
              <a:t>May 2015</a:t>
            </a:r>
          </a:p>
          <a:p>
            <a:pPr algn="ctr"/>
            <a:r>
              <a:rPr lang="en-US" sz="1050" dirty="0" smtClean="0">
                <a:solidFill>
                  <a:prstClr val="black"/>
                </a:solidFill>
              </a:rPr>
              <a:t>Consulting Assessment Begins</a:t>
            </a:r>
            <a:endParaRPr lang="en-US" sz="1050" dirty="0">
              <a:solidFill>
                <a:prstClr val="black"/>
              </a:solidFill>
            </a:endParaRPr>
          </a:p>
        </p:txBody>
      </p:sp>
      <p:sp>
        <p:nvSpPr>
          <p:cNvPr id="62" name="TextBox 61"/>
          <p:cNvSpPr txBox="1"/>
          <p:nvPr/>
        </p:nvSpPr>
        <p:spPr>
          <a:xfrm>
            <a:off x="5077101" y="1066800"/>
            <a:ext cx="1159110" cy="1015663"/>
          </a:xfrm>
          <a:prstGeom prst="rect">
            <a:avLst/>
          </a:prstGeom>
          <a:noFill/>
        </p:spPr>
        <p:txBody>
          <a:bodyPr wrap="square" rtlCol="0">
            <a:spAutoFit/>
          </a:bodyPr>
          <a:lstStyle/>
          <a:p>
            <a:pPr algn="ctr"/>
            <a:r>
              <a:rPr lang="en-US" sz="1000" b="1" dirty="0" smtClean="0">
                <a:solidFill>
                  <a:prstClr val="black"/>
                </a:solidFill>
              </a:rPr>
              <a:t>Feb 2016</a:t>
            </a:r>
          </a:p>
          <a:p>
            <a:pPr algn="ctr"/>
            <a:r>
              <a:rPr lang="en-US" sz="1000" dirty="0" smtClean="0">
                <a:solidFill>
                  <a:prstClr val="black"/>
                </a:solidFill>
              </a:rPr>
              <a:t>Implementation Vendor Evaluation and Selection</a:t>
            </a:r>
          </a:p>
          <a:p>
            <a:pPr algn="ctr"/>
            <a:endParaRPr lang="en-US" sz="1000" dirty="0">
              <a:solidFill>
                <a:prstClr val="black"/>
              </a:solidFill>
            </a:endParaRPr>
          </a:p>
        </p:txBody>
      </p:sp>
      <p:sp>
        <p:nvSpPr>
          <p:cNvPr id="63" name="Freeform 62"/>
          <p:cNvSpPr>
            <a:spLocks noEditPoints="1"/>
          </p:cNvSpPr>
          <p:nvPr/>
        </p:nvSpPr>
        <p:spPr bwMode="auto">
          <a:xfrm>
            <a:off x="4473750" y="2211549"/>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US" sz="1600" kern="0" dirty="0" smtClean="0">
              <a:solidFill>
                <a:srgbClr val="313131"/>
              </a:solidFill>
            </a:endParaRPr>
          </a:p>
        </p:txBody>
      </p:sp>
      <p:sp>
        <p:nvSpPr>
          <p:cNvPr id="64" name="Freeform 63"/>
          <p:cNvSpPr>
            <a:spLocks noEditPoints="1"/>
          </p:cNvSpPr>
          <p:nvPr/>
        </p:nvSpPr>
        <p:spPr bwMode="auto">
          <a:xfrm>
            <a:off x="6438269" y="1618235"/>
            <a:ext cx="501677" cy="772006"/>
          </a:xfrm>
          <a:custGeom>
            <a:avLst/>
            <a:gdLst>
              <a:gd name="T0" fmla="*/ 64 w 64"/>
              <a:gd name="T1" fmla="*/ 32 h 104"/>
              <a:gd name="T2" fmla="*/ 32 w 64"/>
              <a:gd name="T3" fmla="*/ 0 h 104"/>
              <a:gd name="T4" fmla="*/ 0 w 64"/>
              <a:gd name="T5" fmla="*/ 32 h 104"/>
              <a:gd name="T6" fmla="*/ 4 w 64"/>
              <a:gd name="T7" fmla="*/ 48 h 104"/>
              <a:gd name="T8" fmla="*/ 4 w 64"/>
              <a:gd name="T9" fmla="*/ 48 h 104"/>
              <a:gd name="T10" fmla="*/ 32 w 64"/>
              <a:gd name="T11" fmla="*/ 104 h 104"/>
              <a:gd name="T12" fmla="*/ 60 w 64"/>
              <a:gd name="T13" fmla="*/ 48 h 104"/>
              <a:gd name="T14" fmla="*/ 60 w 64"/>
              <a:gd name="T15" fmla="*/ 48 h 104"/>
              <a:gd name="T16" fmla="*/ 64 w 64"/>
              <a:gd name="T17" fmla="*/ 32 h 104"/>
              <a:gd name="T18" fmla="*/ 32 w 64"/>
              <a:gd name="T19" fmla="*/ 48 h 104"/>
              <a:gd name="T20" fmla="*/ 16 w 64"/>
              <a:gd name="T21" fmla="*/ 32 h 104"/>
              <a:gd name="T22" fmla="*/ 32 w 64"/>
              <a:gd name="T23" fmla="*/ 16 h 104"/>
              <a:gd name="T24" fmla="*/ 48 w 64"/>
              <a:gd name="T25" fmla="*/ 32 h 104"/>
              <a:gd name="T26" fmla="*/ 32 w 64"/>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104"/>
                  <a:pt x="32" y="104"/>
                  <a:pt x="32" y="104"/>
                </a:cubicBezTo>
                <a:cubicBezTo>
                  <a:pt x="60" y="48"/>
                  <a:pt x="60" y="48"/>
                  <a:pt x="60" y="48"/>
                </a:cubicBezTo>
                <a:cubicBezTo>
                  <a:pt x="60" y="48"/>
                  <a:pt x="60" y="48"/>
                  <a:pt x="60" y="48"/>
                </a:cubicBezTo>
                <a:cubicBezTo>
                  <a:pt x="62" y="43"/>
                  <a:pt x="64" y="38"/>
                  <a:pt x="64" y="32"/>
                </a:cubicBezTo>
                <a:moveTo>
                  <a:pt x="32" y="48"/>
                </a:moveTo>
                <a:cubicBezTo>
                  <a:pt x="23" y="48"/>
                  <a:pt x="16" y="41"/>
                  <a:pt x="16" y="32"/>
                </a:cubicBezTo>
                <a:cubicBezTo>
                  <a:pt x="16" y="23"/>
                  <a:pt x="23" y="16"/>
                  <a:pt x="32" y="16"/>
                </a:cubicBezTo>
                <a:cubicBezTo>
                  <a:pt x="41" y="16"/>
                  <a:pt x="48" y="23"/>
                  <a:pt x="48" y="32"/>
                </a:cubicBezTo>
                <a:cubicBezTo>
                  <a:pt x="48" y="41"/>
                  <a:pt x="41" y="48"/>
                  <a:pt x="32" y="48"/>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a:defRPr/>
            </a:pPr>
            <a:endParaRPr lang="en-US" sz="1600" kern="0" dirty="0" smtClean="0">
              <a:solidFill>
                <a:srgbClr val="313131"/>
              </a:solidFill>
            </a:endParaRPr>
          </a:p>
        </p:txBody>
      </p:sp>
      <p:sp>
        <p:nvSpPr>
          <p:cNvPr id="65" name="TextBox 64"/>
          <p:cNvSpPr txBox="1"/>
          <p:nvPr/>
        </p:nvSpPr>
        <p:spPr>
          <a:xfrm>
            <a:off x="6101746" y="1123856"/>
            <a:ext cx="1159110" cy="553998"/>
          </a:xfrm>
          <a:prstGeom prst="rect">
            <a:avLst/>
          </a:prstGeom>
          <a:noFill/>
        </p:spPr>
        <p:txBody>
          <a:bodyPr wrap="square" rtlCol="0">
            <a:spAutoFit/>
          </a:bodyPr>
          <a:lstStyle/>
          <a:p>
            <a:pPr algn="ctr"/>
            <a:r>
              <a:rPr lang="en-US" sz="1000" b="1" dirty="0" smtClean="0">
                <a:solidFill>
                  <a:prstClr val="black"/>
                </a:solidFill>
              </a:rPr>
              <a:t>2016-2019</a:t>
            </a:r>
          </a:p>
          <a:p>
            <a:pPr algn="ctr"/>
            <a:r>
              <a:rPr lang="en-US" sz="1000" dirty="0" smtClean="0">
                <a:solidFill>
                  <a:prstClr val="black"/>
                </a:solidFill>
              </a:rPr>
              <a:t>Lab of the Future Implementation</a:t>
            </a:r>
            <a:endParaRPr lang="en-US" sz="1000" dirty="0">
              <a:solidFill>
                <a:prstClr val="black"/>
              </a:solidFill>
            </a:endParaRPr>
          </a:p>
        </p:txBody>
      </p:sp>
      <p:sp>
        <p:nvSpPr>
          <p:cNvPr id="66" name="TextBox 65"/>
          <p:cNvSpPr txBox="1"/>
          <p:nvPr/>
        </p:nvSpPr>
        <p:spPr>
          <a:xfrm>
            <a:off x="4120546" y="1656792"/>
            <a:ext cx="1105333" cy="707886"/>
          </a:xfrm>
          <a:prstGeom prst="rect">
            <a:avLst/>
          </a:prstGeom>
          <a:noFill/>
        </p:spPr>
        <p:txBody>
          <a:bodyPr wrap="square" rtlCol="0">
            <a:spAutoFit/>
          </a:bodyPr>
          <a:lstStyle/>
          <a:p>
            <a:pPr algn="ctr"/>
            <a:r>
              <a:rPr lang="en-US" sz="1000" b="1" dirty="0" smtClean="0">
                <a:solidFill>
                  <a:prstClr val="black"/>
                </a:solidFill>
              </a:rPr>
              <a:t>Jan 2016</a:t>
            </a:r>
          </a:p>
          <a:p>
            <a:pPr algn="ctr"/>
            <a:r>
              <a:rPr lang="en-US" sz="1000" dirty="0" smtClean="0">
                <a:solidFill>
                  <a:prstClr val="black"/>
                </a:solidFill>
              </a:rPr>
              <a:t>Vendor RFP’s Submitted </a:t>
            </a:r>
          </a:p>
          <a:p>
            <a:pPr algn="ctr"/>
            <a:endParaRPr lang="en-US" sz="1000" dirty="0">
              <a:solidFill>
                <a:prstClr val="black"/>
              </a:solidFill>
            </a:endParaRPr>
          </a:p>
        </p:txBody>
      </p:sp>
    </p:spTree>
    <p:extLst>
      <p:ext uri="{BB962C8B-B14F-4D97-AF65-F5344CB8AC3E}">
        <p14:creationId xmlns:p14="http://schemas.microsoft.com/office/powerpoint/2010/main" val="345799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Acknowledgements</a:t>
            </a:r>
            <a:endParaRPr lang="en-US" dirty="0"/>
          </a:p>
        </p:txBody>
      </p:sp>
      <p:sp>
        <p:nvSpPr>
          <p:cNvPr id="3" name="Slide Number Placeholder 2"/>
          <p:cNvSpPr>
            <a:spLocks noGrp="1"/>
          </p:cNvSpPr>
          <p:nvPr>
            <p:ph type="sldNum" sz="quarter" idx="4"/>
          </p:nvPr>
        </p:nvSpPr>
        <p:spPr/>
        <p:txBody>
          <a:bodyPr/>
          <a:lstStyle/>
          <a:p>
            <a:fld id="{F7D02584-2E21-804E-ADAB-1EE8FCE22D41}" type="slidenum">
              <a:rPr lang="en-US" smtClean="0"/>
              <a:pPr/>
              <a:t>30</a:t>
            </a:fld>
            <a:endParaRPr lang="en-US" dirty="0"/>
          </a:p>
        </p:txBody>
      </p:sp>
      <p:sp>
        <p:nvSpPr>
          <p:cNvPr id="4" name="Text Placeholder 3"/>
          <p:cNvSpPr>
            <a:spLocks noGrp="1"/>
          </p:cNvSpPr>
          <p:nvPr>
            <p:ph type="body" idx="11"/>
          </p:nvPr>
        </p:nvSpPr>
        <p:spPr/>
        <p:txBody>
          <a:bodyPr/>
          <a:lstStyle/>
          <a:p>
            <a:r>
              <a:rPr lang="en-US" dirty="0" smtClean="0"/>
              <a:t>Jeremy </a:t>
            </a:r>
            <a:r>
              <a:rPr lang="en-US" dirty="0" err="1" smtClean="0"/>
              <a:t>Slessman</a:t>
            </a:r>
            <a:r>
              <a:rPr lang="en-US" dirty="0" smtClean="0"/>
              <a:t>, Sr. </a:t>
            </a:r>
            <a:r>
              <a:rPr lang="en-US" dirty="0" err="1" smtClean="0"/>
              <a:t>Mgr</a:t>
            </a:r>
            <a:r>
              <a:rPr lang="en-US" dirty="0" smtClean="0"/>
              <a:t>, QC</a:t>
            </a:r>
          </a:p>
          <a:p>
            <a:r>
              <a:rPr lang="en-US" dirty="0" smtClean="0"/>
              <a:t>Christy Mounts, Director, QC</a:t>
            </a:r>
          </a:p>
          <a:p>
            <a:r>
              <a:rPr lang="en-US" dirty="0" smtClean="0"/>
              <a:t>Bill </a:t>
            </a:r>
            <a:r>
              <a:rPr lang="en-US" dirty="0" err="1" smtClean="0"/>
              <a:t>Rusin</a:t>
            </a:r>
            <a:r>
              <a:rPr lang="en-US" dirty="0" smtClean="0"/>
              <a:t>, Sr. </a:t>
            </a:r>
            <a:r>
              <a:rPr lang="en-US" dirty="0" err="1" smtClean="0"/>
              <a:t>Mgr</a:t>
            </a:r>
            <a:r>
              <a:rPr lang="en-US" dirty="0" smtClean="0"/>
              <a:t>, IT</a:t>
            </a:r>
          </a:p>
          <a:p>
            <a:r>
              <a:rPr lang="en-US" dirty="0" err="1" smtClean="0"/>
              <a:t>Besufeked</a:t>
            </a:r>
            <a:r>
              <a:rPr lang="en-US" dirty="0" smtClean="0"/>
              <a:t> </a:t>
            </a:r>
            <a:r>
              <a:rPr lang="en-US" dirty="0" err="1" smtClean="0"/>
              <a:t>Alemayehu</a:t>
            </a:r>
            <a:r>
              <a:rPr lang="en-US" dirty="0" smtClean="0"/>
              <a:t>, VP, IT</a:t>
            </a:r>
            <a:endParaRPr lang="en-US" dirty="0"/>
          </a:p>
        </p:txBody>
      </p:sp>
    </p:spTree>
    <p:extLst>
      <p:ext uri="{BB962C8B-B14F-4D97-AF65-F5344CB8AC3E}">
        <p14:creationId xmlns:p14="http://schemas.microsoft.com/office/powerpoint/2010/main" val="154084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7D02584-2E21-804E-ADAB-1EE8FCE22D41}" type="slidenum">
              <a:rPr lang="en-US" smtClean="0"/>
              <a:pPr/>
              <a:t>4</a:t>
            </a:fld>
            <a:endParaRPr lang="en-US" dirty="0"/>
          </a:p>
        </p:txBody>
      </p:sp>
      <p:sp>
        <p:nvSpPr>
          <p:cNvPr id="4" name="Text Placeholder 3"/>
          <p:cNvSpPr>
            <a:spLocks noGrp="1"/>
          </p:cNvSpPr>
          <p:nvPr>
            <p:ph type="body" idx="11"/>
          </p:nvPr>
        </p:nvSpPr>
        <p:spPr>
          <a:xfrm>
            <a:off x="2362200" y="3124200"/>
            <a:ext cx="4587410" cy="756963"/>
          </a:xfrm>
        </p:spPr>
        <p:txBody>
          <a:bodyPr/>
          <a:lstStyle/>
          <a:p>
            <a:pPr indent="0" algn="ctr">
              <a:buNone/>
            </a:pPr>
            <a:r>
              <a:rPr lang="en-US" dirty="0" smtClean="0"/>
              <a:t>Initial Assessment</a:t>
            </a:r>
            <a:endParaRPr lang="en-US" dirty="0"/>
          </a:p>
        </p:txBody>
      </p:sp>
    </p:spTree>
    <p:extLst>
      <p:ext uri="{BB962C8B-B14F-4D97-AF65-F5344CB8AC3E}">
        <p14:creationId xmlns:p14="http://schemas.microsoft.com/office/powerpoint/2010/main" val="326425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1"/>
          <p:cNvSpPr>
            <a:spLocks noGrp="1"/>
          </p:cNvSpPr>
          <p:nvPr>
            <p:ph type="title"/>
          </p:nvPr>
        </p:nvSpPr>
        <p:spPr>
          <a:xfrm>
            <a:off x="365760" y="295683"/>
            <a:ext cx="8412480" cy="4694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eaLnBrk="1" hangingPunct="1"/>
            <a:r>
              <a:rPr lang="en-US" sz="2000" b="0" dirty="0" smtClean="0">
                <a:solidFill>
                  <a:srgbClr val="0067C6"/>
                </a:solidFill>
              </a:rPr>
              <a:t>We executed a comprehensive functional, technical, and business assessment to uncover key insights that can drive recommendations</a:t>
            </a:r>
            <a:endParaRPr lang="en-US" sz="2000" b="0" dirty="0">
              <a:solidFill>
                <a:srgbClr val="0067C6"/>
              </a:solidFill>
            </a:endParaRPr>
          </a:p>
        </p:txBody>
      </p:sp>
      <p:sp>
        <p:nvSpPr>
          <p:cNvPr id="294" name="Rechteck 580"/>
          <p:cNvSpPr/>
          <p:nvPr/>
        </p:nvSpPr>
        <p:spPr bwMode="gray">
          <a:xfrm>
            <a:off x="1107389" y="2279328"/>
            <a:ext cx="3200400" cy="548640"/>
          </a:xfrm>
          <a:prstGeom prst="rect">
            <a:avLst/>
          </a:prstGeom>
        </p:spPr>
        <p:txBody>
          <a:bodyPr wrap="square" lIns="0" tIns="72000" rIns="72000" bIns="0" anchor="t">
            <a:noAutofit/>
          </a:bodyPr>
          <a:lstStyle/>
          <a:p>
            <a:pPr eaLnBrk="0" fontAlgn="base" hangingPunct="0">
              <a:spcBef>
                <a:spcPct val="0"/>
              </a:spcBef>
            </a:pPr>
            <a:r>
              <a:rPr lang="de-DE" sz="1400" b="1" dirty="0">
                <a:solidFill>
                  <a:srgbClr val="000000"/>
                </a:solidFill>
                <a:ea typeface="ＭＳ Ｐゴシック" pitchFamily="34" charset="-128"/>
              </a:rPr>
              <a:t>Conducted </a:t>
            </a:r>
            <a:r>
              <a:rPr lang="de-DE" sz="1400" b="1" dirty="0" smtClean="0">
                <a:solidFill>
                  <a:srgbClr val="0070C0"/>
                </a:solidFill>
                <a:ea typeface="ＭＳ Ｐゴシック" pitchFamily="34" charset="-128"/>
              </a:rPr>
              <a:t>75+ interviews </a:t>
            </a:r>
            <a:r>
              <a:rPr lang="de-DE" sz="1400" b="1" dirty="0" smtClean="0">
                <a:solidFill>
                  <a:srgbClr val="000000"/>
                </a:solidFill>
                <a:ea typeface="ＭＳ Ｐゴシック" pitchFamily="34" charset="-128"/>
              </a:rPr>
              <a:t>of primary research across multiple functions in </a:t>
            </a:r>
            <a:r>
              <a:rPr lang="de-DE" sz="1400" b="1" dirty="0">
                <a:solidFill>
                  <a:srgbClr val="0070C0"/>
                </a:solidFill>
                <a:ea typeface="ＭＳ Ｐゴシック" pitchFamily="34" charset="-128"/>
              </a:rPr>
              <a:t>QC, </a:t>
            </a:r>
            <a:r>
              <a:rPr lang="de-DE" sz="1400" b="1" dirty="0" smtClean="0">
                <a:solidFill>
                  <a:srgbClr val="0070C0"/>
                </a:solidFill>
                <a:ea typeface="ＭＳ Ｐゴシック" pitchFamily="34" charset="-128"/>
              </a:rPr>
              <a:t> QA, TD</a:t>
            </a:r>
            <a:r>
              <a:rPr lang="de-DE" sz="1400" b="1" dirty="0">
                <a:solidFill>
                  <a:srgbClr val="0070C0"/>
                </a:solidFill>
                <a:ea typeface="ＭＳ Ｐゴシック" pitchFamily="34" charset="-128"/>
              </a:rPr>
              <a:t>, </a:t>
            </a:r>
            <a:r>
              <a:rPr lang="de-DE" sz="1400" b="1" dirty="0" smtClean="0">
                <a:solidFill>
                  <a:srgbClr val="0070C0"/>
                </a:solidFill>
                <a:ea typeface="ＭＳ Ｐゴシック" pitchFamily="34" charset="-128"/>
              </a:rPr>
              <a:t>IT, Manufacturing, and MS </a:t>
            </a:r>
            <a:endParaRPr lang="de-DE" sz="1400" b="1" dirty="0">
              <a:solidFill>
                <a:srgbClr val="D11242"/>
              </a:solidFill>
              <a:ea typeface="ＭＳ Ｐゴシック" pitchFamily="34" charset="-128"/>
            </a:endParaRPr>
          </a:p>
        </p:txBody>
      </p:sp>
      <p:sp>
        <p:nvSpPr>
          <p:cNvPr id="696" name="Rechteck 589"/>
          <p:cNvSpPr/>
          <p:nvPr/>
        </p:nvSpPr>
        <p:spPr bwMode="gray">
          <a:xfrm>
            <a:off x="5336338" y="1140419"/>
            <a:ext cx="3200400" cy="731520"/>
          </a:xfrm>
          <a:prstGeom prst="rect">
            <a:avLst/>
          </a:prstGeom>
        </p:spPr>
        <p:txBody>
          <a:bodyPr wrap="square" lIns="0" tIns="72000" rIns="72000" bIns="0" anchor="t">
            <a:noAutofit/>
          </a:bodyPr>
          <a:lstStyle/>
          <a:p>
            <a:pPr eaLnBrk="0" fontAlgn="base" hangingPunct="0">
              <a:spcBef>
                <a:spcPct val="0"/>
              </a:spcBef>
              <a:spcAft>
                <a:spcPts val="300"/>
              </a:spcAft>
            </a:pPr>
            <a:r>
              <a:rPr lang="de-DE" sz="1400" b="1" dirty="0" smtClean="0">
                <a:solidFill>
                  <a:prstClr val="black"/>
                </a:solidFill>
                <a:ea typeface="ＭＳ Ｐゴシック" pitchFamily="34" charset="-128"/>
              </a:rPr>
              <a:t>Considered </a:t>
            </a:r>
            <a:r>
              <a:rPr lang="de-DE" sz="1400" b="1" dirty="0" smtClean="0">
                <a:solidFill>
                  <a:srgbClr val="0070C0"/>
                </a:solidFill>
                <a:ea typeface="ＭＳ Ｐゴシック" pitchFamily="34" charset="-128"/>
              </a:rPr>
              <a:t>all major sites </a:t>
            </a:r>
            <a:r>
              <a:rPr lang="de-DE" sz="1400" b="1" dirty="0" smtClean="0">
                <a:solidFill>
                  <a:prstClr val="black"/>
                </a:solidFill>
                <a:ea typeface="ＭＳ Ｐゴシック" pitchFamily="34" charset="-128"/>
              </a:rPr>
              <a:t>as well as external labs and other country labs</a:t>
            </a:r>
            <a:endParaRPr lang="de-DE" sz="1400" b="1" dirty="0">
              <a:solidFill>
                <a:prstClr val="black"/>
              </a:solidFill>
              <a:ea typeface="ＭＳ Ｐゴシック" pitchFamily="34" charset="-128"/>
            </a:endParaRPr>
          </a:p>
        </p:txBody>
      </p:sp>
      <p:sp>
        <p:nvSpPr>
          <p:cNvPr id="296" name="Freeform 5"/>
          <p:cNvSpPr>
            <a:spLocks noChangeAspect="1" noEditPoints="1"/>
          </p:cNvSpPr>
          <p:nvPr/>
        </p:nvSpPr>
        <p:spPr bwMode="auto">
          <a:xfrm>
            <a:off x="463073" y="2376447"/>
            <a:ext cx="496490" cy="457200"/>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rgbClr val="002060"/>
          </a:solidFill>
          <a:ln w="0">
            <a:no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b="1" baseline="-25000" dirty="0">
              <a:solidFill>
                <a:srgbClr val="D11242"/>
              </a:solidFill>
              <a:ea typeface="ＭＳ Ｐゴシック" pitchFamily="34" charset="-128"/>
            </a:endParaRPr>
          </a:p>
        </p:txBody>
      </p:sp>
      <p:sp>
        <p:nvSpPr>
          <p:cNvPr id="290" name="Freeform 75"/>
          <p:cNvSpPr>
            <a:spLocks noEditPoints="1"/>
          </p:cNvSpPr>
          <p:nvPr/>
        </p:nvSpPr>
        <p:spPr bwMode="auto">
          <a:xfrm>
            <a:off x="4558542" y="1276130"/>
            <a:ext cx="617538" cy="457200"/>
          </a:xfrm>
          <a:custGeom>
            <a:avLst/>
            <a:gdLst>
              <a:gd name="T0" fmla="*/ 334 w 347"/>
              <a:gd name="T1" fmla="*/ 245 h 272"/>
              <a:gd name="T2" fmla="*/ 334 w 347"/>
              <a:gd name="T3" fmla="*/ 40 h 272"/>
              <a:gd name="T4" fmla="*/ 341 w 347"/>
              <a:gd name="T5" fmla="*/ 40 h 272"/>
              <a:gd name="T6" fmla="*/ 341 w 347"/>
              <a:gd name="T7" fmla="*/ 28 h 272"/>
              <a:gd name="T8" fmla="*/ 276 w 347"/>
              <a:gd name="T9" fmla="*/ 28 h 272"/>
              <a:gd name="T10" fmla="*/ 276 w 347"/>
              <a:gd name="T11" fmla="*/ 0 h 272"/>
              <a:gd name="T12" fmla="*/ 74 w 347"/>
              <a:gd name="T13" fmla="*/ 0 h 272"/>
              <a:gd name="T14" fmla="*/ 74 w 347"/>
              <a:gd name="T15" fmla="*/ 28 h 272"/>
              <a:gd name="T16" fmla="*/ 7 w 347"/>
              <a:gd name="T17" fmla="*/ 28 h 272"/>
              <a:gd name="T18" fmla="*/ 7 w 347"/>
              <a:gd name="T19" fmla="*/ 40 h 272"/>
              <a:gd name="T20" fmla="*/ 13 w 347"/>
              <a:gd name="T21" fmla="*/ 40 h 272"/>
              <a:gd name="T22" fmla="*/ 13 w 347"/>
              <a:gd name="T23" fmla="*/ 245 h 272"/>
              <a:gd name="T24" fmla="*/ 0 w 347"/>
              <a:gd name="T25" fmla="*/ 245 h 272"/>
              <a:gd name="T26" fmla="*/ 0 w 347"/>
              <a:gd name="T27" fmla="*/ 272 h 272"/>
              <a:gd name="T28" fmla="*/ 347 w 347"/>
              <a:gd name="T29" fmla="*/ 272 h 272"/>
              <a:gd name="T30" fmla="*/ 347 w 347"/>
              <a:gd name="T31" fmla="*/ 245 h 272"/>
              <a:gd name="T32" fmla="*/ 334 w 347"/>
              <a:gd name="T33" fmla="*/ 245 h 272"/>
              <a:gd name="T34" fmla="*/ 129 w 347"/>
              <a:gd name="T35" fmla="*/ 232 h 272"/>
              <a:gd name="T36" fmla="*/ 36 w 347"/>
              <a:gd name="T37" fmla="*/ 232 h 272"/>
              <a:gd name="T38" fmla="*/ 36 w 347"/>
              <a:gd name="T39" fmla="*/ 190 h 272"/>
              <a:gd name="T40" fmla="*/ 129 w 347"/>
              <a:gd name="T41" fmla="*/ 190 h 272"/>
              <a:gd name="T42" fmla="*/ 129 w 347"/>
              <a:gd name="T43" fmla="*/ 232 h 272"/>
              <a:gd name="T44" fmla="*/ 129 w 347"/>
              <a:gd name="T45" fmla="*/ 165 h 272"/>
              <a:gd name="T46" fmla="*/ 36 w 347"/>
              <a:gd name="T47" fmla="*/ 165 h 272"/>
              <a:gd name="T48" fmla="*/ 36 w 347"/>
              <a:gd name="T49" fmla="*/ 123 h 272"/>
              <a:gd name="T50" fmla="*/ 129 w 347"/>
              <a:gd name="T51" fmla="*/ 123 h 272"/>
              <a:gd name="T52" fmla="*/ 129 w 347"/>
              <a:gd name="T53" fmla="*/ 165 h 272"/>
              <a:gd name="T54" fmla="*/ 129 w 347"/>
              <a:gd name="T55" fmla="*/ 99 h 272"/>
              <a:gd name="T56" fmla="*/ 36 w 347"/>
              <a:gd name="T57" fmla="*/ 99 h 272"/>
              <a:gd name="T58" fmla="*/ 36 w 347"/>
              <a:gd name="T59" fmla="*/ 55 h 272"/>
              <a:gd name="T60" fmla="*/ 129 w 347"/>
              <a:gd name="T61" fmla="*/ 55 h 272"/>
              <a:gd name="T62" fmla="*/ 129 w 347"/>
              <a:gd name="T63" fmla="*/ 99 h 272"/>
              <a:gd name="T64" fmla="*/ 196 w 347"/>
              <a:gd name="T65" fmla="*/ 245 h 272"/>
              <a:gd name="T66" fmla="*/ 154 w 347"/>
              <a:gd name="T67" fmla="*/ 245 h 272"/>
              <a:gd name="T68" fmla="*/ 154 w 347"/>
              <a:gd name="T69" fmla="*/ 190 h 272"/>
              <a:gd name="T70" fmla="*/ 196 w 347"/>
              <a:gd name="T71" fmla="*/ 190 h 272"/>
              <a:gd name="T72" fmla="*/ 196 w 347"/>
              <a:gd name="T73" fmla="*/ 245 h 272"/>
              <a:gd name="T74" fmla="*/ 196 w 347"/>
              <a:gd name="T75" fmla="*/ 165 h 272"/>
              <a:gd name="T76" fmla="*/ 154 w 347"/>
              <a:gd name="T77" fmla="*/ 165 h 272"/>
              <a:gd name="T78" fmla="*/ 154 w 347"/>
              <a:gd name="T79" fmla="*/ 123 h 272"/>
              <a:gd name="T80" fmla="*/ 196 w 347"/>
              <a:gd name="T81" fmla="*/ 123 h 272"/>
              <a:gd name="T82" fmla="*/ 196 w 347"/>
              <a:gd name="T83" fmla="*/ 165 h 272"/>
              <a:gd name="T84" fmla="*/ 196 w 347"/>
              <a:gd name="T85" fmla="*/ 99 h 272"/>
              <a:gd name="T86" fmla="*/ 154 w 347"/>
              <a:gd name="T87" fmla="*/ 99 h 272"/>
              <a:gd name="T88" fmla="*/ 154 w 347"/>
              <a:gd name="T89" fmla="*/ 55 h 272"/>
              <a:gd name="T90" fmla="*/ 196 w 347"/>
              <a:gd name="T91" fmla="*/ 55 h 272"/>
              <a:gd name="T92" fmla="*/ 196 w 347"/>
              <a:gd name="T93" fmla="*/ 99 h 272"/>
              <a:gd name="T94" fmla="*/ 313 w 347"/>
              <a:gd name="T95" fmla="*/ 232 h 272"/>
              <a:gd name="T96" fmla="*/ 219 w 347"/>
              <a:gd name="T97" fmla="*/ 232 h 272"/>
              <a:gd name="T98" fmla="*/ 219 w 347"/>
              <a:gd name="T99" fmla="*/ 190 h 272"/>
              <a:gd name="T100" fmla="*/ 313 w 347"/>
              <a:gd name="T101" fmla="*/ 190 h 272"/>
              <a:gd name="T102" fmla="*/ 313 w 347"/>
              <a:gd name="T103" fmla="*/ 232 h 272"/>
              <a:gd name="T104" fmla="*/ 313 w 347"/>
              <a:gd name="T105" fmla="*/ 165 h 272"/>
              <a:gd name="T106" fmla="*/ 219 w 347"/>
              <a:gd name="T107" fmla="*/ 165 h 272"/>
              <a:gd name="T108" fmla="*/ 219 w 347"/>
              <a:gd name="T109" fmla="*/ 123 h 272"/>
              <a:gd name="T110" fmla="*/ 313 w 347"/>
              <a:gd name="T111" fmla="*/ 123 h 272"/>
              <a:gd name="T112" fmla="*/ 313 w 347"/>
              <a:gd name="T113" fmla="*/ 165 h 272"/>
              <a:gd name="T114" fmla="*/ 313 w 347"/>
              <a:gd name="T115" fmla="*/ 99 h 272"/>
              <a:gd name="T116" fmla="*/ 219 w 347"/>
              <a:gd name="T117" fmla="*/ 99 h 272"/>
              <a:gd name="T118" fmla="*/ 219 w 347"/>
              <a:gd name="T119" fmla="*/ 55 h 272"/>
              <a:gd name="T120" fmla="*/ 313 w 347"/>
              <a:gd name="T121" fmla="*/ 55 h 272"/>
              <a:gd name="T122" fmla="*/ 313 w 347"/>
              <a:gd name="T123"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 h="272">
                <a:moveTo>
                  <a:pt x="334" y="245"/>
                </a:moveTo>
                <a:lnTo>
                  <a:pt x="334" y="40"/>
                </a:lnTo>
                <a:lnTo>
                  <a:pt x="341" y="40"/>
                </a:lnTo>
                <a:lnTo>
                  <a:pt x="341" y="28"/>
                </a:lnTo>
                <a:lnTo>
                  <a:pt x="276" y="28"/>
                </a:lnTo>
                <a:lnTo>
                  <a:pt x="276" y="0"/>
                </a:lnTo>
                <a:lnTo>
                  <a:pt x="74" y="0"/>
                </a:lnTo>
                <a:lnTo>
                  <a:pt x="74" y="28"/>
                </a:lnTo>
                <a:lnTo>
                  <a:pt x="7" y="28"/>
                </a:lnTo>
                <a:lnTo>
                  <a:pt x="7" y="40"/>
                </a:lnTo>
                <a:lnTo>
                  <a:pt x="13" y="40"/>
                </a:lnTo>
                <a:lnTo>
                  <a:pt x="13" y="245"/>
                </a:lnTo>
                <a:lnTo>
                  <a:pt x="0" y="245"/>
                </a:lnTo>
                <a:lnTo>
                  <a:pt x="0" y="272"/>
                </a:lnTo>
                <a:lnTo>
                  <a:pt x="347" y="272"/>
                </a:lnTo>
                <a:lnTo>
                  <a:pt x="347" y="245"/>
                </a:lnTo>
                <a:lnTo>
                  <a:pt x="334" y="245"/>
                </a:lnTo>
                <a:close/>
                <a:moveTo>
                  <a:pt x="129" y="232"/>
                </a:moveTo>
                <a:lnTo>
                  <a:pt x="36" y="232"/>
                </a:lnTo>
                <a:lnTo>
                  <a:pt x="36" y="190"/>
                </a:lnTo>
                <a:lnTo>
                  <a:pt x="129" y="190"/>
                </a:lnTo>
                <a:lnTo>
                  <a:pt x="129" y="232"/>
                </a:lnTo>
                <a:close/>
                <a:moveTo>
                  <a:pt x="129" y="165"/>
                </a:moveTo>
                <a:lnTo>
                  <a:pt x="36" y="165"/>
                </a:lnTo>
                <a:lnTo>
                  <a:pt x="36" y="123"/>
                </a:lnTo>
                <a:lnTo>
                  <a:pt x="129" y="123"/>
                </a:lnTo>
                <a:lnTo>
                  <a:pt x="129" y="165"/>
                </a:lnTo>
                <a:close/>
                <a:moveTo>
                  <a:pt x="129" y="99"/>
                </a:moveTo>
                <a:lnTo>
                  <a:pt x="36" y="99"/>
                </a:lnTo>
                <a:lnTo>
                  <a:pt x="36" y="55"/>
                </a:lnTo>
                <a:lnTo>
                  <a:pt x="129" y="55"/>
                </a:lnTo>
                <a:lnTo>
                  <a:pt x="129" y="99"/>
                </a:lnTo>
                <a:close/>
                <a:moveTo>
                  <a:pt x="196" y="245"/>
                </a:moveTo>
                <a:lnTo>
                  <a:pt x="154" y="245"/>
                </a:lnTo>
                <a:lnTo>
                  <a:pt x="154" y="190"/>
                </a:lnTo>
                <a:lnTo>
                  <a:pt x="196" y="190"/>
                </a:lnTo>
                <a:lnTo>
                  <a:pt x="196" y="245"/>
                </a:lnTo>
                <a:close/>
                <a:moveTo>
                  <a:pt x="196" y="165"/>
                </a:moveTo>
                <a:lnTo>
                  <a:pt x="154" y="165"/>
                </a:lnTo>
                <a:lnTo>
                  <a:pt x="154" y="123"/>
                </a:lnTo>
                <a:lnTo>
                  <a:pt x="196" y="123"/>
                </a:lnTo>
                <a:lnTo>
                  <a:pt x="196" y="165"/>
                </a:lnTo>
                <a:close/>
                <a:moveTo>
                  <a:pt x="196" y="99"/>
                </a:moveTo>
                <a:lnTo>
                  <a:pt x="154" y="99"/>
                </a:lnTo>
                <a:lnTo>
                  <a:pt x="154" y="55"/>
                </a:lnTo>
                <a:lnTo>
                  <a:pt x="196" y="55"/>
                </a:lnTo>
                <a:lnTo>
                  <a:pt x="196" y="99"/>
                </a:lnTo>
                <a:close/>
                <a:moveTo>
                  <a:pt x="313" y="232"/>
                </a:moveTo>
                <a:lnTo>
                  <a:pt x="219" y="232"/>
                </a:lnTo>
                <a:lnTo>
                  <a:pt x="219" y="190"/>
                </a:lnTo>
                <a:lnTo>
                  <a:pt x="313" y="190"/>
                </a:lnTo>
                <a:lnTo>
                  <a:pt x="313" y="232"/>
                </a:lnTo>
                <a:close/>
                <a:moveTo>
                  <a:pt x="313" y="165"/>
                </a:moveTo>
                <a:lnTo>
                  <a:pt x="219" y="165"/>
                </a:lnTo>
                <a:lnTo>
                  <a:pt x="219" y="123"/>
                </a:lnTo>
                <a:lnTo>
                  <a:pt x="313" y="123"/>
                </a:lnTo>
                <a:lnTo>
                  <a:pt x="313" y="165"/>
                </a:lnTo>
                <a:close/>
                <a:moveTo>
                  <a:pt x="313" y="99"/>
                </a:moveTo>
                <a:lnTo>
                  <a:pt x="219" y="99"/>
                </a:lnTo>
                <a:lnTo>
                  <a:pt x="219" y="55"/>
                </a:lnTo>
                <a:lnTo>
                  <a:pt x="313" y="55"/>
                </a:lnTo>
                <a:lnTo>
                  <a:pt x="313" y="99"/>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Rechteck 580"/>
          <p:cNvSpPr/>
          <p:nvPr/>
        </p:nvSpPr>
        <p:spPr bwMode="gray">
          <a:xfrm>
            <a:off x="1107389" y="1203689"/>
            <a:ext cx="3200400" cy="548640"/>
          </a:xfrm>
          <a:prstGeom prst="rect">
            <a:avLst/>
          </a:prstGeom>
        </p:spPr>
        <p:txBody>
          <a:bodyPr wrap="square" lIns="0" tIns="72000" rIns="72000" bIns="0" anchor="t">
            <a:noAutofit/>
          </a:bodyPr>
          <a:lstStyle/>
          <a:p>
            <a:pPr eaLnBrk="0" fontAlgn="base" hangingPunct="0">
              <a:spcBef>
                <a:spcPct val="0"/>
              </a:spcBef>
            </a:pPr>
            <a:r>
              <a:rPr lang="de-DE" sz="1400" b="1" dirty="0" smtClean="0">
                <a:solidFill>
                  <a:srgbClr val="000000"/>
                </a:solidFill>
                <a:ea typeface="ＭＳ Ｐゴシック" pitchFamily="34" charset="-128"/>
              </a:rPr>
              <a:t>Performed research on biopharma best practices</a:t>
            </a:r>
            <a:endParaRPr lang="de-DE" sz="1400" b="1" dirty="0">
              <a:solidFill>
                <a:srgbClr val="D11242"/>
              </a:solidFill>
              <a:ea typeface="ＭＳ Ｐゴシック" pitchFamily="34" charset="-128"/>
            </a:endParaRPr>
          </a:p>
        </p:txBody>
      </p:sp>
      <p:sp>
        <p:nvSpPr>
          <p:cNvPr id="15" name="Freeform 43"/>
          <p:cNvSpPr>
            <a:spLocks noEditPoints="1"/>
          </p:cNvSpPr>
          <p:nvPr/>
        </p:nvSpPr>
        <p:spPr bwMode="auto">
          <a:xfrm>
            <a:off x="4553381" y="2376447"/>
            <a:ext cx="627860" cy="457200"/>
          </a:xfrm>
          <a:custGeom>
            <a:avLst/>
            <a:gdLst>
              <a:gd name="T0" fmla="*/ 172 w 320"/>
              <a:gd name="T1" fmla="*/ 163 h 258"/>
              <a:gd name="T2" fmla="*/ 193 w 320"/>
              <a:gd name="T3" fmla="*/ 130 h 258"/>
              <a:gd name="T4" fmla="*/ 162 w 320"/>
              <a:gd name="T5" fmla="*/ 104 h 258"/>
              <a:gd name="T6" fmla="*/ 154 w 320"/>
              <a:gd name="T7" fmla="*/ 66 h 258"/>
              <a:gd name="T8" fmla="*/ 115 w 320"/>
              <a:gd name="T9" fmla="*/ 69 h 258"/>
              <a:gd name="T10" fmla="*/ 81 w 320"/>
              <a:gd name="T11" fmla="*/ 48 h 258"/>
              <a:gd name="T12" fmla="*/ 56 w 320"/>
              <a:gd name="T13" fmla="*/ 78 h 258"/>
              <a:gd name="T14" fmla="*/ 18 w 320"/>
              <a:gd name="T15" fmla="*/ 86 h 258"/>
              <a:gd name="T16" fmla="*/ 21 w 320"/>
              <a:gd name="T17" fmla="*/ 126 h 258"/>
              <a:gd name="T18" fmla="*/ 0 w 320"/>
              <a:gd name="T19" fmla="*/ 159 h 258"/>
              <a:gd name="T20" fmla="*/ 30 w 320"/>
              <a:gd name="T21" fmla="*/ 185 h 258"/>
              <a:gd name="T22" fmla="*/ 38 w 320"/>
              <a:gd name="T23" fmla="*/ 223 h 258"/>
              <a:gd name="T24" fmla="*/ 78 w 320"/>
              <a:gd name="T25" fmla="*/ 220 h 258"/>
              <a:gd name="T26" fmla="*/ 111 w 320"/>
              <a:gd name="T27" fmla="*/ 241 h 258"/>
              <a:gd name="T28" fmla="*/ 136 w 320"/>
              <a:gd name="T29" fmla="*/ 211 h 258"/>
              <a:gd name="T30" fmla="*/ 175 w 320"/>
              <a:gd name="T31" fmla="*/ 202 h 258"/>
              <a:gd name="T32" fmla="*/ 34 w 320"/>
              <a:gd name="T33" fmla="*/ 144 h 258"/>
              <a:gd name="T34" fmla="*/ 96 w 320"/>
              <a:gd name="T35" fmla="*/ 207 h 258"/>
              <a:gd name="T36" fmla="*/ 60 w 320"/>
              <a:gd name="T37" fmla="*/ 144 h 258"/>
              <a:gd name="T38" fmla="*/ 318 w 320"/>
              <a:gd name="T39" fmla="*/ 84 h 258"/>
              <a:gd name="T40" fmla="*/ 315 w 320"/>
              <a:gd name="T41" fmla="*/ 55 h 258"/>
              <a:gd name="T42" fmla="*/ 301 w 320"/>
              <a:gd name="T43" fmla="*/ 29 h 258"/>
              <a:gd name="T44" fmla="*/ 279 w 320"/>
              <a:gd name="T45" fmla="*/ 11 h 258"/>
              <a:gd name="T46" fmla="*/ 251 w 320"/>
              <a:gd name="T47" fmla="*/ 2 h 258"/>
              <a:gd name="T48" fmla="*/ 222 w 320"/>
              <a:gd name="T49" fmla="*/ 5 h 258"/>
              <a:gd name="T50" fmla="*/ 196 w 320"/>
              <a:gd name="T51" fmla="*/ 19 h 258"/>
              <a:gd name="T52" fmla="*/ 178 w 320"/>
              <a:gd name="T53" fmla="*/ 41 h 258"/>
              <a:gd name="T54" fmla="*/ 169 w 320"/>
              <a:gd name="T55" fmla="*/ 69 h 258"/>
              <a:gd name="T56" fmla="*/ 172 w 320"/>
              <a:gd name="T57" fmla="*/ 98 h 258"/>
              <a:gd name="T58" fmla="*/ 186 w 320"/>
              <a:gd name="T59" fmla="*/ 124 h 258"/>
              <a:gd name="T60" fmla="*/ 208 w 320"/>
              <a:gd name="T61" fmla="*/ 142 h 258"/>
              <a:gd name="T62" fmla="*/ 236 w 320"/>
              <a:gd name="T63" fmla="*/ 151 h 258"/>
              <a:gd name="T64" fmla="*/ 265 w 320"/>
              <a:gd name="T65" fmla="*/ 148 h 258"/>
              <a:gd name="T66" fmla="*/ 290 w 320"/>
              <a:gd name="T67" fmla="*/ 134 h 258"/>
              <a:gd name="T68" fmla="*/ 309 w 320"/>
              <a:gd name="T69" fmla="*/ 112 h 258"/>
              <a:gd name="T70" fmla="*/ 318 w 320"/>
              <a:gd name="T71" fmla="*/ 84 h 258"/>
              <a:gd name="T72" fmla="*/ 196 w 320"/>
              <a:gd name="T73" fmla="*/ 62 h 258"/>
              <a:gd name="T74" fmla="*/ 271 w 320"/>
              <a:gd name="T75" fmla="*/ 85 h 258"/>
              <a:gd name="T76" fmla="*/ 252 w 320"/>
              <a:gd name="T77" fmla="*/ 49 h 258"/>
              <a:gd name="T78" fmla="*/ 272 w 320"/>
              <a:gd name="T79" fmla="*/ 182 h 258"/>
              <a:gd name="T80" fmla="*/ 260 w 320"/>
              <a:gd name="T81" fmla="*/ 166 h 258"/>
              <a:gd name="T82" fmla="*/ 242 w 320"/>
              <a:gd name="T83" fmla="*/ 155 h 258"/>
              <a:gd name="T84" fmla="*/ 222 w 320"/>
              <a:gd name="T85" fmla="*/ 152 h 258"/>
              <a:gd name="T86" fmla="*/ 203 w 320"/>
              <a:gd name="T87" fmla="*/ 157 h 258"/>
              <a:gd name="T88" fmla="*/ 186 w 320"/>
              <a:gd name="T89" fmla="*/ 170 h 258"/>
              <a:gd name="T90" fmla="*/ 176 w 320"/>
              <a:gd name="T91" fmla="*/ 187 h 258"/>
              <a:gd name="T92" fmla="*/ 173 w 320"/>
              <a:gd name="T93" fmla="*/ 208 h 258"/>
              <a:gd name="T94" fmla="*/ 178 w 320"/>
              <a:gd name="T95" fmla="*/ 227 h 258"/>
              <a:gd name="T96" fmla="*/ 191 w 320"/>
              <a:gd name="T97" fmla="*/ 243 h 258"/>
              <a:gd name="T98" fmla="*/ 208 w 320"/>
              <a:gd name="T99" fmla="*/ 254 h 258"/>
              <a:gd name="T100" fmla="*/ 228 w 320"/>
              <a:gd name="T101" fmla="*/ 257 h 258"/>
              <a:gd name="T102" fmla="*/ 248 w 320"/>
              <a:gd name="T103" fmla="*/ 251 h 258"/>
              <a:gd name="T104" fmla="*/ 264 w 320"/>
              <a:gd name="T105" fmla="*/ 239 h 258"/>
              <a:gd name="T106" fmla="*/ 275 w 320"/>
              <a:gd name="T107" fmla="*/ 222 h 258"/>
              <a:gd name="T108" fmla="*/ 277 w 320"/>
              <a:gd name="T109" fmla="*/ 201 h 258"/>
              <a:gd name="T110" fmla="*/ 234 w 320"/>
              <a:gd name="T111" fmla="*/ 238 h 258"/>
              <a:gd name="T112" fmla="*/ 259 w 320"/>
              <a:gd name="T113" fmla="*/ 196 h 258"/>
              <a:gd name="T114" fmla="*/ 230 w 320"/>
              <a:gd name="T115" fmla="*/ 224 h 258"/>
              <a:gd name="T116" fmla="*/ 245 w 320"/>
              <a:gd name="T117" fmla="*/ 19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58">
                <a:moveTo>
                  <a:pt x="175" y="197"/>
                </a:moveTo>
                <a:cubicBezTo>
                  <a:pt x="162" y="185"/>
                  <a:pt x="162" y="185"/>
                  <a:pt x="162" y="185"/>
                </a:cubicBezTo>
                <a:cubicBezTo>
                  <a:pt x="167" y="178"/>
                  <a:pt x="170" y="170"/>
                  <a:pt x="172" y="163"/>
                </a:cubicBezTo>
                <a:cubicBezTo>
                  <a:pt x="189" y="163"/>
                  <a:pt x="189" y="163"/>
                  <a:pt x="189" y="163"/>
                </a:cubicBezTo>
                <a:cubicBezTo>
                  <a:pt x="191" y="163"/>
                  <a:pt x="193" y="161"/>
                  <a:pt x="193" y="159"/>
                </a:cubicBezTo>
                <a:cubicBezTo>
                  <a:pt x="193" y="130"/>
                  <a:pt x="193" y="130"/>
                  <a:pt x="193" y="130"/>
                </a:cubicBezTo>
                <a:cubicBezTo>
                  <a:pt x="193" y="128"/>
                  <a:pt x="191" y="126"/>
                  <a:pt x="189" y="126"/>
                </a:cubicBezTo>
                <a:cubicBezTo>
                  <a:pt x="172" y="126"/>
                  <a:pt x="172" y="126"/>
                  <a:pt x="172" y="126"/>
                </a:cubicBezTo>
                <a:cubicBezTo>
                  <a:pt x="170" y="118"/>
                  <a:pt x="167" y="111"/>
                  <a:pt x="162" y="104"/>
                </a:cubicBezTo>
                <a:cubicBezTo>
                  <a:pt x="175" y="92"/>
                  <a:pt x="175" y="92"/>
                  <a:pt x="175" y="92"/>
                </a:cubicBezTo>
                <a:cubicBezTo>
                  <a:pt x="176" y="90"/>
                  <a:pt x="176" y="88"/>
                  <a:pt x="175" y="86"/>
                </a:cubicBezTo>
                <a:cubicBezTo>
                  <a:pt x="154" y="66"/>
                  <a:pt x="154" y="66"/>
                  <a:pt x="154" y="66"/>
                </a:cubicBezTo>
                <a:cubicBezTo>
                  <a:pt x="153" y="64"/>
                  <a:pt x="150" y="64"/>
                  <a:pt x="149" y="66"/>
                </a:cubicBezTo>
                <a:cubicBezTo>
                  <a:pt x="136" y="78"/>
                  <a:pt x="136" y="78"/>
                  <a:pt x="136" y="78"/>
                </a:cubicBezTo>
                <a:cubicBezTo>
                  <a:pt x="130" y="74"/>
                  <a:pt x="122" y="71"/>
                  <a:pt x="115" y="69"/>
                </a:cubicBezTo>
                <a:cubicBezTo>
                  <a:pt x="115" y="51"/>
                  <a:pt x="115" y="51"/>
                  <a:pt x="115" y="51"/>
                </a:cubicBezTo>
                <a:cubicBezTo>
                  <a:pt x="115" y="49"/>
                  <a:pt x="113" y="48"/>
                  <a:pt x="111" y="48"/>
                </a:cubicBezTo>
                <a:cubicBezTo>
                  <a:pt x="81" y="48"/>
                  <a:pt x="81" y="48"/>
                  <a:pt x="81" y="48"/>
                </a:cubicBezTo>
                <a:cubicBezTo>
                  <a:pt x="79" y="48"/>
                  <a:pt x="78" y="49"/>
                  <a:pt x="78" y="51"/>
                </a:cubicBezTo>
                <a:cubicBezTo>
                  <a:pt x="78" y="69"/>
                  <a:pt x="78" y="69"/>
                  <a:pt x="78" y="69"/>
                </a:cubicBezTo>
                <a:cubicBezTo>
                  <a:pt x="70" y="71"/>
                  <a:pt x="63" y="74"/>
                  <a:pt x="56" y="78"/>
                </a:cubicBezTo>
                <a:cubicBezTo>
                  <a:pt x="44" y="66"/>
                  <a:pt x="44" y="66"/>
                  <a:pt x="44" y="66"/>
                </a:cubicBezTo>
                <a:cubicBezTo>
                  <a:pt x="42" y="64"/>
                  <a:pt x="40" y="64"/>
                  <a:pt x="38" y="66"/>
                </a:cubicBezTo>
                <a:cubicBezTo>
                  <a:pt x="18" y="86"/>
                  <a:pt x="18" y="86"/>
                  <a:pt x="18" y="86"/>
                </a:cubicBezTo>
                <a:cubicBezTo>
                  <a:pt x="16" y="88"/>
                  <a:pt x="16" y="90"/>
                  <a:pt x="18" y="92"/>
                </a:cubicBezTo>
                <a:cubicBezTo>
                  <a:pt x="30" y="104"/>
                  <a:pt x="30" y="104"/>
                  <a:pt x="30" y="104"/>
                </a:cubicBezTo>
                <a:cubicBezTo>
                  <a:pt x="26" y="111"/>
                  <a:pt x="23" y="118"/>
                  <a:pt x="21" y="126"/>
                </a:cubicBezTo>
                <a:cubicBezTo>
                  <a:pt x="3" y="126"/>
                  <a:pt x="3" y="126"/>
                  <a:pt x="3" y="126"/>
                </a:cubicBezTo>
                <a:cubicBezTo>
                  <a:pt x="1" y="126"/>
                  <a:pt x="0" y="128"/>
                  <a:pt x="0" y="130"/>
                </a:cubicBezTo>
                <a:cubicBezTo>
                  <a:pt x="0" y="159"/>
                  <a:pt x="0" y="159"/>
                  <a:pt x="0" y="159"/>
                </a:cubicBezTo>
                <a:cubicBezTo>
                  <a:pt x="0" y="161"/>
                  <a:pt x="1" y="163"/>
                  <a:pt x="3" y="163"/>
                </a:cubicBezTo>
                <a:cubicBezTo>
                  <a:pt x="21" y="163"/>
                  <a:pt x="21" y="163"/>
                  <a:pt x="21" y="163"/>
                </a:cubicBezTo>
                <a:cubicBezTo>
                  <a:pt x="23" y="170"/>
                  <a:pt x="26" y="178"/>
                  <a:pt x="30" y="185"/>
                </a:cubicBezTo>
                <a:cubicBezTo>
                  <a:pt x="18" y="197"/>
                  <a:pt x="18" y="197"/>
                  <a:pt x="18" y="197"/>
                </a:cubicBezTo>
                <a:cubicBezTo>
                  <a:pt x="16" y="198"/>
                  <a:pt x="16" y="201"/>
                  <a:pt x="18" y="202"/>
                </a:cubicBezTo>
                <a:cubicBezTo>
                  <a:pt x="38" y="223"/>
                  <a:pt x="38" y="223"/>
                  <a:pt x="38" y="223"/>
                </a:cubicBezTo>
                <a:cubicBezTo>
                  <a:pt x="40" y="224"/>
                  <a:pt x="42" y="224"/>
                  <a:pt x="44" y="223"/>
                </a:cubicBezTo>
                <a:cubicBezTo>
                  <a:pt x="56" y="211"/>
                  <a:pt x="56" y="211"/>
                  <a:pt x="56" y="211"/>
                </a:cubicBezTo>
                <a:cubicBezTo>
                  <a:pt x="63" y="215"/>
                  <a:pt x="70" y="218"/>
                  <a:pt x="78" y="220"/>
                </a:cubicBezTo>
                <a:cubicBezTo>
                  <a:pt x="78" y="237"/>
                  <a:pt x="78" y="237"/>
                  <a:pt x="78" y="237"/>
                </a:cubicBezTo>
                <a:cubicBezTo>
                  <a:pt x="78" y="239"/>
                  <a:pt x="79" y="241"/>
                  <a:pt x="81" y="241"/>
                </a:cubicBezTo>
                <a:cubicBezTo>
                  <a:pt x="111" y="241"/>
                  <a:pt x="111" y="241"/>
                  <a:pt x="111" y="241"/>
                </a:cubicBezTo>
                <a:cubicBezTo>
                  <a:pt x="113" y="241"/>
                  <a:pt x="115" y="239"/>
                  <a:pt x="115" y="237"/>
                </a:cubicBezTo>
                <a:cubicBezTo>
                  <a:pt x="115" y="220"/>
                  <a:pt x="115" y="220"/>
                  <a:pt x="115" y="220"/>
                </a:cubicBezTo>
                <a:cubicBezTo>
                  <a:pt x="122" y="218"/>
                  <a:pt x="130" y="215"/>
                  <a:pt x="136" y="211"/>
                </a:cubicBezTo>
                <a:cubicBezTo>
                  <a:pt x="149" y="223"/>
                  <a:pt x="149" y="223"/>
                  <a:pt x="149" y="223"/>
                </a:cubicBezTo>
                <a:cubicBezTo>
                  <a:pt x="150" y="224"/>
                  <a:pt x="153" y="224"/>
                  <a:pt x="154" y="223"/>
                </a:cubicBezTo>
                <a:cubicBezTo>
                  <a:pt x="175" y="202"/>
                  <a:pt x="175" y="202"/>
                  <a:pt x="175" y="202"/>
                </a:cubicBezTo>
                <a:cubicBezTo>
                  <a:pt x="176" y="201"/>
                  <a:pt x="176" y="198"/>
                  <a:pt x="175" y="197"/>
                </a:cubicBezTo>
                <a:close/>
                <a:moveTo>
                  <a:pt x="96" y="207"/>
                </a:moveTo>
                <a:cubicBezTo>
                  <a:pt x="62" y="207"/>
                  <a:pt x="34" y="179"/>
                  <a:pt x="34" y="144"/>
                </a:cubicBezTo>
                <a:cubicBezTo>
                  <a:pt x="34" y="110"/>
                  <a:pt x="62" y="82"/>
                  <a:pt x="96" y="82"/>
                </a:cubicBezTo>
                <a:cubicBezTo>
                  <a:pt x="131" y="82"/>
                  <a:pt x="159" y="110"/>
                  <a:pt x="159" y="144"/>
                </a:cubicBezTo>
                <a:cubicBezTo>
                  <a:pt x="159" y="179"/>
                  <a:pt x="131" y="207"/>
                  <a:pt x="96" y="207"/>
                </a:cubicBezTo>
                <a:close/>
                <a:moveTo>
                  <a:pt x="133" y="144"/>
                </a:moveTo>
                <a:cubicBezTo>
                  <a:pt x="133" y="164"/>
                  <a:pt x="116" y="181"/>
                  <a:pt x="96" y="181"/>
                </a:cubicBezTo>
                <a:cubicBezTo>
                  <a:pt x="76" y="181"/>
                  <a:pt x="60" y="164"/>
                  <a:pt x="60" y="144"/>
                </a:cubicBezTo>
                <a:cubicBezTo>
                  <a:pt x="60" y="124"/>
                  <a:pt x="76" y="108"/>
                  <a:pt x="96" y="108"/>
                </a:cubicBezTo>
                <a:cubicBezTo>
                  <a:pt x="116" y="108"/>
                  <a:pt x="133" y="124"/>
                  <a:pt x="133" y="144"/>
                </a:cubicBezTo>
                <a:close/>
                <a:moveTo>
                  <a:pt x="318" y="84"/>
                </a:moveTo>
                <a:cubicBezTo>
                  <a:pt x="304" y="80"/>
                  <a:pt x="304" y="80"/>
                  <a:pt x="304" y="80"/>
                </a:cubicBezTo>
                <a:cubicBezTo>
                  <a:pt x="305" y="74"/>
                  <a:pt x="304" y="67"/>
                  <a:pt x="303" y="61"/>
                </a:cubicBezTo>
                <a:cubicBezTo>
                  <a:pt x="315" y="55"/>
                  <a:pt x="315" y="55"/>
                  <a:pt x="315" y="55"/>
                </a:cubicBezTo>
                <a:cubicBezTo>
                  <a:pt x="316" y="54"/>
                  <a:pt x="317" y="52"/>
                  <a:pt x="316" y="51"/>
                </a:cubicBezTo>
                <a:cubicBezTo>
                  <a:pt x="305" y="31"/>
                  <a:pt x="305" y="31"/>
                  <a:pt x="305" y="31"/>
                </a:cubicBezTo>
                <a:cubicBezTo>
                  <a:pt x="304" y="29"/>
                  <a:pt x="303" y="29"/>
                  <a:pt x="301" y="29"/>
                </a:cubicBezTo>
                <a:cubicBezTo>
                  <a:pt x="289" y="36"/>
                  <a:pt x="289" y="36"/>
                  <a:pt x="289" y="36"/>
                </a:cubicBezTo>
                <a:cubicBezTo>
                  <a:pt x="285" y="31"/>
                  <a:pt x="280" y="27"/>
                  <a:pt x="275" y="24"/>
                </a:cubicBezTo>
                <a:cubicBezTo>
                  <a:pt x="279" y="11"/>
                  <a:pt x="279" y="11"/>
                  <a:pt x="279" y="11"/>
                </a:cubicBezTo>
                <a:cubicBezTo>
                  <a:pt x="279" y="9"/>
                  <a:pt x="278" y="8"/>
                  <a:pt x="277" y="7"/>
                </a:cubicBezTo>
                <a:cubicBezTo>
                  <a:pt x="255" y="0"/>
                  <a:pt x="255" y="0"/>
                  <a:pt x="255" y="0"/>
                </a:cubicBezTo>
                <a:cubicBezTo>
                  <a:pt x="253" y="0"/>
                  <a:pt x="251" y="1"/>
                  <a:pt x="251" y="2"/>
                </a:cubicBezTo>
                <a:cubicBezTo>
                  <a:pt x="247" y="15"/>
                  <a:pt x="247" y="15"/>
                  <a:pt x="247" y="15"/>
                </a:cubicBezTo>
                <a:cubicBezTo>
                  <a:pt x="241" y="15"/>
                  <a:pt x="234" y="16"/>
                  <a:pt x="228" y="17"/>
                </a:cubicBezTo>
                <a:cubicBezTo>
                  <a:pt x="222" y="5"/>
                  <a:pt x="222" y="5"/>
                  <a:pt x="222" y="5"/>
                </a:cubicBezTo>
                <a:cubicBezTo>
                  <a:pt x="221" y="4"/>
                  <a:pt x="219" y="3"/>
                  <a:pt x="218" y="4"/>
                </a:cubicBezTo>
                <a:cubicBezTo>
                  <a:pt x="197" y="15"/>
                  <a:pt x="197" y="15"/>
                  <a:pt x="197" y="15"/>
                </a:cubicBezTo>
                <a:cubicBezTo>
                  <a:pt x="196" y="15"/>
                  <a:pt x="196" y="17"/>
                  <a:pt x="196" y="19"/>
                </a:cubicBezTo>
                <a:cubicBezTo>
                  <a:pt x="203" y="31"/>
                  <a:pt x="203" y="31"/>
                  <a:pt x="203" y="31"/>
                </a:cubicBezTo>
                <a:cubicBezTo>
                  <a:pt x="198" y="35"/>
                  <a:pt x="194" y="40"/>
                  <a:pt x="191" y="45"/>
                </a:cubicBezTo>
                <a:cubicBezTo>
                  <a:pt x="178" y="41"/>
                  <a:pt x="178" y="41"/>
                  <a:pt x="178" y="41"/>
                </a:cubicBezTo>
                <a:cubicBezTo>
                  <a:pt x="176" y="41"/>
                  <a:pt x="175" y="42"/>
                  <a:pt x="174" y="43"/>
                </a:cubicBezTo>
                <a:cubicBezTo>
                  <a:pt x="167" y="65"/>
                  <a:pt x="167" y="65"/>
                  <a:pt x="167" y="65"/>
                </a:cubicBezTo>
                <a:cubicBezTo>
                  <a:pt x="167" y="67"/>
                  <a:pt x="168" y="68"/>
                  <a:pt x="169" y="69"/>
                </a:cubicBezTo>
                <a:cubicBezTo>
                  <a:pt x="182" y="73"/>
                  <a:pt x="182" y="73"/>
                  <a:pt x="182" y="73"/>
                </a:cubicBezTo>
                <a:cubicBezTo>
                  <a:pt x="182" y="79"/>
                  <a:pt x="183" y="86"/>
                  <a:pt x="184" y="92"/>
                </a:cubicBezTo>
                <a:cubicBezTo>
                  <a:pt x="172" y="98"/>
                  <a:pt x="172" y="98"/>
                  <a:pt x="172" y="98"/>
                </a:cubicBezTo>
                <a:cubicBezTo>
                  <a:pt x="171" y="99"/>
                  <a:pt x="170" y="100"/>
                  <a:pt x="171" y="102"/>
                </a:cubicBezTo>
                <a:cubicBezTo>
                  <a:pt x="182" y="122"/>
                  <a:pt x="182" y="122"/>
                  <a:pt x="182" y="122"/>
                </a:cubicBezTo>
                <a:cubicBezTo>
                  <a:pt x="182" y="124"/>
                  <a:pt x="184" y="124"/>
                  <a:pt x="186" y="124"/>
                </a:cubicBezTo>
                <a:cubicBezTo>
                  <a:pt x="198" y="117"/>
                  <a:pt x="198" y="117"/>
                  <a:pt x="198" y="117"/>
                </a:cubicBezTo>
                <a:cubicBezTo>
                  <a:pt x="202" y="122"/>
                  <a:pt x="207" y="126"/>
                  <a:pt x="212" y="129"/>
                </a:cubicBezTo>
                <a:cubicBezTo>
                  <a:pt x="208" y="142"/>
                  <a:pt x="208" y="142"/>
                  <a:pt x="208" y="142"/>
                </a:cubicBezTo>
                <a:cubicBezTo>
                  <a:pt x="208" y="144"/>
                  <a:pt x="208" y="145"/>
                  <a:pt x="210" y="146"/>
                </a:cubicBezTo>
                <a:cubicBezTo>
                  <a:pt x="232" y="153"/>
                  <a:pt x="232" y="153"/>
                  <a:pt x="232" y="153"/>
                </a:cubicBezTo>
                <a:cubicBezTo>
                  <a:pt x="234" y="153"/>
                  <a:pt x="235" y="152"/>
                  <a:pt x="236" y="151"/>
                </a:cubicBezTo>
                <a:cubicBezTo>
                  <a:pt x="240" y="137"/>
                  <a:pt x="240" y="137"/>
                  <a:pt x="240" y="137"/>
                </a:cubicBezTo>
                <a:cubicBezTo>
                  <a:pt x="246" y="138"/>
                  <a:pt x="252" y="137"/>
                  <a:pt x="258" y="136"/>
                </a:cubicBezTo>
                <a:cubicBezTo>
                  <a:pt x="265" y="148"/>
                  <a:pt x="265" y="148"/>
                  <a:pt x="265" y="148"/>
                </a:cubicBezTo>
                <a:cubicBezTo>
                  <a:pt x="266" y="149"/>
                  <a:pt x="267" y="150"/>
                  <a:pt x="269" y="149"/>
                </a:cubicBezTo>
                <a:cubicBezTo>
                  <a:pt x="289" y="138"/>
                  <a:pt x="289" y="138"/>
                  <a:pt x="289" y="138"/>
                </a:cubicBezTo>
                <a:cubicBezTo>
                  <a:pt x="291" y="137"/>
                  <a:pt x="291" y="136"/>
                  <a:pt x="290" y="134"/>
                </a:cubicBezTo>
                <a:cubicBezTo>
                  <a:pt x="284" y="122"/>
                  <a:pt x="284" y="122"/>
                  <a:pt x="284" y="122"/>
                </a:cubicBezTo>
                <a:cubicBezTo>
                  <a:pt x="289" y="118"/>
                  <a:pt x="293" y="113"/>
                  <a:pt x="296" y="108"/>
                </a:cubicBezTo>
                <a:cubicBezTo>
                  <a:pt x="309" y="112"/>
                  <a:pt x="309" y="112"/>
                  <a:pt x="309" y="112"/>
                </a:cubicBezTo>
                <a:cubicBezTo>
                  <a:pt x="311" y="112"/>
                  <a:pt x="312" y="111"/>
                  <a:pt x="313" y="110"/>
                </a:cubicBezTo>
                <a:cubicBezTo>
                  <a:pt x="319" y="88"/>
                  <a:pt x="319" y="88"/>
                  <a:pt x="319" y="88"/>
                </a:cubicBezTo>
                <a:cubicBezTo>
                  <a:pt x="320" y="86"/>
                  <a:pt x="319" y="85"/>
                  <a:pt x="318" y="84"/>
                </a:cubicBezTo>
                <a:close/>
                <a:moveTo>
                  <a:pt x="290" y="91"/>
                </a:moveTo>
                <a:cubicBezTo>
                  <a:pt x="282" y="117"/>
                  <a:pt x="255" y="131"/>
                  <a:pt x="229" y="123"/>
                </a:cubicBezTo>
                <a:cubicBezTo>
                  <a:pt x="203" y="116"/>
                  <a:pt x="188" y="88"/>
                  <a:pt x="196" y="62"/>
                </a:cubicBezTo>
                <a:cubicBezTo>
                  <a:pt x="204" y="36"/>
                  <a:pt x="232" y="22"/>
                  <a:pt x="258" y="29"/>
                </a:cubicBezTo>
                <a:cubicBezTo>
                  <a:pt x="284" y="37"/>
                  <a:pt x="298" y="65"/>
                  <a:pt x="290" y="91"/>
                </a:cubicBezTo>
                <a:close/>
                <a:moveTo>
                  <a:pt x="271" y="85"/>
                </a:moveTo>
                <a:cubicBezTo>
                  <a:pt x="266" y="100"/>
                  <a:pt x="250" y="109"/>
                  <a:pt x="235" y="104"/>
                </a:cubicBezTo>
                <a:cubicBezTo>
                  <a:pt x="220" y="99"/>
                  <a:pt x="211" y="83"/>
                  <a:pt x="216" y="68"/>
                </a:cubicBezTo>
                <a:cubicBezTo>
                  <a:pt x="221" y="53"/>
                  <a:pt x="237" y="44"/>
                  <a:pt x="252" y="49"/>
                </a:cubicBezTo>
                <a:cubicBezTo>
                  <a:pt x="267" y="54"/>
                  <a:pt x="275" y="70"/>
                  <a:pt x="271" y="85"/>
                </a:cubicBezTo>
                <a:close/>
                <a:moveTo>
                  <a:pt x="275" y="183"/>
                </a:moveTo>
                <a:cubicBezTo>
                  <a:pt x="274" y="182"/>
                  <a:pt x="273" y="182"/>
                  <a:pt x="272" y="182"/>
                </a:cubicBezTo>
                <a:cubicBezTo>
                  <a:pt x="263" y="184"/>
                  <a:pt x="263" y="184"/>
                  <a:pt x="263" y="184"/>
                </a:cubicBezTo>
                <a:cubicBezTo>
                  <a:pt x="261" y="180"/>
                  <a:pt x="258" y="177"/>
                  <a:pt x="255" y="174"/>
                </a:cubicBezTo>
                <a:cubicBezTo>
                  <a:pt x="260" y="166"/>
                  <a:pt x="260" y="166"/>
                  <a:pt x="260" y="166"/>
                </a:cubicBezTo>
                <a:cubicBezTo>
                  <a:pt x="261" y="165"/>
                  <a:pt x="260" y="163"/>
                  <a:pt x="259" y="163"/>
                </a:cubicBezTo>
                <a:cubicBezTo>
                  <a:pt x="245" y="154"/>
                  <a:pt x="245" y="154"/>
                  <a:pt x="245" y="154"/>
                </a:cubicBezTo>
                <a:cubicBezTo>
                  <a:pt x="244" y="154"/>
                  <a:pt x="243" y="154"/>
                  <a:pt x="242" y="155"/>
                </a:cubicBezTo>
                <a:cubicBezTo>
                  <a:pt x="238" y="164"/>
                  <a:pt x="238" y="164"/>
                  <a:pt x="238" y="164"/>
                </a:cubicBezTo>
                <a:cubicBezTo>
                  <a:pt x="233" y="162"/>
                  <a:pt x="229" y="162"/>
                  <a:pt x="225" y="162"/>
                </a:cubicBezTo>
                <a:cubicBezTo>
                  <a:pt x="222" y="152"/>
                  <a:pt x="222" y="152"/>
                  <a:pt x="222" y="152"/>
                </a:cubicBezTo>
                <a:cubicBezTo>
                  <a:pt x="222" y="151"/>
                  <a:pt x="221" y="151"/>
                  <a:pt x="220" y="151"/>
                </a:cubicBezTo>
                <a:cubicBezTo>
                  <a:pt x="204" y="155"/>
                  <a:pt x="204" y="155"/>
                  <a:pt x="204" y="155"/>
                </a:cubicBezTo>
                <a:cubicBezTo>
                  <a:pt x="203" y="155"/>
                  <a:pt x="202" y="156"/>
                  <a:pt x="203" y="157"/>
                </a:cubicBezTo>
                <a:cubicBezTo>
                  <a:pt x="205" y="167"/>
                  <a:pt x="205" y="167"/>
                  <a:pt x="205" y="167"/>
                </a:cubicBezTo>
                <a:cubicBezTo>
                  <a:pt x="201" y="169"/>
                  <a:pt x="198" y="172"/>
                  <a:pt x="195" y="175"/>
                </a:cubicBezTo>
                <a:cubicBezTo>
                  <a:pt x="186" y="170"/>
                  <a:pt x="186" y="170"/>
                  <a:pt x="186" y="170"/>
                </a:cubicBezTo>
                <a:cubicBezTo>
                  <a:pt x="185" y="169"/>
                  <a:pt x="184" y="170"/>
                  <a:pt x="184" y="171"/>
                </a:cubicBezTo>
                <a:cubicBezTo>
                  <a:pt x="175" y="185"/>
                  <a:pt x="175" y="185"/>
                  <a:pt x="175" y="185"/>
                </a:cubicBezTo>
                <a:cubicBezTo>
                  <a:pt x="175" y="185"/>
                  <a:pt x="175" y="187"/>
                  <a:pt x="176" y="187"/>
                </a:cubicBezTo>
                <a:cubicBezTo>
                  <a:pt x="184" y="192"/>
                  <a:pt x="184" y="192"/>
                  <a:pt x="184" y="192"/>
                </a:cubicBezTo>
                <a:cubicBezTo>
                  <a:pt x="183" y="196"/>
                  <a:pt x="182" y="201"/>
                  <a:pt x="183" y="205"/>
                </a:cubicBezTo>
                <a:cubicBezTo>
                  <a:pt x="173" y="208"/>
                  <a:pt x="173" y="208"/>
                  <a:pt x="173" y="208"/>
                </a:cubicBezTo>
                <a:cubicBezTo>
                  <a:pt x="172" y="208"/>
                  <a:pt x="171" y="209"/>
                  <a:pt x="172" y="210"/>
                </a:cubicBezTo>
                <a:cubicBezTo>
                  <a:pt x="176" y="226"/>
                  <a:pt x="176" y="226"/>
                  <a:pt x="176" y="226"/>
                </a:cubicBezTo>
                <a:cubicBezTo>
                  <a:pt x="176" y="227"/>
                  <a:pt x="177" y="227"/>
                  <a:pt x="178" y="227"/>
                </a:cubicBezTo>
                <a:cubicBezTo>
                  <a:pt x="188" y="225"/>
                  <a:pt x="188" y="225"/>
                  <a:pt x="188" y="225"/>
                </a:cubicBezTo>
                <a:cubicBezTo>
                  <a:pt x="190" y="229"/>
                  <a:pt x="192" y="232"/>
                  <a:pt x="196" y="235"/>
                </a:cubicBezTo>
                <a:cubicBezTo>
                  <a:pt x="191" y="243"/>
                  <a:pt x="191" y="243"/>
                  <a:pt x="191" y="243"/>
                </a:cubicBezTo>
                <a:cubicBezTo>
                  <a:pt x="190" y="244"/>
                  <a:pt x="190" y="246"/>
                  <a:pt x="191" y="246"/>
                </a:cubicBezTo>
                <a:cubicBezTo>
                  <a:pt x="205" y="254"/>
                  <a:pt x="205" y="254"/>
                  <a:pt x="205" y="254"/>
                </a:cubicBezTo>
                <a:cubicBezTo>
                  <a:pt x="206" y="255"/>
                  <a:pt x="208" y="255"/>
                  <a:pt x="208" y="254"/>
                </a:cubicBezTo>
                <a:cubicBezTo>
                  <a:pt x="213" y="245"/>
                  <a:pt x="213" y="245"/>
                  <a:pt x="213" y="245"/>
                </a:cubicBezTo>
                <a:cubicBezTo>
                  <a:pt x="217" y="247"/>
                  <a:pt x="221" y="247"/>
                  <a:pt x="226" y="247"/>
                </a:cubicBezTo>
                <a:cubicBezTo>
                  <a:pt x="228" y="257"/>
                  <a:pt x="228" y="257"/>
                  <a:pt x="228" y="257"/>
                </a:cubicBezTo>
                <a:cubicBezTo>
                  <a:pt x="229" y="258"/>
                  <a:pt x="230" y="258"/>
                  <a:pt x="231" y="258"/>
                </a:cubicBezTo>
                <a:cubicBezTo>
                  <a:pt x="247" y="254"/>
                  <a:pt x="247" y="254"/>
                  <a:pt x="247" y="254"/>
                </a:cubicBezTo>
                <a:cubicBezTo>
                  <a:pt x="248" y="254"/>
                  <a:pt x="248" y="253"/>
                  <a:pt x="248" y="251"/>
                </a:cubicBezTo>
                <a:cubicBezTo>
                  <a:pt x="246" y="242"/>
                  <a:pt x="246" y="242"/>
                  <a:pt x="246" y="242"/>
                </a:cubicBezTo>
                <a:cubicBezTo>
                  <a:pt x="249" y="240"/>
                  <a:pt x="253" y="237"/>
                  <a:pt x="256" y="234"/>
                </a:cubicBezTo>
                <a:cubicBezTo>
                  <a:pt x="264" y="239"/>
                  <a:pt x="264" y="239"/>
                  <a:pt x="264" y="239"/>
                </a:cubicBezTo>
                <a:cubicBezTo>
                  <a:pt x="265" y="240"/>
                  <a:pt x="266" y="239"/>
                  <a:pt x="267" y="238"/>
                </a:cubicBezTo>
                <a:cubicBezTo>
                  <a:pt x="275" y="224"/>
                  <a:pt x="275" y="224"/>
                  <a:pt x="275" y="224"/>
                </a:cubicBezTo>
                <a:cubicBezTo>
                  <a:pt x="276" y="223"/>
                  <a:pt x="276" y="222"/>
                  <a:pt x="275" y="222"/>
                </a:cubicBezTo>
                <a:cubicBezTo>
                  <a:pt x="266" y="217"/>
                  <a:pt x="266" y="217"/>
                  <a:pt x="266" y="217"/>
                </a:cubicBezTo>
                <a:cubicBezTo>
                  <a:pt x="267" y="213"/>
                  <a:pt x="268" y="208"/>
                  <a:pt x="268" y="204"/>
                </a:cubicBezTo>
                <a:cubicBezTo>
                  <a:pt x="277" y="201"/>
                  <a:pt x="277" y="201"/>
                  <a:pt x="277" y="201"/>
                </a:cubicBezTo>
                <a:cubicBezTo>
                  <a:pt x="278" y="201"/>
                  <a:pt x="279" y="200"/>
                  <a:pt x="279" y="199"/>
                </a:cubicBezTo>
                <a:lnTo>
                  <a:pt x="275" y="183"/>
                </a:lnTo>
                <a:close/>
                <a:moveTo>
                  <a:pt x="234" y="238"/>
                </a:moveTo>
                <a:cubicBezTo>
                  <a:pt x="216" y="243"/>
                  <a:pt x="197" y="232"/>
                  <a:pt x="192" y="213"/>
                </a:cubicBezTo>
                <a:cubicBezTo>
                  <a:pt x="187" y="195"/>
                  <a:pt x="198" y="176"/>
                  <a:pt x="217" y="171"/>
                </a:cubicBezTo>
                <a:cubicBezTo>
                  <a:pt x="235" y="166"/>
                  <a:pt x="254" y="177"/>
                  <a:pt x="259" y="196"/>
                </a:cubicBezTo>
                <a:cubicBezTo>
                  <a:pt x="263" y="214"/>
                  <a:pt x="252" y="233"/>
                  <a:pt x="234" y="238"/>
                </a:cubicBezTo>
                <a:close/>
                <a:moveTo>
                  <a:pt x="245" y="199"/>
                </a:moveTo>
                <a:cubicBezTo>
                  <a:pt x="248" y="210"/>
                  <a:pt x="241" y="221"/>
                  <a:pt x="230" y="224"/>
                </a:cubicBezTo>
                <a:cubicBezTo>
                  <a:pt x="220" y="227"/>
                  <a:pt x="209" y="220"/>
                  <a:pt x="206" y="210"/>
                </a:cubicBezTo>
                <a:cubicBezTo>
                  <a:pt x="203" y="199"/>
                  <a:pt x="210" y="188"/>
                  <a:pt x="220" y="185"/>
                </a:cubicBezTo>
                <a:cubicBezTo>
                  <a:pt x="231" y="182"/>
                  <a:pt x="242" y="189"/>
                  <a:pt x="245" y="199"/>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Textfeld 367"/>
          <p:cNvSpPr txBox="1"/>
          <p:nvPr/>
        </p:nvSpPr>
        <p:spPr bwMode="gray">
          <a:xfrm>
            <a:off x="5336338" y="2317817"/>
            <a:ext cx="3200400" cy="731520"/>
          </a:xfrm>
          <a:prstGeom prst="rect">
            <a:avLst/>
          </a:prstGeom>
        </p:spPr>
        <p:txBody>
          <a:bodyPr wrap="square" lIns="0" tIns="72000" rIns="72000" bIns="0" anchor="t">
            <a:noAutofit/>
          </a:bodyPr>
          <a:lstStyle>
            <a:defPPr>
              <a:defRPr lang="en-US"/>
            </a:defPPr>
            <a:lvl1pPr lvl="0">
              <a:spcAft>
                <a:spcPts val="300"/>
              </a:spcAft>
              <a:defRPr sz="1400" baseline="0">
                <a:solidFill>
                  <a:schemeClr val="accent1"/>
                </a:solidFill>
                <a:latin typeface="+mn-lt"/>
              </a:defRPr>
            </a:lvl1pPr>
          </a:lstStyle>
          <a:p>
            <a:pPr eaLnBrk="0" fontAlgn="base" hangingPunct="0">
              <a:lnSpc>
                <a:spcPct val="90000"/>
              </a:lnSpc>
              <a:spcBef>
                <a:spcPct val="0"/>
              </a:spcBef>
              <a:spcAft>
                <a:spcPts val="1800"/>
              </a:spcAft>
            </a:pPr>
            <a:r>
              <a:rPr lang="en-US" b="1" dirty="0" smtClean="0">
                <a:solidFill>
                  <a:srgbClr val="000000"/>
                </a:solidFill>
                <a:ea typeface="ＭＳ Ｐゴシック" pitchFamily="34" charset="-128"/>
              </a:rPr>
              <a:t>Engaged with key stakeholders from </a:t>
            </a:r>
            <a:r>
              <a:rPr lang="en-US" b="1" dirty="0" smtClean="0">
                <a:solidFill>
                  <a:srgbClr val="0070C0"/>
                </a:solidFill>
                <a:ea typeface="ＭＳ Ｐゴシック" pitchFamily="34" charset="-128"/>
              </a:rPr>
              <a:t>SCALE, TD LIMS, and NGA</a:t>
            </a:r>
          </a:p>
        </p:txBody>
      </p:sp>
      <p:grpSp>
        <p:nvGrpSpPr>
          <p:cNvPr id="2" name="Group 1"/>
          <p:cNvGrpSpPr/>
          <p:nvPr/>
        </p:nvGrpSpPr>
        <p:grpSpPr>
          <a:xfrm>
            <a:off x="459858" y="3476764"/>
            <a:ext cx="502920" cy="457200"/>
            <a:chOff x="7627938" y="2133601"/>
            <a:chExt cx="1157288" cy="979487"/>
          </a:xfrm>
          <a:solidFill>
            <a:srgbClr val="002060"/>
          </a:solidFill>
        </p:grpSpPr>
        <p:sp>
          <p:nvSpPr>
            <p:cNvPr id="17" name="Freeform 62"/>
            <p:cNvSpPr>
              <a:spLocks/>
            </p:cNvSpPr>
            <p:nvPr/>
          </p:nvSpPr>
          <p:spPr bwMode="auto">
            <a:xfrm>
              <a:off x="8589963" y="2960688"/>
              <a:ext cx="195263" cy="152400"/>
            </a:xfrm>
            <a:custGeom>
              <a:avLst/>
              <a:gdLst>
                <a:gd name="T0" fmla="*/ 69 w 80"/>
                <a:gd name="T1" fmla="*/ 8 h 62"/>
                <a:gd name="T2" fmla="*/ 47 w 80"/>
                <a:gd name="T3" fmla="*/ 47 h 62"/>
                <a:gd name="T4" fmla="*/ 3 w 80"/>
                <a:gd name="T5" fmla="*/ 38 h 62"/>
                <a:gd name="T6" fmla="*/ 0 w 80"/>
                <a:gd name="T7" fmla="*/ 30 h 62"/>
                <a:gd name="T8" fmla="*/ 37 w 80"/>
                <a:gd name="T9" fmla="*/ 24 h 62"/>
                <a:gd name="T10" fmla="*/ 65 w 80"/>
                <a:gd name="T11" fmla="*/ 0 h 62"/>
                <a:gd name="T12" fmla="*/ 69 w 80"/>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80" h="62">
                  <a:moveTo>
                    <a:pt x="69" y="8"/>
                  </a:moveTo>
                  <a:cubicBezTo>
                    <a:pt x="69" y="8"/>
                    <a:pt x="80" y="32"/>
                    <a:pt x="47" y="47"/>
                  </a:cubicBezTo>
                  <a:cubicBezTo>
                    <a:pt x="14" y="62"/>
                    <a:pt x="3" y="38"/>
                    <a:pt x="3" y="38"/>
                  </a:cubicBezTo>
                  <a:cubicBezTo>
                    <a:pt x="3" y="38"/>
                    <a:pt x="2" y="35"/>
                    <a:pt x="0" y="30"/>
                  </a:cubicBezTo>
                  <a:cubicBezTo>
                    <a:pt x="0" y="30"/>
                    <a:pt x="8" y="37"/>
                    <a:pt x="37" y="24"/>
                  </a:cubicBezTo>
                  <a:cubicBezTo>
                    <a:pt x="64" y="12"/>
                    <a:pt x="65" y="1"/>
                    <a:pt x="65" y="0"/>
                  </a:cubicBezTo>
                  <a:cubicBezTo>
                    <a:pt x="67" y="5"/>
                    <a:pt x="69" y="8"/>
                    <a:pt x="6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63"/>
            <p:cNvSpPr>
              <a:spLocks/>
            </p:cNvSpPr>
            <p:nvPr/>
          </p:nvSpPr>
          <p:spPr bwMode="auto">
            <a:xfrm>
              <a:off x="8497888" y="2767013"/>
              <a:ext cx="246063" cy="274638"/>
            </a:xfrm>
            <a:custGeom>
              <a:avLst/>
              <a:gdLst>
                <a:gd name="T0" fmla="*/ 100 w 100"/>
                <a:gd name="T1" fmla="*/ 74 h 112"/>
                <a:gd name="T2" fmla="*/ 100 w 100"/>
                <a:gd name="T3" fmla="*/ 74 h 112"/>
                <a:gd name="T4" fmla="*/ 72 w 100"/>
                <a:gd name="T5" fmla="*/ 99 h 112"/>
                <a:gd name="T6" fmla="*/ 34 w 100"/>
                <a:gd name="T7" fmla="*/ 104 h 112"/>
                <a:gd name="T8" fmla="*/ 34 w 100"/>
                <a:gd name="T9" fmla="*/ 104 h 112"/>
                <a:gd name="T10" fmla="*/ 8 w 100"/>
                <a:gd name="T11" fmla="*/ 45 h 112"/>
                <a:gd name="T12" fmla="*/ 14 w 100"/>
                <a:gd name="T13" fmla="*/ 27 h 112"/>
                <a:gd name="T14" fmla="*/ 14 w 100"/>
                <a:gd name="T15" fmla="*/ 27 h 112"/>
                <a:gd name="T16" fmla="*/ 16 w 100"/>
                <a:gd name="T17" fmla="*/ 31 h 112"/>
                <a:gd name="T18" fmla="*/ 40 w 100"/>
                <a:gd name="T19" fmla="*/ 30 h 112"/>
                <a:gd name="T20" fmla="*/ 57 w 100"/>
                <a:gd name="T21" fmla="*/ 12 h 112"/>
                <a:gd name="T22" fmla="*/ 55 w 100"/>
                <a:gd name="T23" fmla="*/ 8 h 112"/>
                <a:gd name="T24" fmla="*/ 73 w 100"/>
                <a:gd name="T25" fmla="*/ 15 h 112"/>
                <a:gd name="T26" fmla="*/ 100 w 100"/>
                <a:gd name="T27"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12">
                  <a:moveTo>
                    <a:pt x="100" y="74"/>
                  </a:moveTo>
                  <a:cubicBezTo>
                    <a:pt x="100" y="74"/>
                    <a:pt x="100" y="74"/>
                    <a:pt x="100" y="74"/>
                  </a:cubicBezTo>
                  <a:cubicBezTo>
                    <a:pt x="100" y="75"/>
                    <a:pt x="99" y="86"/>
                    <a:pt x="72" y="99"/>
                  </a:cubicBezTo>
                  <a:cubicBezTo>
                    <a:pt x="43" y="112"/>
                    <a:pt x="34" y="104"/>
                    <a:pt x="34" y="104"/>
                  </a:cubicBezTo>
                  <a:cubicBezTo>
                    <a:pt x="34" y="104"/>
                    <a:pt x="34" y="104"/>
                    <a:pt x="34" y="104"/>
                  </a:cubicBezTo>
                  <a:cubicBezTo>
                    <a:pt x="26" y="86"/>
                    <a:pt x="13" y="56"/>
                    <a:pt x="8" y="45"/>
                  </a:cubicBezTo>
                  <a:cubicBezTo>
                    <a:pt x="0" y="29"/>
                    <a:pt x="14" y="27"/>
                    <a:pt x="14" y="27"/>
                  </a:cubicBezTo>
                  <a:cubicBezTo>
                    <a:pt x="14" y="27"/>
                    <a:pt x="14" y="27"/>
                    <a:pt x="14" y="27"/>
                  </a:cubicBezTo>
                  <a:cubicBezTo>
                    <a:pt x="16" y="31"/>
                    <a:pt x="16" y="31"/>
                    <a:pt x="16" y="31"/>
                  </a:cubicBezTo>
                  <a:cubicBezTo>
                    <a:pt x="16" y="31"/>
                    <a:pt x="20" y="39"/>
                    <a:pt x="40" y="30"/>
                  </a:cubicBezTo>
                  <a:cubicBezTo>
                    <a:pt x="61" y="21"/>
                    <a:pt x="57" y="12"/>
                    <a:pt x="57" y="12"/>
                  </a:cubicBezTo>
                  <a:cubicBezTo>
                    <a:pt x="55" y="8"/>
                    <a:pt x="55" y="8"/>
                    <a:pt x="55" y="8"/>
                  </a:cubicBezTo>
                  <a:cubicBezTo>
                    <a:pt x="56" y="8"/>
                    <a:pt x="66" y="0"/>
                    <a:pt x="73" y="15"/>
                  </a:cubicBezTo>
                  <a:cubicBezTo>
                    <a:pt x="78" y="26"/>
                    <a:pt x="92" y="57"/>
                    <a:pt x="10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64"/>
            <p:cNvSpPr>
              <a:spLocks noEditPoints="1"/>
            </p:cNvSpPr>
            <p:nvPr/>
          </p:nvSpPr>
          <p:spPr bwMode="auto">
            <a:xfrm>
              <a:off x="8102600" y="2133601"/>
              <a:ext cx="633413" cy="633413"/>
            </a:xfrm>
            <a:custGeom>
              <a:avLst/>
              <a:gdLst>
                <a:gd name="T0" fmla="*/ 233 w 258"/>
                <a:gd name="T1" fmla="*/ 83 h 258"/>
                <a:gd name="T2" fmla="*/ 176 w 258"/>
                <a:gd name="T3" fmla="*/ 233 h 258"/>
                <a:gd name="T4" fmla="*/ 26 w 258"/>
                <a:gd name="T5" fmla="*/ 176 h 258"/>
                <a:gd name="T6" fmla="*/ 83 w 258"/>
                <a:gd name="T7" fmla="*/ 26 h 258"/>
                <a:gd name="T8" fmla="*/ 233 w 258"/>
                <a:gd name="T9" fmla="*/ 83 h 258"/>
                <a:gd name="T10" fmla="*/ 162 w 258"/>
                <a:gd name="T11" fmla="*/ 202 h 258"/>
                <a:gd name="T12" fmla="*/ 202 w 258"/>
                <a:gd name="T13" fmla="*/ 97 h 258"/>
                <a:gd name="T14" fmla="*/ 97 w 258"/>
                <a:gd name="T15" fmla="*/ 57 h 258"/>
                <a:gd name="T16" fmla="*/ 57 w 258"/>
                <a:gd name="T17" fmla="*/ 162 h 258"/>
                <a:gd name="T18" fmla="*/ 162 w 258"/>
                <a:gd name="T19" fmla="*/ 20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233" y="83"/>
                  </a:moveTo>
                  <a:cubicBezTo>
                    <a:pt x="258" y="140"/>
                    <a:pt x="233" y="207"/>
                    <a:pt x="176" y="233"/>
                  </a:cubicBezTo>
                  <a:cubicBezTo>
                    <a:pt x="119" y="258"/>
                    <a:pt x="52" y="233"/>
                    <a:pt x="26" y="176"/>
                  </a:cubicBezTo>
                  <a:cubicBezTo>
                    <a:pt x="0" y="119"/>
                    <a:pt x="26" y="52"/>
                    <a:pt x="83" y="26"/>
                  </a:cubicBezTo>
                  <a:cubicBezTo>
                    <a:pt x="140" y="0"/>
                    <a:pt x="207" y="26"/>
                    <a:pt x="233" y="83"/>
                  </a:cubicBezTo>
                  <a:close/>
                  <a:moveTo>
                    <a:pt x="162" y="202"/>
                  </a:moveTo>
                  <a:cubicBezTo>
                    <a:pt x="202" y="184"/>
                    <a:pt x="220" y="137"/>
                    <a:pt x="202" y="97"/>
                  </a:cubicBezTo>
                  <a:cubicBezTo>
                    <a:pt x="184" y="57"/>
                    <a:pt x="137" y="39"/>
                    <a:pt x="97" y="57"/>
                  </a:cubicBezTo>
                  <a:cubicBezTo>
                    <a:pt x="57" y="75"/>
                    <a:pt x="39" y="122"/>
                    <a:pt x="57" y="162"/>
                  </a:cubicBezTo>
                  <a:cubicBezTo>
                    <a:pt x="75" y="202"/>
                    <a:pt x="122" y="220"/>
                    <a:pt x="162"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65"/>
            <p:cNvSpPr>
              <a:spLocks/>
            </p:cNvSpPr>
            <p:nvPr/>
          </p:nvSpPr>
          <p:spPr bwMode="auto">
            <a:xfrm>
              <a:off x="8497888" y="2709863"/>
              <a:ext cx="134938" cy="138113"/>
            </a:xfrm>
            <a:custGeom>
              <a:avLst/>
              <a:gdLst>
                <a:gd name="T0" fmla="*/ 41 w 55"/>
                <a:gd name="T1" fmla="*/ 0 h 56"/>
                <a:gd name="T2" fmla="*/ 55 w 55"/>
                <a:gd name="T3" fmla="*/ 31 h 56"/>
                <a:gd name="T4" fmla="*/ 55 w 55"/>
                <a:gd name="T5" fmla="*/ 31 h 56"/>
                <a:gd name="T6" fmla="*/ 39 w 55"/>
                <a:gd name="T7" fmla="*/ 49 h 56"/>
                <a:gd name="T8" fmla="*/ 14 w 55"/>
                <a:gd name="T9" fmla="*/ 50 h 56"/>
                <a:gd name="T10" fmla="*/ 0 w 55"/>
                <a:gd name="T11" fmla="*/ 18 h 56"/>
                <a:gd name="T12" fmla="*/ 21 w 55"/>
                <a:gd name="T13" fmla="*/ 11 h 56"/>
                <a:gd name="T14" fmla="*/ 41 w 5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41" y="0"/>
                  </a:moveTo>
                  <a:cubicBezTo>
                    <a:pt x="55" y="31"/>
                    <a:pt x="55" y="31"/>
                    <a:pt x="55" y="31"/>
                  </a:cubicBezTo>
                  <a:cubicBezTo>
                    <a:pt x="55" y="31"/>
                    <a:pt x="55" y="31"/>
                    <a:pt x="55" y="31"/>
                  </a:cubicBezTo>
                  <a:cubicBezTo>
                    <a:pt x="55" y="31"/>
                    <a:pt x="54" y="42"/>
                    <a:pt x="39" y="49"/>
                  </a:cubicBezTo>
                  <a:cubicBezTo>
                    <a:pt x="24" y="56"/>
                    <a:pt x="15" y="50"/>
                    <a:pt x="14" y="50"/>
                  </a:cubicBezTo>
                  <a:cubicBezTo>
                    <a:pt x="0" y="18"/>
                    <a:pt x="0" y="18"/>
                    <a:pt x="0" y="18"/>
                  </a:cubicBezTo>
                  <a:cubicBezTo>
                    <a:pt x="7" y="16"/>
                    <a:pt x="14" y="14"/>
                    <a:pt x="21" y="11"/>
                  </a:cubicBezTo>
                  <a:cubicBezTo>
                    <a:pt x="28" y="8"/>
                    <a:pt x="35" y="4"/>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66"/>
            <p:cNvSpPr>
              <a:spLocks/>
            </p:cNvSpPr>
            <p:nvPr/>
          </p:nvSpPr>
          <p:spPr bwMode="auto">
            <a:xfrm>
              <a:off x="8047038" y="2270126"/>
              <a:ext cx="55563" cy="39688"/>
            </a:xfrm>
            <a:custGeom>
              <a:avLst/>
              <a:gdLst>
                <a:gd name="T0" fmla="*/ 35 w 35"/>
                <a:gd name="T1" fmla="*/ 0 h 25"/>
                <a:gd name="T2" fmla="*/ 0 w 35"/>
                <a:gd name="T3" fmla="*/ 25 h 25"/>
                <a:gd name="T4" fmla="*/ 0 w 35"/>
                <a:gd name="T5" fmla="*/ 16 h 25"/>
                <a:gd name="T6" fmla="*/ 35 w 35"/>
                <a:gd name="T7" fmla="*/ 0 h 25"/>
              </a:gdLst>
              <a:ahLst/>
              <a:cxnLst>
                <a:cxn ang="0">
                  <a:pos x="T0" y="T1"/>
                </a:cxn>
                <a:cxn ang="0">
                  <a:pos x="T2" y="T3"/>
                </a:cxn>
                <a:cxn ang="0">
                  <a:pos x="T4" y="T5"/>
                </a:cxn>
                <a:cxn ang="0">
                  <a:pos x="T6" y="T7"/>
                </a:cxn>
              </a:cxnLst>
              <a:rect l="0" t="0" r="r" b="b"/>
              <a:pathLst>
                <a:path w="35" h="25">
                  <a:moveTo>
                    <a:pt x="35" y="0"/>
                  </a:moveTo>
                  <a:lnTo>
                    <a:pt x="0" y="25"/>
                  </a:lnTo>
                  <a:lnTo>
                    <a:pt x="0" y="16"/>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67"/>
            <p:cNvSpPr>
              <a:spLocks/>
            </p:cNvSpPr>
            <p:nvPr/>
          </p:nvSpPr>
          <p:spPr bwMode="auto">
            <a:xfrm>
              <a:off x="8047038" y="2714626"/>
              <a:ext cx="55563" cy="42863"/>
            </a:xfrm>
            <a:custGeom>
              <a:avLst/>
              <a:gdLst>
                <a:gd name="T0" fmla="*/ 35 w 35"/>
                <a:gd name="T1" fmla="*/ 0 h 27"/>
                <a:gd name="T2" fmla="*/ 0 w 35"/>
                <a:gd name="T3" fmla="*/ 27 h 27"/>
                <a:gd name="T4" fmla="*/ 0 w 35"/>
                <a:gd name="T5" fmla="*/ 17 h 27"/>
                <a:gd name="T6" fmla="*/ 35 w 35"/>
                <a:gd name="T7" fmla="*/ 0 h 27"/>
              </a:gdLst>
              <a:ahLst/>
              <a:cxnLst>
                <a:cxn ang="0">
                  <a:pos x="T0" y="T1"/>
                </a:cxn>
                <a:cxn ang="0">
                  <a:pos x="T2" y="T3"/>
                </a:cxn>
                <a:cxn ang="0">
                  <a:pos x="T4" y="T5"/>
                </a:cxn>
                <a:cxn ang="0">
                  <a:pos x="T6" y="T7"/>
                </a:cxn>
              </a:cxnLst>
              <a:rect l="0" t="0" r="r" b="b"/>
              <a:pathLst>
                <a:path w="35" h="27">
                  <a:moveTo>
                    <a:pt x="35" y="0"/>
                  </a:moveTo>
                  <a:lnTo>
                    <a:pt x="0" y="27"/>
                  </a:lnTo>
                  <a:lnTo>
                    <a:pt x="0" y="17"/>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8"/>
            <p:cNvSpPr>
              <a:spLocks/>
            </p:cNvSpPr>
            <p:nvPr/>
          </p:nvSpPr>
          <p:spPr bwMode="auto">
            <a:xfrm>
              <a:off x="7627938" y="26416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1 h 150"/>
                <a:gd name="T12" fmla="*/ 9 w 170"/>
                <a:gd name="T13" fmla="*/ 0 h 150"/>
                <a:gd name="T14" fmla="*/ 161 w 170"/>
                <a:gd name="T15" fmla="*/ 0 h 150"/>
                <a:gd name="T16" fmla="*/ 170 w 170"/>
                <a:gd name="T17" fmla="*/ 11 h 150"/>
                <a:gd name="T18" fmla="*/ 170 w 170"/>
                <a:gd name="T19" fmla="*/ 32 h 150"/>
                <a:gd name="T20" fmla="*/ 147 w 170"/>
                <a:gd name="T21" fmla="*/ 44 h 150"/>
                <a:gd name="T22" fmla="*/ 147 w 170"/>
                <a:gd name="T23" fmla="*/ 31 h 150"/>
                <a:gd name="T24" fmla="*/ 140 w 170"/>
                <a:gd name="T25" fmla="*/ 24 h 150"/>
                <a:gd name="T26" fmla="*/ 30 w 170"/>
                <a:gd name="T27" fmla="*/ 24 h 150"/>
                <a:gd name="T28" fmla="*/ 24 w 170"/>
                <a:gd name="T29" fmla="*/ 31 h 150"/>
                <a:gd name="T30" fmla="*/ 24 w 170"/>
                <a:gd name="T31" fmla="*/ 120 h 150"/>
                <a:gd name="T32" fmla="*/ 30 w 170"/>
                <a:gd name="T33" fmla="*/ 127 h 150"/>
                <a:gd name="T34" fmla="*/ 140 w 170"/>
                <a:gd name="T35" fmla="*/ 127 h 150"/>
                <a:gd name="T36" fmla="*/ 147 w 170"/>
                <a:gd name="T37" fmla="*/ 120 h 150"/>
                <a:gd name="T38" fmla="*/ 147 w 170"/>
                <a:gd name="T39" fmla="*/ 74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1"/>
                    <a:pt x="0" y="11"/>
                    <a:pt x="0" y="11"/>
                  </a:cubicBezTo>
                  <a:cubicBezTo>
                    <a:pt x="0" y="5"/>
                    <a:pt x="4" y="0"/>
                    <a:pt x="9" y="0"/>
                  </a:cubicBezTo>
                  <a:cubicBezTo>
                    <a:pt x="161" y="0"/>
                    <a:pt x="161" y="0"/>
                    <a:pt x="161" y="0"/>
                  </a:cubicBezTo>
                  <a:cubicBezTo>
                    <a:pt x="166" y="0"/>
                    <a:pt x="170" y="5"/>
                    <a:pt x="170" y="11"/>
                  </a:cubicBezTo>
                  <a:cubicBezTo>
                    <a:pt x="170" y="32"/>
                    <a:pt x="170" y="32"/>
                    <a:pt x="170" y="32"/>
                  </a:cubicBezTo>
                  <a:cubicBezTo>
                    <a:pt x="147" y="44"/>
                    <a:pt x="147" y="44"/>
                    <a:pt x="147" y="44"/>
                  </a:cubicBezTo>
                  <a:cubicBezTo>
                    <a:pt x="147" y="31"/>
                    <a:pt x="147" y="31"/>
                    <a:pt x="147" y="31"/>
                  </a:cubicBezTo>
                  <a:cubicBezTo>
                    <a:pt x="147" y="27"/>
                    <a:pt x="144" y="24"/>
                    <a:pt x="140" y="24"/>
                  </a:cubicBezTo>
                  <a:cubicBezTo>
                    <a:pt x="30" y="24"/>
                    <a:pt x="30" y="24"/>
                    <a:pt x="30" y="24"/>
                  </a:cubicBezTo>
                  <a:cubicBezTo>
                    <a:pt x="27" y="24"/>
                    <a:pt x="24" y="27"/>
                    <a:pt x="24" y="31"/>
                  </a:cubicBezTo>
                  <a:cubicBezTo>
                    <a:pt x="24" y="120"/>
                    <a:pt x="24" y="120"/>
                    <a:pt x="24" y="120"/>
                  </a:cubicBezTo>
                  <a:cubicBezTo>
                    <a:pt x="24" y="124"/>
                    <a:pt x="27" y="127"/>
                    <a:pt x="30" y="127"/>
                  </a:cubicBezTo>
                  <a:cubicBezTo>
                    <a:pt x="140" y="127"/>
                    <a:pt x="140" y="127"/>
                    <a:pt x="140" y="127"/>
                  </a:cubicBezTo>
                  <a:cubicBezTo>
                    <a:pt x="144" y="127"/>
                    <a:pt x="147" y="124"/>
                    <a:pt x="147" y="120"/>
                  </a:cubicBezTo>
                  <a:cubicBezTo>
                    <a:pt x="147" y="74"/>
                    <a:pt x="147" y="74"/>
                    <a:pt x="147" y="74"/>
                  </a:cubicBezTo>
                  <a:lnTo>
                    <a:pt x="17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69"/>
            <p:cNvSpPr>
              <a:spLocks/>
            </p:cNvSpPr>
            <p:nvPr/>
          </p:nvSpPr>
          <p:spPr bwMode="auto">
            <a:xfrm>
              <a:off x="7989888" y="2741613"/>
              <a:ext cx="57150" cy="57150"/>
            </a:xfrm>
            <a:custGeom>
              <a:avLst/>
              <a:gdLst>
                <a:gd name="T0" fmla="*/ 36 w 36"/>
                <a:gd name="T1" fmla="*/ 0 h 36"/>
                <a:gd name="T2" fmla="*/ 36 w 36"/>
                <a:gd name="T3" fmla="*/ 10 h 36"/>
                <a:gd name="T4" fmla="*/ 0 w 36"/>
                <a:gd name="T5" fmla="*/ 36 h 36"/>
                <a:gd name="T6" fmla="*/ 0 w 36"/>
                <a:gd name="T7" fmla="*/ 17 h 36"/>
                <a:gd name="T8" fmla="*/ 36 w 36"/>
                <a:gd name="T9" fmla="*/ 0 h 36"/>
              </a:gdLst>
              <a:ahLst/>
              <a:cxnLst>
                <a:cxn ang="0">
                  <a:pos x="T0" y="T1"/>
                </a:cxn>
                <a:cxn ang="0">
                  <a:pos x="T2" y="T3"/>
                </a:cxn>
                <a:cxn ang="0">
                  <a:pos x="T4" y="T5"/>
                </a:cxn>
                <a:cxn ang="0">
                  <a:pos x="T6" y="T7"/>
                </a:cxn>
                <a:cxn ang="0">
                  <a:pos x="T8" y="T9"/>
                </a:cxn>
              </a:cxnLst>
              <a:rect l="0" t="0" r="r" b="b"/>
              <a:pathLst>
                <a:path w="36" h="36">
                  <a:moveTo>
                    <a:pt x="36" y="0"/>
                  </a:moveTo>
                  <a:lnTo>
                    <a:pt x="36" y="10"/>
                  </a:lnTo>
                  <a:lnTo>
                    <a:pt x="0" y="36"/>
                  </a:lnTo>
                  <a:lnTo>
                    <a:pt x="0" y="17"/>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70"/>
            <p:cNvSpPr>
              <a:spLocks/>
            </p:cNvSpPr>
            <p:nvPr/>
          </p:nvSpPr>
          <p:spPr bwMode="auto">
            <a:xfrm>
              <a:off x="7627938" y="21971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0 h 150"/>
                <a:gd name="T12" fmla="*/ 9 w 170"/>
                <a:gd name="T13" fmla="*/ 0 h 150"/>
                <a:gd name="T14" fmla="*/ 161 w 170"/>
                <a:gd name="T15" fmla="*/ 0 h 150"/>
                <a:gd name="T16" fmla="*/ 170 w 170"/>
                <a:gd name="T17" fmla="*/ 10 h 150"/>
                <a:gd name="T18" fmla="*/ 170 w 170"/>
                <a:gd name="T19" fmla="*/ 32 h 150"/>
                <a:gd name="T20" fmla="*/ 147 w 170"/>
                <a:gd name="T21" fmla="*/ 43 h 150"/>
                <a:gd name="T22" fmla="*/ 147 w 170"/>
                <a:gd name="T23" fmla="*/ 30 h 150"/>
                <a:gd name="T24" fmla="*/ 140 w 170"/>
                <a:gd name="T25" fmla="*/ 23 h 150"/>
                <a:gd name="T26" fmla="*/ 30 w 170"/>
                <a:gd name="T27" fmla="*/ 23 h 150"/>
                <a:gd name="T28" fmla="*/ 24 w 170"/>
                <a:gd name="T29" fmla="*/ 30 h 150"/>
                <a:gd name="T30" fmla="*/ 24 w 170"/>
                <a:gd name="T31" fmla="*/ 119 h 150"/>
                <a:gd name="T32" fmla="*/ 30 w 170"/>
                <a:gd name="T33" fmla="*/ 126 h 150"/>
                <a:gd name="T34" fmla="*/ 140 w 170"/>
                <a:gd name="T35" fmla="*/ 126 h 150"/>
                <a:gd name="T36" fmla="*/ 147 w 170"/>
                <a:gd name="T37" fmla="*/ 119 h 150"/>
                <a:gd name="T38" fmla="*/ 147 w 170"/>
                <a:gd name="T39" fmla="*/ 73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0"/>
                    <a:pt x="0" y="10"/>
                    <a:pt x="0" y="10"/>
                  </a:cubicBezTo>
                  <a:cubicBezTo>
                    <a:pt x="0" y="5"/>
                    <a:pt x="4" y="0"/>
                    <a:pt x="9" y="0"/>
                  </a:cubicBezTo>
                  <a:cubicBezTo>
                    <a:pt x="161" y="0"/>
                    <a:pt x="161" y="0"/>
                    <a:pt x="161" y="0"/>
                  </a:cubicBezTo>
                  <a:cubicBezTo>
                    <a:pt x="166" y="0"/>
                    <a:pt x="170" y="5"/>
                    <a:pt x="170" y="10"/>
                  </a:cubicBezTo>
                  <a:cubicBezTo>
                    <a:pt x="170" y="32"/>
                    <a:pt x="170" y="32"/>
                    <a:pt x="170" y="32"/>
                  </a:cubicBezTo>
                  <a:cubicBezTo>
                    <a:pt x="147" y="43"/>
                    <a:pt x="147" y="43"/>
                    <a:pt x="147" y="43"/>
                  </a:cubicBezTo>
                  <a:cubicBezTo>
                    <a:pt x="147" y="30"/>
                    <a:pt x="147" y="30"/>
                    <a:pt x="147" y="30"/>
                  </a:cubicBezTo>
                  <a:cubicBezTo>
                    <a:pt x="147" y="26"/>
                    <a:pt x="144" y="23"/>
                    <a:pt x="140" y="23"/>
                  </a:cubicBezTo>
                  <a:cubicBezTo>
                    <a:pt x="30" y="23"/>
                    <a:pt x="30" y="23"/>
                    <a:pt x="30" y="23"/>
                  </a:cubicBezTo>
                  <a:cubicBezTo>
                    <a:pt x="27" y="23"/>
                    <a:pt x="24" y="26"/>
                    <a:pt x="24" y="30"/>
                  </a:cubicBezTo>
                  <a:cubicBezTo>
                    <a:pt x="24" y="119"/>
                    <a:pt x="24" y="119"/>
                    <a:pt x="24" y="119"/>
                  </a:cubicBezTo>
                  <a:cubicBezTo>
                    <a:pt x="24" y="123"/>
                    <a:pt x="27" y="126"/>
                    <a:pt x="30" y="126"/>
                  </a:cubicBezTo>
                  <a:cubicBezTo>
                    <a:pt x="140" y="126"/>
                    <a:pt x="140" y="126"/>
                    <a:pt x="140" y="126"/>
                  </a:cubicBezTo>
                  <a:cubicBezTo>
                    <a:pt x="144" y="126"/>
                    <a:pt x="147" y="123"/>
                    <a:pt x="147" y="119"/>
                  </a:cubicBezTo>
                  <a:cubicBezTo>
                    <a:pt x="147" y="73"/>
                    <a:pt x="147" y="73"/>
                    <a:pt x="147" y="73"/>
                  </a:cubicBezTo>
                  <a:lnTo>
                    <a:pt x="17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71"/>
            <p:cNvSpPr>
              <a:spLocks/>
            </p:cNvSpPr>
            <p:nvPr/>
          </p:nvSpPr>
          <p:spPr bwMode="auto">
            <a:xfrm>
              <a:off x="7989888" y="2295526"/>
              <a:ext cx="57150" cy="55563"/>
            </a:xfrm>
            <a:custGeom>
              <a:avLst/>
              <a:gdLst>
                <a:gd name="T0" fmla="*/ 36 w 36"/>
                <a:gd name="T1" fmla="*/ 0 h 35"/>
                <a:gd name="T2" fmla="*/ 36 w 36"/>
                <a:gd name="T3" fmla="*/ 9 h 35"/>
                <a:gd name="T4" fmla="*/ 0 w 36"/>
                <a:gd name="T5" fmla="*/ 35 h 35"/>
                <a:gd name="T6" fmla="*/ 0 w 36"/>
                <a:gd name="T7" fmla="*/ 17 h 35"/>
                <a:gd name="T8" fmla="*/ 36 w 36"/>
                <a:gd name="T9" fmla="*/ 0 h 35"/>
              </a:gdLst>
              <a:ahLst/>
              <a:cxnLst>
                <a:cxn ang="0">
                  <a:pos x="T0" y="T1"/>
                </a:cxn>
                <a:cxn ang="0">
                  <a:pos x="T2" y="T3"/>
                </a:cxn>
                <a:cxn ang="0">
                  <a:pos x="T4" y="T5"/>
                </a:cxn>
                <a:cxn ang="0">
                  <a:pos x="T6" y="T7"/>
                </a:cxn>
                <a:cxn ang="0">
                  <a:pos x="T8" y="T9"/>
                </a:cxn>
              </a:cxnLst>
              <a:rect l="0" t="0" r="r" b="b"/>
              <a:pathLst>
                <a:path w="36" h="35">
                  <a:moveTo>
                    <a:pt x="36" y="0"/>
                  </a:moveTo>
                  <a:lnTo>
                    <a:pt x="36" y="9"/>
                  </a:lnTo>
                  <a:lnTo>
                    <a:pt x="0" y="35"/>
                  </a:lnTo>
                  <a:lnTo>
                    <a:pt x="0" y="17"/>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72"/>
            <p:cNvSpPr>
              <a:spLocks/>
            </p:cNvSpPr>
            <p:nvPr/>
          </p:nvSpPr>
          <p:spPr bwMode="auto">
            <a:xfrm>
              <a:off x="7791450" y="2768601"/>
              <a:ext cx="198438" cy="138113"/>
            </a:xfrm>
            <a:custGeom>
              <a:avLst/>
              <a:gdLst>
                <a:gd name="T0" fmla="*/ 125 w 125"/>
                <a:gd name="T1" fmla="*/ 0 h 87"/>
                <a:gd name="T2" fmla="*/ 125 w 125"/>
                <a:gd name="T3" fmla="*/ 19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9"/>
                  </a:lnTo>
                  <a:lnTo>
                    <a:pt x="29" y="87"/>
                  </a:lnTo>
                  <a:lnTo>
                    <a:pt x="0" y="3"/>
                  </a:lnTo>
                  <a:lnTo>
                    <a:pt x="38" y="42"/>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73"/>
            <p:cNvSpPr>
              <a:spLocks/>
            </p:cNvSpPr>
            <p:nvPr/>
          </p:nvSpPr>
          <p:spPr bwMode="auto">
            <a:xfrm>
              <a:off x="7791450" y="2322513"/>
              <a:ext cx="198438" cy="138113"/>
            </a:xfrm>
            <a:custGeom>
              <a:avLst/>
              <a:gdLst>
                <a:gd name="T0" fmla="*/ 125 w 125"/>
                <a:gd name="T1" fmla="*/ 0 h 87"/>
                <a:gd name="T2" fmla="*/ 125 w 125"/>
                <a:gd name="T3" fmla="*/ 18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8"/>
                  </a:lnTo>
                  <a:lnTo>
                    <a:pt x="29" y="87"/>
                  </a:lnTo>
                  <a:lnTo>
                    <a:pt x="0" y="3"/>
                  </a:lnTo>
                  <a:lnTo>
                    <a:pt x="38" y="42"/>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 name="Textfeld 367"/>
          <p:cNvSpPr txBox="1"/>
          <p:nvPr/>
        </p:nvSpPr>
        <p:spPr bwMode="gray">
          <a:xfrm>
            <a:off x="1107389" y="3354967"/>
            <a:ext cx="3200400" cy="548640"/>
          </a:xfrm>
          <a:prstGeom prst="rect">
            <a:avLst/>
          </a:prstGeom>
        </p:spPr>
        <p:txBody>
          <a:bodyPr wrap="square" lIns="0" tIns="72000" rIns="72000" bIns="0" anchor="t">
            <a:noAutofit/>
          </a:bodyPr>
          <a:lstStyle>
            <a:defPPr>
              <a:defRPr lang="en-US"/>
            </a:defPPr>
            <a:lvl1pPr lvl="0">
              <a:spcAft>
                <a:spcPts val="300"/>
              </a:spcAft>
              <a:defRPr sz="1400" baseline="0">
                <a:solidFill>
                  <a:schemeClr val="accent1"/>
                </a:solidFill>
                <a:latin typeface="+mn-lt"/>
              </a:defRPr>
            </a:lvl1pPr>
          </a:lstStyle>
          <a:p>
            <a:pPr eaLnBrk="0" fontAlgn="base" hangingPunct="0">
              <a:spcBef>
                <a:spcPct val="0"/>
              </a:spcBef>
              <a:spcAft>
                <a:spcPts val="0"/>
              </a:spcAft>
            </a:pPr>
            <a:r>
              <a:rPr lang="en-US" b="1" dirty="0" smtClean="0">
                <a:solidFill>
                  <a:srgbClr val="000000"/>
                </a:solidFill>
                <a:ea typeface="ＭＳ Ｐゴシック" pitchFamily="34" charset="-128"/>
              </a:rPr>
              <a:t>Undertook technology </a:t>
            </a:r>
            <a:r>
              <a:rPr lang="en-US" b="1" dirty="0" smtClean="0">
                <a:solidFill>
                  <a:srgbClr val="0070C0"/>
                </a:solidFill>
                <a:ea typeface="ＭＳ Ｐゴシック" pitchFamily="34" charset="-128"/>
              </a:rPr>
              <a:t>market scan </a:t>
            </a:r>
            <a:r>
              <a:rPr lang="en-US" b="1" dirty="0" smtClean="0">
                <a:solidFill>
                  <a:srgbClr val="000000"/>
                </a:solidFill>
                <a:ea typeface="ＭＳ Ｐゴシック" pitchFamily="34" charset="-128"/>
              </a:rPr>
              <a:t>of LIMS and ELN </a:t>
            </a:r>
            <a:r>
              <a:rPr lang="en-US" b="1" dirty="0" smtClean="0">
                <a:solidFill>
                  <a:srgbClr val="0070C0"/>
                </a:solidFill>
                <a:ea typeface="ＭＳ Ｐゴシック" pitchFamily="34" charset="-128"/>
              </a:rPr>
              <a:t>vendors</a:t>
            </a:r>
            <a:r>
              <a:rPr lang="en-US" b="1" dirty="0" smtClean="0">
                <a:solidFill>
                  <a:srgbClr val="000000"/>
                </a:solidFill>
                <a:ea typeface="ＭＳ Ｐゴシック" pitchFamily="34" charset="-128"/>
              </a:rPr>
              <a:t> </a:t>
            </a:r>
            <a:endParaRPr lang="en-US" b="1" dirty="0" smtClean="0">
              <a:solidFill>
                <a:srgbClr val="313131"/>
              </a:solidFill>
              <a:ea typeface="ＭＳ Ｐゴシック" pitchFamily="34" charset="-128"/>
            </a:endParaRPr>
          </a:p>
        </p:txBody>
      </p:sp>
      <p:sp>
        <p:nvSpPr>
          <p:cNvPr id="64" name="Textfeld 367"/>
          <p:cNvSpPr txBox="1"/>
          <p:nvPr/>
        </p:nvSpPr>
        <p:spPr bwMode="gray">
          <a:xfrm>
            <a:off x="1107389" y="4430606"/>
            <a:ext cx="3200400" cy="548640"/>
          </a:xfrm>
          <a:prstGeom prst="rect">
            <a:avLst/>
          </a:prstGeom>
        </p:spPr>
        <p:txBody>
          <a:bodyPr wrap="square" lIns="0" tIns="72000" rIns="72000" bIns="0" anchor="t">
            <a:noAutofit/>
          </a:bodyPr>
          <a:lstStyle>
            <a:defPPr>
              <a:defRPr lang="en-US"/>
            </a:defPPr>
            <a:lvl1pPr lvl="0">
              <a:spcAft>
                <a:spcPts val="300"/>
              </a:spcAft>
              <a:defRPr sz="1400" baseline="0">
                <a:solidFill>
                  <a:schemeClr val="accent1"/>
                </a:solidFill>
                <a:latin typeface="+mn-lt"/>
              </a:defRPr>
            </a:lvl1pPr>
          </a:lstStyle>
          <a:p>
            <a:pPr eaLnBrk="0" fontAlgn="base" hangingPunct="0">
              <a:spcBef>
                <a:spcPct val="0"/>
              </a:spcBef>
              <a:spcAft>
                <a:spcPts val="0"/>
              </a:spcAft>
            </a:pPr>
            <a:r>
              <a:rPr lang="en-US" b="1" dirty="0" smtClean="0">
                <a:solidFill>
                  <a:srgbClr val="000000"/>
                </a:solidFill>
                <a:ea typeface="ＭＳ Ｐゴシック" pitchFamily="34" charset="-128"/>
              </a:rPr>
              <a:t>Utilized consulting  resources to structure the analysis and also gather key industry insights</a:t>
            </a:r>
            <a:endParaRPr lang="en-US" b="1" dirty="0" smtClean="0">
              <a:solidFill>
                <a:srgbClr val="0070C0"/>
              </a:solidFill>
              <a:ea typeface="ＭＳ Ｐゴシック" pitchFamily="34" charset="-128"/>
            </a:endParaRPr>
          </a:p>
        </p:txBody>
      </p:sp>
      <p:sp>
        <p:nvSpPr>
          <p:cNvPr id="74" name="Textfeld 367"/>
          <p:cNvSpPr txBox="1"/>
          <p:nvPr/>
        </p:nvSpPr>
        <p:spPr bwMode="gray">
          <a:xfrm>
            <a:off x="5336338" y="4489733"/>
            <a:ext cx="3200400" cy="731520"/>
          </a:xfrm>
          <a:prstGeom prst="rect">
            <a:avLst/>
          </a:prstGeom>
        </p:spPr>
        <p:txBody>
          <a:bodyPr wrap="square" lIns="0" tIns="72000" rIns="72000" bIns="0" anchor="t">
            <a:noAutofit/>
          </a:bodyPr>
          <a:lstStyle>
            <a:defPPr>
              <a:defRPr lang="en-US"/>
            </a:defPPr>
            <a:lvl1pPr lvl="0">
              <a:spcAft>
                <a:spcPts val="300"/>
              </a:spcAft>
              <a:defRPr sz="1400" baseline="0">
                <a:solidFill>
                  <a:schemeClr val="accent1"/>
                </a:solidFill>
                <a:latin typeface="+mn-lt"/>
              </a:defRPr>
            </a:lvl1pPr>
          </a:lstStyle>
          <a:p>
            <a:pPr eaLnBrk="0" fontAlgn="base" hangingPunct="0">
              <a:lnSpc>
                <a:spcPct val="90000"/>
              </a:lnSpc>
              <a:spcBef>
                <a:spcPct val="0"/>
              </a:spcBef>
              <a:spcAft>
                <a:spcPts val="1800"/>
              </a:spcAft>
            </a:pPr>
            <a:r>
              <a:rPr lang="en-US" b="1" dirty="0" smtClean="0">
                <a:solidFill>
                  <a:srgbClr val="000000"/>
                </a:solidFill>
                <a:ea typeface="ＭＳ Ｐゴシック" pitchFamily="34" charset="-128"/>
              </a:rPr>
              <a:t>Defined critical </a:t>
            </a:r>
            <a:r>
              <a:rPr lang="en-US" b="1" dirty="0" smtClean="0">
                <a:solidFill>
                  <a:srgbClr val="0070C0"/>
                </a:solidFill>
                <a:ea typeface="ＭＳ Ｐゴシック" pitchFamily="34" charset="-128"/>
              </a:rPr>
              <a:t>QC system interfaces</a:t>
            </a:r>
            <a:r>
              <a:rPr lang="en-US" b="1" dirty="0" smtClean="0">
                <a:solidFill>
                  <a:srgbClr val="000000"/>
                </a:solidFill>
                <a:ea typeface="ＭＳ Ｐゴシック" pitchFamily="34" charset="-128"/>
              </a:rPr>
              <a:t> in the </a:t>
            </a:r>
            <a:r>
              <a:rPr lang="en-US" b="1" dirty="0" smtClean="0">
                <a:solidFill>
                  <a:srgbClr val="0070C0"/>
                </a:solidFill>
                <a:ea typeface="ＭＳ Ｐゴシック" pitchFamily="34" charset="-128"/>
              </a:rPr>
              <a:t>enterprise architecture</a:t>
            </a:r>
          </a:p>
        </p:txBody>
      </p:sp>
      <p:sp>
        <p:nvSpPr>
          <p:cNvPr id="75" name="Freeform 26"/>
          <p:cNvSpPr>
            <a:spLocks noEditPoints="1"/>
          </p:cNvSpPr>
          <p:nvPr/>
        </p:nvSpPr>
        <p:spPr bwMode="auto">
          <a:xfrm>
            <a:off x="391355" y="1276130"/>
            <a:ext cx="639927" cy="457200"/>
          </a:xfrm>
          <a:custGeom>
            <a:avLst/>
            <a:gdLst>
              <a:gd name="T0" fmla="*/ 325 w 537"/>
              <a:gd name="T1" fmla="*/ 383 h 478"/>
              <a:gd name="T2" fmla="*/ 329 w 537"/>
              <a:gd name="T3" fmla="*/ 321 h 478"/>
              <a:gd name="T4" fmla="*/ 15 w 537"/>
              <a:gd name="T5" fmla="*/ 196 h 478"/>
              <a:gd name="T6" fmla="*/ 14 w 537"/>
              <a:gd name="T7" fmla="*/ 269 h 478"/>
              <a:gd name="T8" fmla="*/ 331 w 537"/>
              <a:gd name="T9" fmla="*/ 396 h 478"/>
              <a:gd name="T10" fmla="*/ 531 w 537"/>
              <a:gd name="T11" fmla="*/ 286 h 478"/>
              <a:gd name="T12" fmla="*/ 529 w 537"/>
              <a:gd name="T13" fmla="*/ 275 h 478"/>
              <a:gd name="T14" fmla="*/ 523 w 537"/>
              <a:gd name="T15" fmla="*/ 273 h 478"/>
              <a:gd name="T16" fmla="*/ 325 w 537"/>
              <a:gd name="T17" fmla="*/ 383 h 478"/>
              <a:gd name="T18" fmla="*/ 326 w 537"/>
              <a:gd name="T19" fmla="*/ 301 h 478"/>
              <a:gd name="T20" fmla="*/ 330 w 537"/>
              <a:gd name="T21" fmla="*/ 239 h 478"/>
              <a:gd name="T22" fmla="*/ 17 w 537"/>
              <a:gd name="T23" fmla="*/ 114 h 478"/>
              <a:gd name="T24" fmla="*/ 16 w 537"/>
              <a:gd name="T25" fmla="*/ 187 h 478"/>
              <a:gd name="T26" fmla="*/ 332 w 537"/>
              <a:gd name="T27" fmla="*/ 314 h 478"/>
              <a:gd name="T28" fmla="*/ 532 w 537"/>
              <a:gd name="T29" fmla="*/ 204 h 478"/>
              <a:gd name="T30" fmla="*/ 530 w 537"/>
              <a:gd name="T31" fmla="*/ 193 h 478"/>
              <a:gd name="T32" fmla="*/ 525 w 537"/>
              <a:gd name="T33" fmla="*/ 191 h 478"/>
              <a:gd name="T34" fmla="*/ 326 w 537"/>
              <a:gd name="T35" fmla="*/ 301 h 478"/>
              <a:gd name="T36" fmla="*/ 336 w 537"/>
              <a:gd name="T37" fmla="*/ 236 h 478"/>
              <a:gd name="T38" fmla="*/ 530 w 537"/>
              <a:gd name="T39" fmla="*/ 129 h 478"/>
              <a:gd name="T40" fmla="*/ 528 w 537"/>
              <a:gd name="T41" fmla="*/ 119 h 478"/>
              <a:gd name="T42" fmla="*/ 238 w 537"/>
              <a:gd name="T43" fmla="*/ 3 h 478"/>
              <a:gd name="T44" fmla="*/ 217 w 537"/>
              <a:gd name="T45" fmla="*/ 3 h 478"/>
              <a:gd name="T46" fmla="*/ 23 w 537"/>
              <a:gd name="T47" fmla="*/ 110 h 478"/>
              <a:gd name="T48" fmla="*/ 336 w 537"/>
              <a:gd name="T49" fmla="*/ 236 h 478"/>
              <a:gd name="T50" fmla="*/ 326 w 537"/>
              <a:gd name="T51" fmla="*/ 466 h 478"/>
              <a:gd name="T52" fmla="*/ 330 w 537"/>
              <a:gd name="T53" fmla="*/ 404 h 478"/>
              <a:gd name="T54" fmla="*/ 17 w 537"/>
              <a:gd name="T55" fmla="*/ 278 h 478"/>
              <a:gd name="T56" fmla="*/ 16 w 537"/>
              <a:gd name="T57" fmla="*/ 351 h 478"/>
              <a:gd name="T58" fmla="*/ 332 w 537"/>
              <a:gd name="T59" fmla="*/ 478 h 478"/>
              <a:gd name="T60" fmla="*/ 532 w 537"/>
              <a:gd name="T61" fmla="*/ 368 h 478"/>
              <a:gd name="T62" fmla="*/ 530 w 537"/>
              <a:gd name="T63" fmla="*/ 358 h 478"/>
              <a:gd name="T64" fmla="*/ 525 w 537"/>
              <a:gd name="T65" fmla="*/ 356 h 478"/>
              <a:gd name="T66" fmla="*/ 326 w 537"/>
              <a:gd name="T67" fmla="*/ 466 h 478"/>
              <a:gd name="T68" fmla="*/ 281 w 537"/>
              <a:gd name="T69" fmla="*/ 55 h 478"/>
              <a:gd name="T70" fmla="*/ 229 w 537"/>
              <a:gd name="T71" fmla="*/ 34 h 478"/>
              <a:gd name="T72" fmla="*/ 100 w 537"/>
              <a:gd name="T73" fmla="*/ 105 h 478"/>
              <a:gd name="T74" fmla="*/ 153 w 537"/>
              <a:gd name="T75" fmla="*/ 126 h 478"/>
              <a:gd name="T76" fmla="*/ 281 w 537"/>
              <a:gd name="T77" fmla="*/ 5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7" h="478">
                <a:moveTo>
                  <a:pt x="325" y="383"/>
                </a:moveTo>
                <a:cubicBezTo>
                  <a:pt x="320" y="362"/>
                  <a:pt x="320" y="341"/>
                  <a:pt x="329" y="321"/>
                </a:cubicBezTo>
                <a:cubicBezTo>
                  <a:pt x="15" y="196"/>
                  <a:pt x="15" y="196"/>
                  <a:pt x="15" y="196"/>
                </a:cubicBezTo>
                <a:cubicBezTo>
                  <a:pt x="3" y="215"/>
                  <a:pt x="0" y="241"/>
                  <a:pt x="14" y="269"/>
                </a:cubicBezTo>
                <a:cubicBezTo>
                  <a:pt x="331" y="396"/>
                  <a:pt x="331" y="396"/>
                  <a:pt x="331" y="396"/>
                </a:cubicBezTo>
                <a:cubicBezTo>
                  <a:pt x="531" y="286"/>
                  <a:pt x="531" y="286"/>
                  <a:pt x="531" y="286"/>
                </a:cubicBezTo>
                <a:cubicBezTo>
                  <a:pt x="536" y="283"/>
                  <a:pt x="535" y="278"/>
                  <a:pt x="529" y="275"/>
                </a:cubicBezTo>
                <a:cubicBezTo>
                  <a:pt x="523" y="273"/>
                  <a:pt x="523" y="273"/>
                  <a:pt x="523" y="273"/>
                </a:cubicBezTo>
                <a:cubicBezTo>
                  <a:pt x="325" y="383"/>
                  <a:pt x="325" y="383"/>
                  <a:pt x="325" y="383"/>
                </a:cubicBezTo>
                <a:close/>
                <a:moveTo>
                  <a:pt x="326" y="301"/>
                </a:moveTo>
                <a:cubicBezTo>
                  <a:pt x="322" y="280"/>
                  <a:pt x="321" y="259"/>
                  <a:pt x="330" y="239"/>
                </a:cubicBezTo>
                <a:cubicBezTo>
                  <a:pt x="17" y="114"/>
                  <a:pt x="17" y="114"/>
                  <a:pt x="17" y="114"/>
                </a:cubicBezTo>
                <a:cubicBezTo>
                  <a:pt x="5" y="133"/>
                  <a:pt x="2" y="159"/>
                  <a:pt x="16" y="187"/>
                </a:cubicBezTo>
                <a:cubicBezTo>
                  <a:pt x="332" y="314"/>
                  <a:pt x="332" y="314"/>
                  <a:pt x="332" y="314"/>
                </a:cubicBezTo>
                <a:cubicBezTo>
                  <a:pt x="532" y="204"/>
                  <a:pt x="532" y="204"/>
                  <a:pt x="532" y="204"/>
                </a:cubicBezTo>
                <a:cubicBezTo>
                  <a:pt x="537" y="201"/>
                  <a:pt x="537" y="196"/>
                  <a:pt x="530" y="193"/>
                </a:cubicBezTo>
                <a:cubicBezTo>
                  <a:pt x="525" y="191"/>
                  <a:pt x="525" y="191"/>
                  <a:pt x="525" y="191"/>
                </a:cubicBezTo>
                <a:cubicBezTo>
                  <a:pt x="326" y="301"/>
                  <a:pt x="326" y="301"/>
                  <a:pt x="326" y="301"/>
                </a:cubicBezTo>
                <a:close/>
                <a:moveTo>
                  <a:pt x="336" y="236"/>
                </a:moveTo>
                <a:cubicBezTo>
                  <a:pt x="530" y="129"/>
                  <a:pt x="530" y="129"/>
                  <a:pt x="530" y="129"/>
                </a:cubicBezTo>
                <a:cubicBezTo>
                  <a:pt x="535" y="126"/>
                  <a:pt x="534" y="121"/>
                  <a:pt x="528" y="119"/>
                </a:cubicBezTo>
                <a:cubicBezTo>
                  <a:pt x="238" y="3"/>
                  <a:pt x="238" y="3"/>
                  <a:pt x="238" y="3"/>
                </a:cubicBezTo>
                <a:cubicBezTo>
                  <a:pt x="232" y="0"/>
                  <a:pt x="222" y="0"/>
                  <a:pt x="217" y="3"/>
                </a:cubicBezTo>
                <a:cubicBezTo>
                  <a:pt x="23" y="110"/>
                  <a:pt x="23" y="110"/>
                  <a:pt x="23" y="110"/>
                </a:cubicBezTo>
                <a:cubicBezTo>
                  <a:pt x="336" y="236"/>
                  <a:pt x="336" y="236"/>
                  <a:pt x="336" y="236"/>
                </a:cubicBezTo>
                <a:close/>
                <a:moveTo>
                  <a:pt x="326" y="466"/>
                </a:moveTo>
                <a:cubicBezTo>
                  <a:pt x="321" y="445"/>
                  <a:pt x="321" y="424"/>
                  <a:pt x="330" y="404"/>
                </a:cubicBezTo>
                <a:cubicBezTo>
                  <a:pt x="17" y="278"/>
                  <a:pt x="17" y="278"/>
                  <a:pt x="17" y="278"/>
                </a:cubicBezTo>
                <a:cubicBezTo>
                  <a:pt x="5" y="298"/>
                  <a:pt x="2" y="324"/>
                  <a:pt x="16" y="351"/>
                </a:cubicBezTo>
                <a:cubicBezTo>
                  <a:pt x="332" y="478"/>
                  <a:pt x="332" y="478"/>
                  <a:pt x="332" y="478"/>
                </a:cubicBezTo>
                <a:cubicBezTo>
                  <a:pt x="532" y="368"/>
                  <a:pt x="532" y="368"/>
                  <a:pt x="532" y="368"/>
                </a:cubicBezTo>
                <a:cubicBezTo>
                  <a:pt x="537" y="365"/>
                  <a:pt x="537" y="361"/>
                  <a:pt x="530" y="358"/>
                </a:cubicBezTo>
                <a:cubicBezTo>
                  <a:pt x="525" y="356"/>
                  <a:pt x="525" y="356"/>
                  <a:pt x="525" y="356"/>
                </a:cubicBezTo>
                <a:cubicBezTo>
                  <a:pt x="326" y="466"/>
                  <a:pt x="326" y="466"/>
                  <a:pt x="326" y="466"/>
                </a:cubicBezTo>
                <a:close/>
                <a:moveTo>
                  <a:pt x="281" y="55"/>
                </a:moveTo>
                <a:cubicBezTo>
                  <a:pt x="229" y="34"/>
                  <a:pt x="229" y="34"/>
                  <a:pt x="229" y="34"/>
                </a:cubicBezTo>
                <a:cubicBezTo>
                  <a:pt x="100" y="105"/>
                  <a:pt x="100" y="105"/>
                  <a:pt x="100" y="105"/>
                </a:cubicBezTo>
                <a:cubicBezTo>
                  <a:pt x="153" y="126"/>
                  <a:pt x="153" y="126"/>
                  <a:pt x="153" y="126"/>
                </a:cubicBezTo>
                <a:cubicBezTo>
                  <a:pt x="281" y="55"/>
                  <a:pt x="281" y="55"/>
                  <a:pt x="281" y="55"/>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Textfeld 367"/>
          <p:cNvSpPr txBox="1"/>
          <p:nvPr/>
        </p:nvSpPr>
        <p:spPr bwMode="gray">
          <a:xfrm>
            <a:off x="5336338" y="3495215"/>
            <a:ext cx="3200400" cy="548640"/>
          </a:xfrm>
          <a:prstGeom prst="rect">
            <a:avLst/>
          </a:prstGeom>
        </p:spPr>
        <p:txBody>
          <a:bodyPr wrap="square" lIns="0" tIns="72000" rIns="72000" bIns="0" anchor="t">
            <a:noAutofit/>
          </a:bodyPr>
          <a:lstStyle>
            <a:defPPr>
              <a:defRPr lang="en-US"/>
            </a:defPPr>
            <a:lvl1pPr lvl="0">
              <a:spcAft>
                <a:spcPts val="300"/>
              </a:spcAft>
              <a:defRPr sz="1400" baseline="0">
                <a:solidFill>
                  <a:schemeClr val="accent1"/>
                </a:solidFill>
                <a:latin typeface="+mn-lt"/>
              </a:defRPr>
            </a:lvl1pPr>
          </a:lstStyle>
          <a:p>
            <a:pPr eaLnBrk="0" fontAlgn="base" hangingPunct="0">
              <a:spcBef>
                <a:spcPct val="0"/>
              </a:spcBef>
              <a:spcAft>
                <a:spcPts val="0"/>
              </a:spcAft>
            </a:pPr>
            <a:r>
              <a:rPr lang="en-US" b="1" dirty="0" smtClean="0">
                <a:solidFill>
                  <a:srgbClr val="000000"/>
                </a:solidFill>
                <a:ea typeface="ＭＳ Ｐゴシック" pitchFamily="34" charset="-128"/>
              </a:rPr>
              <a:t>Reviewed secondary research on financial benchmarks</a:t>
            </a:r>
            <a:endParaRPr lang="en-US" b="1" dirty="0" smtClean="0">
              <a:solidFill>
                <a:srgbClr val="0070C0"/>
              </a:solidFill>
              <a:ea typeface="ＭＳ Ｐゴシック" pitchFamily="34" charset="-128"/>
            </a:endParaRPr>
          </a:p>
        </p:txBody>
      </p:sp>
      <p:sp>
        <p:nvSpPr>
          <p:cNvPr id="84" name="Freeform 214"/>
          <p:cNvSpPr>
            <a:spLocks noEditPoints="1"/>
          </p:cNvSpPr>
          <p:nvPr/>
        </p:nvSpPr>
        <p:spPr bwMode="auto">
          <a:xfrm>
            <a:off x="4638711" y="3476764"/>
            <a:ext cx="457200" cy="457200"/>
          </a:xfrm>
          <a:custGeom>
            <a:avLst/>
            <a:gdLst>
              <a:gd name="T0" fmla="*/ 248 w 448"/>
              <a:gd name="T1" fmla="*/ 70 h 473"/>
              <a:gd name="T2" fmla="*/ 404 w 448"/>
              <a:gd name="T3" fmla="*/ 0 h 473"/>
              <a:gd name="T4" fmla="*/ 440 w 448"/>
              <a:gd name="T5" fmla="*/ 100 h 473"/>
              <a:gd name="T6" fmla="*/ 260 w 448"/>
              <a:gd name="T7" fmla="*/ 159 h 473"/>
              <a:gd name="T8" fmla="*/ 248 w 448"/>
              <a:gd name="T9" fmla="*/ 70 h 473"/>
              <a:gd name="T10" fmla="*/ 136 w 448"/>
              <a:gd name="T11" fmla="*/ 246 h 473"/>
              <a:gd name="T12" fmla="*/ 152 w 448"/>
              <a:gd name="T13" fmla="*/ 246 h 473"/>
              <a:gd name="T14" fmla="*/ 152 w 448"/>
              <a:gd name="T15" fmla="*/ 165 h 473"/>
              <a:gd name="T16" fmla="*/ 243 w 448"/>
              <a:gd name="T17" fmla="*/ 109 h 473"/>
              <a:gd name="T18" fmla="*/ 245 w 448"/>
              <a:gd name="T19" fmla="*/ 121 h 473"/>
              <a:gd name="T20" fmla="*/ 167 w 448"/>
              <a:gd name="T21" fmla="*/ 166 h 473"/>
              <a:gd name="T22" fmla="*/ 169 w 448"/>
              <a:gd name="T23" fmla="*/ 229 h 473"/>
              <a:gd name="T24" fmla="*/ 170 w 448"/>
              <a:gd name="T25" fmla="*/ 272 h 473"/>
              <a:gd name="T26" fmla="*/ 80 w 448"/>
              <a:gd name="T27" fmla="*/ 272 h 473"/>
              <a:gd name="T28" fmla="*/ 55 w 448"/>
              <a:gd name="T29" fmla="*/ 289 h 473"/>
              <a:gd name="T30" fmla="*/ 0 w 448"/>
              <a:gd name="T31" fmla="*/ 432 h 473"/>
              <a:gd name="T32" fmla="*/ 0 w 448"/>
              <a:gd name="T33" fmla="*/ 220 h 473"/>
              <a:gd name="T34" fmla="*/ 9 w 448"/>
              <a:gd name="T35" fmla="*/ 211 h 473"/>
              <a:gd name="T36" fmla="*/ 110 w 448"/>
              <a:gd name="T37" fmla="*/ 211 h 473"/>
              <a:gd name="T38" fmla="*/ 120 w 448"/>
              <a:gd name="T39" fmla="*/ 220 h 473"/>
              <a:gd name="T40" fmla="*/ 126 w 448"/>
              <a:gd name="T41" fmla="*/ 239 h 473"/>
              <a:gd name="T42" fmla="*/ 136 w 448"/>
              <a:gd name="T43" fmla="*/ 246 h 473"/>
              <a:gd name="T44" fmla="*/ 295 w 448"/>
              <a:gd name="T45" fmla="*/ 238 h 473"/>
              <a:gd name="T46" fmla="*/ 424 w 448"/>
              <a:gd name="T47" fmla="*/ 207 h 473"/>
              <a:gd name="T48" fmla="*/ 397 w 448"/>
              <a:gd name="T49" fmla="*/ 119 h 473"/>
              <a:gd name="T50" fmla="*/ 414 w 448"/>
              <a:gd name="T51" fmla="*/ 115 h 473"/>
              <a:gd name="T52" fmla="*/ 448 w 448"/>
              <a:gd name="T53" fmla="*/ 217 h 473"/>
              <a:gd name="T54" fmla="*/ 309 w 448"/>
              <a:gd name="T55" fmla="*/ 246 h 473"/>
              <a:gd name="T56" fmla="*/ 313 w 448"/>
              <a:gd name="T57" fmla="*/ 246 h 473"/>
              <a:gd name="T58" fmla="*/ 322 w 448"/>
              <a:gd name="T59" fmla="*/ 256 h 473"/>
              <a:gd name="T60" fmla="*/ 322 w 448"/>
              <a:gd name="T61" fmla="*/ 272 h 473"/>
              <a:gd name="T62" fmla="*/ 211 w 448"/>
              <a:gd name="T63" fmla="*/ 272 h 473"/>
              <a:gd name="T64" fmla="*/ 295 w 448"/>
              <a:gd name="T65" fmla="*/ 238 h 473"/>
              <a:gd name="T66" fmla="*/ 258 w 448"/>
              <a:gd name="T67" fmla="*/ 240 h 473"/>
              <a:gd name="T68" fmla="*/ 251 w 448"/>
              <a:gd name="T69" fmla="*/ 188 h 473"/>
              <a:gd name="T70" fmla="*/ 266 w 448"/>
              <a:gd name="T71" fmla="*/ 181 h 473"/>
              <a:gd name="T72" fmla="*/ 275 w 448"/>
              <a:gd name="T73" fmla="*/ 233 h 473"/>
              <a:gd name="T74" fmla="*/ 258 w 448"/>
              <a:gd name="T75" fmla="*/ 240 h 473"/>
              <a:gd name="T76" fmla="*/ 226 w 448"/>
              <a:gd name="T77" fmla="*/ 253 h 473"/>
              <a:gd name="T78" fmla="*/ 216 w 448"/>
              <a:gd name="T79" fmla="*/ 147 h 473"/>
              <a:gd name="T80" fmla="*/ 231 w 448"/>
              <a:gd name="T81" fmla="*/ 139 h 473"/>
              <a:gd name="T82" fmla="*/ 243 w 448"/>
              <a:gd name="T83" fmla="*/ 246 h 473"/>
              <a:gd name="T84" fmla="*/ 226 w 448"/>
              <a:gd name="T85" fmla="*/ 253 h 473"/>
              <a:gd name="T86" fmla="*/ 195 w 448"/>
              <a:gd name="T87" fmla="*/ 268 h 473"/>
              <a:gd name="T88" fmla="*/ 189 w 448"/>
              <a:gd name="T89" fmla="*/ 163 h 473"/>
              <a:gd name="T90" fmla="*/ 203 w 448"/>
              <a:gd name="T91" fmla="*/ 154 h 473"/>
              <a:gd name="T92" fmla="*/ 212 w 448"/>
              <a:gd name="T93" fmla="*/ 260 h 473"/>
              <a:gd name="T94" fmla="*/ 195 w 448"/>
              <a:gd name="T95" fmla="*/ 268 h 473"/>
              <a:gd name="T96" fmla="*/ 80 w 448"/>
              <a:gd name="T97" fmla="*/ 287 h 473"/>
              <a:gd name="T98" fmla="*/ 386 w 448"/>
              <a:gd name="T99" fmla="*/ 287 h 473"/>
              <a:gd name="T100" fmla="*/ 391 w 448"/>
              <a:gd name="T101" fmla="*/ 295 h 473"/>
              <a:gd name="T102" fmla="*/ 325 w 448"/>
              <a:gd name="T103" fmla="*/ 465 h 473"/>
              <a:gd name="T104" fmla="*/ 315 w 448"/>
              <a:gd name="T105" fmla="*/ 473 h 473"/>
              <a:gd name="T106" fmla="*/ 8 w 448"/>
              <a:gd name="T107" fmla="*/ 473 h 473"/>
              <a:gd name="T108" fmla="*/ 3 w 448"/>
              <a:gd name="T109" fmla="*/ 465 h 473"/>
              <a:gd name="T110" fmla="*/ 69 w 448"/>
              <a:gd name="T111" fmla="*/ 295 h 473"/>
              <a:gd name="T112" fmla="*/ 80 w 448"/>
              <a:gd name="T113" fmla="*/ 287 h 473"/>
              <a:gd name="T114" fmla="*/ 260 w 448"/>
              <a:gd name="T115" fmla="*/ 75 h 473"/>
              <a:gd name="T116" fmla="*/ 270 w 448"/>
              <a:gd name="T117" fmla="*/ 141 h 473"/>
              <a:gd name="T118" fmla="*/ 344 w 448"/>
              <a:gd name="T119" fmla="*/ 110 h 473"/>
              <a:gd name="T120" fmla="*/ 424 w 448"/>
              <a:gd name="T121" fmla="*/ 91 h 473"/>
              <a:gd name="T122" fmla="*/ 397 w 448"/>
              <a:gd name="T123" fmla="*/ 13 h 473"/>
              <a:gd name="T124" fmla="*/ 260 w 448"/>
              <a:gd name="T125" fmla="*/ 7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 h="473">
                <a:moveTo>
                  <a:pt x="248" y="70"/>
                </a:moveTo>
                <a:cubicBezTo>
                  <a:pt x="293" y="31"/>
                  <a:pt x="346" y="9"/>
                  <a:pt x="404" y="0"/>
                </a:cubicBezTo>
                <a:cubicBezTo>
                  <a:pt x="440" y="100"/>
                  <a:pt x="440" y="100"/>
                  <a:pt x="440" y="100"/>
                </a:cubicBezTo>
                <a:cubicBezTo>
                  <a:pt x="368" y="112"/>
                  <a:pt x="324" y="126"/>
                  <a:pt x="260" y="159"/>
                </a:cubicBezTo>
                <a:cubicBezTo>
                  <a:pt x="248" y="70"/>
                  <a:pt x="248" y="70"/>
                  <a:pt x="248" y="70"/>
                </a:cubicBezTo>
                <a:close/>
                <a:moveTo>
                  <a:pt x="136" y="246"/>
                </a:moveTo>
                <a:cubicBezTo>
                  <a:pt x="152" y="246"/>
                  <a:pt x="152" y="246"/>
                  <a:pt x="152" y="246"/>
                </a:cubicBezTo>
                <a:cubicBezTo>
                  <a:pt x="152" y="219"/>
                  <a:pt x="152" y="192"/>
                  <a:pt x="152" y="165"/>
                </a:cubicBezTo>
                <a:cubicBezTo>
                  <a:pt x="182" y="144"/>
                  <a:pt x="212" y="125"/>
                  <a:pt x="243" y="109"/>
                </a:cubicBezTo>
                <a:cubicBezTo>
                  <a:pt x="245" y="121"/>
                  <a:pt x="245" y="121"/>
                  <a:pt x="245" y="121"/>
                </a:cubicBezTo>
                <a:cubicBezTo>
                  <a:pt x="219" y="134"/>
                  <a:pt x="193" y="150"/>
                  <a:pt x="167" y="166"/>
                </a:cubicBezTo>
                <a:cubicBezTo>
                  <a:pt x="168" y="187"/>
                  <a:pt x="168" y="208"/>
                  <a:pt x="169" y="229"/>
                </a:cubicBezTo>
                <a:cubicBezTo>
                  <a:pt x="169" y="243"/>
                  <a:pt x="169" y="258"/>
                  <a:pt x="170" y="272"/>
                </a:cubicBezTo>
                <a:cubicBezTo>
                  <a:pt x="80" y="272"/>
                  <a:pt x="80" y="272"/>
                  <a:pt x="80" y="272"/>
                </a:cubicBezTo>
                <a:cubicBezTo>
                  <a:pt x="69" y="272"/>
                  <a:pt x="59" y="279"/>
                  <a:pt x="55" y="289"/>
                </a:cubicBezTo>
                <a:cubicBezTo>
                  <a:pt x="0" y="432"/>
                  <a:pt x="0" y="432"/>
                  <a:pt x="0" y="432"/>
                </a:cubicBezTo>
                <a:cubicBezTo>
                  <a:pt x="0" y="220"/>
                  <a:pt x="0" y="220"/>
                  <a:pt x="0" y="220"/>
                </a:cubicBezTo>
                <a:cubicBezTo>
                  <a:pt x="0" y="215"/>
                  <a:pt x="4" y="211"/>
                  <a:pt x="9" y="211"/>
                </a:cubicBezTo>
                <a:cubicBezTo>
                  <a:pt x="110" y="211"/>
                  <a:pt x="110" y="211"/>
                  <a:pt x="110" y="211"/>
                </a:cubicBezTo>
                <a:cubicBezTo>
                  <a:pt x="115" y="211"/>
                  <a:pt x="118" y="215"/>
                  <a:pt x="120" y="220"/>
                </a:cubicBezTo>
                <a:cubicBezTo>
                  <a:pt x="126" y="239"/>
                  <a:pt x="126" y="239"/>
                  <a:pt x="126" y="239"/>
                </a:cubicBezTo>
                <a:cubicBezTo>
                  <a:pt x="128" y="244"/>
                  <a:pt x="131" y="246"/>
                  <a:pt x="136" y="246"/>
                </a:cubicBezTo>
                <a:close/>
                <a:moveTo>
                  <a:pt x="295" y="238"/>
                </a:moveTo>
                <a:cubicBezTo>
                  <a:pt x="337" y="224"/>
                  <a:pt x="380" y="215"/>
                  <a:pt x="424" y="207"/>
                </a:cubicBezTo>
                <a:cubicBezTo>
                  <a:pt x="415" y="177"/>
                  <a:pt x="406" y="148"/>
                  <a:pt x="397" y="119"/>
                </a:cubicBezTo>
                <a:cubicBezTo>
                  <a:pt x="402" y="117"/>
                  <a:pt x="408" y="116"/>
                  <a:pt x="414" y="115"/>
                </a:cubicBezTo>
                <a:cubicBezTo>
                  <a:pt x="425" y="149"/>
                  <a:pt x="437" y="183"/>
                  <a:pt x="448" y="217"/>
                </a:cubicBezTo>
                <a:cubicBezTo>
                  <a:pt x="401" y="224"/>
                  <a:pt x="354" y="233"/>
                  <a:pt x="309" y="246"/>
                </a:cubicBezTo>
                <a:cubicBezTo>
                  <a:pt x="313" y="246"/>
                  <a:pt x="313" y="246"/>
                  <a:pt x="313" y="246"/>
                </a:cubicBezTo>
                <a:cubicBezTo>
                  <a:pt x="318" y="246"/>
                  <a:pt x="322" y="250"/>
                  <a:pt x="322" y="256"/>
                </a:cubicBezTo>
                <a:cubicBezTo>
                  <a:pt x="322" y="272"/>
                  <a:pt x="322" y="272"/>
                  <a:pt x="322" y="272"/>
                </a:cubicBezTo>
                <a:cubicBezTo>
                  <a:pt x="211" y="272"/>
                  <a:pt x="211" y="272"/>
                  <a:pt x="211" y="272"/>
                </a:cubicBezTo>
                <a:cubicBezTo>
                  <a:pt x="239" y="259"/>
                  <a:pt x="266" y="247"/>
                  <a:pt x="295" y="238"/>
                </a:cubicBezTo>
                <a:close/>
                <a:moveTo>
                  <a:pt x="258" y="240"/>
                </a:moveTo>
                <a:cubicBezTo>
                  <a:pt x="255" y="223"/>
                  <a:pt x="253" y="205"/>
                  <a:pt x="251" y="188"/>
                </a:cubicBezTo>
                <a:cubicBezTo>
                  <a:pt x="256" y="186"/>
                  <a:pt x="261" y="184"/>
                  <a:pt x="266" y="181"/>
                </a:cubicBezTo>
                <a:cubicBezTo>
                  <a:pt x="269" y="199"/>
                  <a:pt x="272" y="216"/>
                  <a:pt x="275" y="233"/>
                </a:cubicBezTo>
                <a:cubicBezTo>
                  <a:pt x="269" y="236"/>
                  <a:pt x="263" y="238"/>
                  <a:pt x="258" y="240"/>
                </a:cubicBezTo>
                <a:close/>
                <a:moveTo>
                  <a:pt x="226" y="253"/>
                </a:moveTo>
                <a:cubicBezTo>
                  <a:pt x="223" y="218"/>
                  <a:pt x="219" y="182"/>
                  <a:pt x="216" y="147"/>
                </a:cubicBezTo>
                <a:cubicBezTo>
                  <a:pt x="221" y="144"/>
                  <a:pt x="226" y="142"/>
                  <a:pt x="231" y="139"/>
                </a:cubicBezTo>
                <a:cubicBezTo>
                  <a:pt x="235" y="175"/>
                  <a:pt x="239" y="210"/>
                  <a:pt x="243" y="246"/>
                </a:cubicBezTo>
                <a:cubicBezTo>
                  <a:pt x="238" y="248"/>
                  <a:pt x="232" y="251"/>
                  <a:pt x="226" y="253"/>
                </a:cubicBezTo>
                <a:close/>
                <a:moveTo>
                  <a:pt x="195" y="268"/>
                </a:moveTo>
                <a:cubicBezTo>
                  <a:pt x="193" y="233"/>
                  <a:pt x="191" y="198"/>
                  <a:pt x="189" y="163"/>
                </a:cubicBezTo>
                <a:cubicBezTo>
                  <a:pt x="194" y="160"/>
                  <a:pt x="199" y="157"/>
                  <a:pt x="203" y="154"/>
                </a:cubicBezTo>
                <a:cubicBezTo>
                  <a:pt x="206" y="189"/>
                  <a:pt x="209" y="225"/>
                  <a:pt x="212" y="260"/>
                </a:cubicBezTo>
                <a:cubicBezTo>
                  <a:pt x="206" y="263"/>
                  <a:pt x="201" y="265"/>
                  <a:pt x="195" y="268"/>
                </a:cubicBezTo>
                <a:close/>
                <a:moveTo>
                  <a:pt x="80" y="287"/>
                </a:moveTo>
                <a:cubicBezTo>
                  <a:pt x="386" y="287"/>
                  <a:pt x="386" y="287"/>
                  <a:pt x="386" y="287"/>
                </a:cubicBezTo>
                <a:cubicBezTo>
                  <a:pt x="391" y="287"/>
                  <a:pt x="393" y="290"/>
                  <a:pt x="391" y="295"/>
                </a:cubicBezTo>
                <a:cubicBezTo>
                  <a:pt x="325" y="465"/>
                  <a:pt x="325" y="465"/>
                  <a:pt x="325" y="465"/>
                </a:cubicBezTo>
                <a:cubicBezTo>
                  <a:pt x="324" y="469"/>
                  <a:pt x="319" y="473"/>
                  <a:pt x="315" y="473"/>
                </a:cubicBezTo>
                <a:cubicBezTo>
                  <a:pt x="8" y="473"/>
                  <a:pt x="8" y="473"/>
                  <a:pt x="8" y="473"/>
                </a:cubicBezTo>
                <a:cubicBezTo>
                  <a:pt x="4" y="473"/>
                  <a:pt x="2" y="469"/>
                  <a:pt x="3" y="465"/>
                </a:cubicBezTo>
                <a:cubicBezTo>
                  <a:pt x="69" y="295"/>
                  <a:pt x="69" y="295"/>
                  <a:pt x="69" y="295"/>
                </a:cubicBezTo>
                <a:cubicBezTo>
                  <a:pt x="71" y="290"/>
                  <a:pt x="75" y="287"/>
                  <a:pt x="80" y="287"/>
                </a:cubicBezTo>
                <a:close/>
                <a:moveTo>
                  <a:pt x="260" y="75"/>
                </a:moveTo>
                <a:cubicBezTo>
                  <a:pt x="270" y="141"/>
                  <a:pt x="270" y="141"/>
                  <a:pt x="270" y="141"/>
                </a:cubicBezTo>
                <a:cubicBezTo>
                  <a:pt x="294" y="129"/>
                  <a:pt x="318" y="118"/>
                  <a:pt x="344" y="110"/>
                </a:cubicBezTo>
                <a:cubicBezTo>
                  <a:pt x="370" y="102"/>
                  <a:pt x="397" y="96"/>
                  <a:pt x="424" y="91"/>
                </a:cubicBezTo>
                <a:cubicBezTo>
                  <a:pt x="397" y="13"/>
                  <a:pt x="397" y="13"/>
                  <a:pt x="397" y="13"/>
                </a:cubicBezTo>
                <a:cubicBezTo>
                  <a:pt x="346" y="23"/>
                  <a:pt x="300" y="42"/>
                  <a:pt x="260" y="75"/>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5" name="Group 84"/>
          <p:cNvGrpSpPr/>
          <p:nvPr/>
        </p:nvGrpSpPr>
        <p:grpSpPr>
          <a:xfrm>
            <a:off x="388314" y="4577081"/>
            <a:ext cx="646009" cy="457200"/>
            <a:chOff x="4054475" y="2308226"/>
            <a:chExt cx="1033463" cy="636588"/>
          </a:xfrm>
          <a:solidFill>
            <a:srgbClr val="002060"/>
          </a:solidFill>
        </p:grpSpPr>
        <p:sp>
          <p:nvSpPr>
            <p:cNvPr id="86" name="Freeform 64"/>
            <p:cNvSpPr>
              <a:spLocks noEditPoints="1"/>
            </p:cNvSpPr>
            <p:nvPr/>
          </p:nvSpPr>
          <p:spPr bwMode="auto">
            <a:xfrm>
              <a:off x="4054475" y="2755901"/>
              <a:ext cx="1033463" cy="188913"/>
            </a:xfrm>
            <a:custGeom>
              <a:avLst/>
              <a:gdLst>
                <a:gd name="T0" fmla="*/ 651 w 651"/>
                <a:gd name="T1" fmla="*/ 0 h 119"/>
                <a:gd name="T2" fmla="*/ 651 w 651"/>
                <a:gd name="T3" fmla="*/ 119 h 119"/>
                <a:gd name="T4" fmla="*/ 477 w 651"/>
                <a:gd name="T5" fmla="*/ 119 h 119"/>
                <a:gd name="T6" fmla="*/ 477 w 651"/>
                <a:gd name="T7" fmla="*/ 0 h 119"/>
                <a:gd name="T8" fmla="*/ 651 w 651"/>
                <a:gd name="T9" fmla="*/ 0 h 119"/>
                <a:gd name="T10" fmla="*/ 0 w 651"/>
                <a:gd name="T11" fmla="*/ 119 h 119"/>
                <a:gd name="T12" fmla="*/ 174 w 651"/>
                <a:gd name="T13" fmla="*/ 119 h 119"/>
                <a:gd name="T14" fmla="*/ 174 w 651"/>
                <a:gd name="T15" fmla="*/ 0 h 119"/>
                <a:gd name="T16" fmla="*/ 0 w 651"/>
                <a:gd name="T17" fmla="*/ 0 h 119"/>
                <a:gd name="T18" fmla="*/ 0 w 651"/>
                <a:gd name="T19" fmla="*/ 119 h 119"/>
                <a:gd name="T20" fmla="*/ 244 w 651"/>
                <a:gd name="T21" fmla="*/ 119 h 119"/>
                <a:gd name="T22" fmla="*/ 416 w 651"/>
                <a:gd name="T23" fmla="*/ 119 h 119"/>
                <a:gd name="T24" fmla="*/ 416 w 651"/>
                <a:gd name="T25" fmla="*/ 0 h 119"/>
                <a:gd name="T26" fmla="*/ 244 w 651"/>
                <a:gd name="T27" fmla="*/ 0 h 119"/>
                <a:gd name="T28" fmla="*/ 244 w 651"/>
                <a:gd name="T2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1" h="119">
                  <a:moveTo>
                    <a:pt x="651" y="0"/>
                  </a:moveTo>
                  <a:lnTo>
                    <a:pt x="651" y="119"/>
                  </a:lnTo>
                  <a:lnTo>
                    <a:pt x="477" y="119"/>
                  </a:lnTo>
                  <a:lnTo>
                    <a:pt x="477" y="0"/>
                  </a:lnTo>
                  <a:lnTo>
                    <a:pt x="651" y="0"/>
                  </a:lnTo>
                  <a:close/>
                  <a:moveTo>
                    <a:pt x="0" y="119"/>
                  </a:moveTo>
                  <a:lnTo>
                    <a:pt x="174" y="119"/>
                  </a:lnTo>
                  <a:lnTo>
                    <a:pt x="174" y="0"/>
                  </a:lnTo>
                  <a:lnTo>
                    <a:pt x="0" y="0"/>
                  </a:lnTo>
                  <a:lnTo>
                    <a:pt x="0" y="119"/>
                  </a:lnTo>
                  <a:close/>
                  <a:moveTo>
                    <a:pt x="244" y="119"/>
                  </a:moveTo>
                  <a:lnTo>
                    <a:pt x="416" y="119"/>
                  </a:lnTo>
                  <a:lnTo>
                    <a:pt x="416" y="0"/>
                  </a:lnTo>
                  <a:lnTo>
                    <a:pt x="244" y="0"/>
                  </a:lnTo>
                  <a:lnTo>
                    <a:pt x="244"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65"/>
            <p:cNvSpPr>
              <a:spLocks noEditPoints="1"/>
            </p:cNvSpPr>
            <p:nvPr/>
          </p:nvSpPr>
          <p:spPr bwMode="auto">
            <a:xfrm>
              <a:off x="4179888" y="2308226"/>
              <a:ext cx="788988" cy="414338"/>
            </a:xfrm>
            <a:custGeom>
              <a:avLst/>
              <a:gdLst>
                <a:gd name="T0" fmla="*/ 337 w 497"/>
                <a:gd name="T1" fmla="*/ 119 h 261"/>
                <a:gd name="T2" fmla="*/ 165 w 497"/>
                <a:gd name="T3" fmla="*/ 119 h 261"/>
                <a:gd name="T4" fmla="*/ 165 w 497"/>
                <a:gd name="T5" fmla="*/ 0 h 261"/>
                <a:gd name="T6" fmla="*/ 337 w 497"/>
                <a:gd name="T7" fmla="*/ 0 h 261"/>
                <a:gd name="T8" fmla="*/ 337 w 497"/>
                <a:gd name="T9" fmla="*/ 119 h 261"/>
                <a:gd name="T10" fmla="*/ 264 w 497"/>
                <a:gd name="T11" fmla="*/ 136 h 261"/>
                <a:gd name="T12" fmla="*/ 238 w 497"/>
                <a:gd name="T13" fmla="*/ 136 h 261"/>
                <a:gd name="T14" fmla="*/ 238 w 497"/>
                <a:gd name="T15" fmla="*/ 261 h 261"/>
                <a:gd name="T16" fmla="*/ 264 w 497"/>
                <a:gd name="T17" fmla="*/ 261 h 261"/>
                <a:gd name="T18" fmla="*/ 264 w 497"/>
                <a:gd name="T19" fmla="*/ 136 h 261"/>
                <a:gd name="T20" fmla="*/ 497 w 497"/>
                <a:gd name="T21" fmla="*/ 261 h 261"/>
                <a:gd name="T22" fmla="*/ 472 w 497"/>
                <a:gd name="T23" fmla="*/ 261 h 261"/>
                <a:gd name="T24" fmla="*/ 472 w 497"/>
                <a:gd name="T25" fmla="*/ 191 h 261"/>
                <a:gd name="T26" fmla="*/ 361 w 497"/>
                <a:gd name="T27" fmla="*/ 106 h 261"/>
                <a:gd name="T28" fmla="*/ 361 w 497"/>
                <a:gd name="T29" fmla="*/ 71 h 261"/>
                <a:gd name="T30" fmla="*/ 497 w 497"/>
                <a:gd name="T31" fmla="*/ 177 h 261"/>
                <a:gd name="T32" fmla="*/ 497 w 497"/>
                <a:gd name="T33" fmla="*/ 261 h 261"/>
                <a:gd name="T34" fmla="*/ 27 w 497"/>
                <a:gd name="T35" fmla="*/ 261 h 261"/>
                <a:gd name="T36" fmla="*/ 0 w 497"/>
                <a:gd name="T37" fmla="*/ 261 h 261"/>
                <a:gd name="T38" fmla="*/ 0 w 497"/>
                <a:gd name="T39" fmla="*/ 177 h 261"/>
                <a:gd name="T40" fmla="*/ 141 w 497"/>
                <a:gd name="T41" fmla="*/ 69 h 261"/>
                <a:gd name="T42" fmla="*/ 141 w 497"/>
                <a:gd name="T43" fmla="*/ 106 h 261"/>
                <a:gd name="T44" fmla="*/ 27 w 497"/>
                <a:gd name="T45" fmla="*/ 191 h 261"/>
                <a:gd name="T46" fmla="*/ 27 w 497"/>
                <a:gd name="T47"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61">
                  <a:moveTo>
                    <a:pt x="337" y="119"/>
                  </a:moveTo>
                  <a:lnTo>
                    <a:pt x="165" y="119"/>
                  </a:lnTo>
                  <a:lnTo>
                    <a:pt x="165" y="0"/>
                  </a:lnTo>
                  <a:lnTo>
                    <a:pt x="337" y="0"/>
                  </a:lnTo>
                  <a:lnTo>
                    <a:pt x="337" y="119"/>
                  </a:lnTo>
                  <a:close/>
                  <a:moveTo>
                    <a:pt x="264" y="136"/>
                  </a:moveTo>
                  <a:lnTo>
                    <a:pt x="238" y="136"/>
                  </a:lnTo>
                  <a:lnTo>
                    <a:pt x="238" y="261"/>
                  </a:lnTo>
                  <a:lnTo>
                    <a:pt x="264" y="261"/>
                  </a:lnTo>
                  <a:lnTo>
                    <a:pt x="264" y="136"/>
                  </a:lnTo>
                  <a:close/>
                  <a:moveTo>
                    <a:pt x="497" y="261"/>
                  </a:moveTo>
                  <a:lnTo>
                    <a:pt x="472" y="261"/>
                  </a:lnTo>
                  <a:lnTo>
                    <a:pt x="472" y="191"/>
                  </a:lnTo>
                  <a:lnTo>
                    <a:pt x="361" y="106"/>
                  </a:lnTo>
                  <a:lnTo>
                    <a:pt x="361" y="71"/>
                  </a:lnTo>
                  <a:lnTo>
                    <a:pt x="497" y="177"/>
                  </a:lnTo>
                  <a:lnTo>
                    <a:pt x="497" y="261"/>
                  </a:lnTo>
                  <a:close/>
                  <a:moveTo>
                    <a:pt x="27" y="261"/>
                  </a:moveTo>
                  <a:lnTo>
                    <a:pt x="0" y="261"/>
                  </a:lnTo>
                  <a:lnTo>
                    <a:pt x="0" y="177"/>
                  </a:lnTo>
                  <a:lnTo>
                    <a:pt x="141" y="69"/>
                  </a:lnTo>
                  <a:lnTo>
                    <a:pt x="141" y="106"/>
                  </a:lnTo>
                  <a:lnTo>
                    <a:pt x="27" y="191"/>
                  </a:lnTo>
                  <a:lnTo>
                    <a:pt x="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8" name="Group 87"/>
          <p:cNvGrpSpPr/>
          <p:nvPr/>
        </p:nvGrpSpPr>
        <p:grpSpPr>
          <a:xfrm>
            <a:off x="2157186" y="5677396"/>
            <a:ext cx="594360" cy="457200"/>
            <a:chOff x="7681913" y="820738"/>
            <a:chExt cx="1076324" cy="792162"/>
          </a:xfrm>
          <a:solidFill>
            <a:srgbClr val="002060"/>
          </a:solidFill>
        </p:grpSpPr>
        <p:sp>
          <p:nvSpPr>
            <p:cNvPr id="89" name="Freeform 54"/>
            <p:cNvSpPr>
              <a:spLocks/>
            </p:cNvSpPr>
            <p:nvPr/>
          </p:nvSpPr>
          <p:spPr bwMode="auto">
            <a:xfrm>
              <a:off x="8485188" y="1206500"/>
              <a:ext cx="266700" cy="268287"/>
            </a:xfrm>
            <a:custGeom>
              <a:avLst/>
              <a:gdLst>
                <a:gd name="T0" fmla="*/ 113 w 113"/>
                <a:gd name="T1" fmla="*/ 60 h 114"/>
                <a:gd name="T2" fmla="*/ 98 w 113"/>
                <a:gd name="T3" fmla="*/ 74 h 114"/>
                <a:gd name="T4" fmla="*/ 66 w 113"/>
                <a:gd name="T5" fmla="*/ 101 h 114"/>
                <a:gd name="T6" fmla="*/ 50 w 113"/>
                <a:gd name="T7" fmla="*/ 114 h 114"/>
                <a:gd name="T8" fmla="*/ 19 w 113"/>
                <a:gd name="T9" fmla="*/ 77 h 114"/>
                <a:gd name="T10" fmla="*/ 2 w 113"/>
                <a:gd name="T11" fmla="*/ 36 h 114"/>
                <a:gd name="T12" fmla="*/ 23 w 113"/>
                <a:gd name="T13" fmla="*/ 18 h 114"/>
                <a:gd name="T14" fmla="*/ 44 w 113"/>
                <a:gd name="T15" fmla="*/ 0 h 114"/>
                <a:gd name="T16" fmla="*/ 82 w 113"/>
                <a:gd name="T17" fmla="*/ 24 h 114"/>
                <a:gd name="T18" fmla="*/ 113 w 113"/>
                <a:gd name="T19"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113" y="60"/>
                  </a:moveTo>
                  <a:cubicBezTo>
                    <a:pt x="98" y="74"/>
                    <a:pt x="98" y="74"/>
                    <a:pt x="98" y="74"/>
                  </a:cubicBezTo>
                  <a:cubicBezTo>
                    <a:pt x="66" y="101"/>
                    <a:pt x="66" y="101"/>
                    <a:pt x="66" y="101"/>
                  </a:cubicBezTo>
                  <a:cubicBezTo>
                    <a:pt x="50" y="114"/>
                    <a:pt x="50" y="114"/>
                    <a:pt x="50" y="114"/>
                  </a:cubicBezTo>
                  <a:cubicBezTo>
                    <a:pt x="50" y="114"/>
                    <a:pt x="38" y="100"/>
                    <a:pt x="19" y="77"/>
                  </a:cubicBezTo>
                  <a:cubicBezTo>
                    <a:pt x="0" y="55"/>
                    <a:pt x="2" y="36"/>
                    <a:pt x="2" y="36"/>
                  </a:cubicBezTo>
                  <a:cubicBezTo>
                    <a:pt x="23" y="18"/>
                    <a:pt x="23" y="18"/>
                    <a:pt x="23" y="18"/>
                  </a:cubicBezTo>
                  <a:cubicBezTo>
                    <a:pt x="44" y="0"/>
                    <a:pt x="44" y="0"/>
                    <a:pt x="44" y="0"/>
                  </a:cubicBezTo>
                  <a:cubicBezTo>
                    <a:pt x="44" y="0"/>
                    <a:pt x="63" y="1"/>
                    <a:pt x="82" y="24"/>
                  </a:cubicBezTo>
                  <a:cubicBezTo>
                    <a:pt x="102" y="46"/>
                    <a:pt x="113" y="60"/>
                    <a:pt x="11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55"/>
            <p:cNvSpPr>
              <a:spLocks/>
            </p:cNvSpPr>
            <p:nvPr/>
          </p:nvSpPr>
          <p:spPr bwMode="auto">
            <a:xfrm>
              <a:off x="8623300" y="1371600"/>
              <a:ext cx="134937" cy="117475"/>
            </a:xfrm>
            <a:custGeom>
              <a:avLst/>
              <a:gdLst>
                <a:gd name="T0" fmla="*/ 52 w 57"/>
                <a:gd name="T1" fmla="*/ 0 h 50"/>
                <a:gd name="T2" fmla="*/ 41 w 57"/>
                <a:gd name="T3" fmla="*/ 39 h 50"/>
                <a:gd name="T4" fmla="*/ 0 w 57"/>
                <a:gd name="T5" fmla="*/ 43 h 50"/>
                <a:gd name="T6" fmla="*/ 52 w 57"/>
                <a:gd name="T7" fmla="*/ 0 h 50"/>
              </a:gdLst>
              <a:ahLst/>
              <a:cxnLst>
                <a:cxn ang="0">
                  <a:pos x="T0" y="T1"/>
                </a:cxn>
                <a:cxn ang="0">
                  <a:pos x="T2" y="T3"/>
                </a:cxn>
                <a:cxn ang="0">
                  <a:pos x="T4" y="T5"/>
                </a:cxn>
                <a:cxn ang="0">
                  <a:pos x="T6" y="T7"/>
                </a:cxn>
              </a:cxnLst>
              <a:rect l="0" t="0" r="r" b="b"/>
              <a:pathLst>
                <a:path w="57" h="50">
                  <a:moveTo>
                    <a:pt x="52" y="0"/>
                  </a:moveTo>
                  <a:cubicBezTo>
                    <a:pt x="57" y="13"/>
                    <a:pt x="53" y="29"/>
                    <a:pt x="41" y="39"/>
                  </a:cubicBezTo>
                  <a:cubicBezTo>
                    <a:pt x="29" y="49"/>
                    <a:pt x="13" y="50"/>
                    <a:pt x="0" y="43"/>
                  </a:cubicBez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56"/>
            <p:cNvSpPr>
              <a:spLocks noEditPoints="1"/>
            </p:cNvSpPr>
            <p:nvPr/>
          </p:nvSpPr>
          <p:spPr bwMode="auto">
            <a:xfrm>
              <a:off x="8213725" y="900113"/>
              <a:ext cx="369887" cy="369887"/>
            </a:xfrm>
            <a:custGeom>
              <a:avLst/>
              <a:gdLst>
                <a:gd name="T0" fmla="*/ 143 w 157"/>
                <a:gd name="T1" fmla="*/ 114 h 157"/>
                <a:gd name="T2" fmla="*/ 151 w 157"/>
                <a:gd name="T3" fmla="*/ 123 h 157"/>
                <a:gd name="T4" fmla="*/ 113 w 157"/>
                <a:gd name="T5" fmla="*/ 155 h 157"/>
                <a:gd name="T6" fmla="*/ 106 w 157"/>
                <a:gd name="T7" fmla="*/ 147 h 157"/>
                <a:gd name="T8" fmla="*/ 26 w 157"/>
                <a:gd name="T9" fmla="*/ 126 h 157"/>
                <a:gd name="T10" fmla="*/ 34 w 157"/>
                <a:gd name="T11" fmla="*/ 25 h 157"/>
                <a:gd name="T12" fmla="*/ 135 w 157"/>
                <a:gd name="T13" fmla="*/ 34 h 157"/>
                <a:gd name="T14" fmla="*/ 143 w 157"/>
                <a:gd name="T15" fmla="*/ 114 h 157"/>
                <a:gd name="T16" fmla="*/ 116 w 157"/>
                <a:gd name="T17" fmla="*/ 122 h 157"/>
                <a:gd name="T18" fmla="*/ 123 w 157"/>
                <a:gd name="T19" fmla="*/ 44 h 157"/>
                <a:gd name="T20" fmla="*/ 44 w 157"/>
                <a:gd name="T21" fmla="*/ 38 h 157"/>
                <a:gd name="T22" fmla="*/ 34 w 157"/>
                <a:gd name="T23" fmla="*/ 49 h 157"/>
                <a:gd name="T24" fmla="*/ 38 w 157"/>
                <a:gd name="T25" fmla="*/ 116 h 157"/>
                <a:gd name="T26" fmla="*/ 116 w 157"/>
                <a:gd name="T27"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143" y="114"/>
                  </a:moveTo>
                  <a:cubicBezTo>
                    <a:pt x="151" y="123"/>
                    <a:pt x="151" y="123"/>
                    <a:pt x="151" y="123"/>
                  </a:cubicBezTo>
                  <a:cubicBezTo>
                    <a:pt x="113" y="155"/>
                    <a:pt x="113" y="155"/>
                    <a:pt x="113" y="155"/>
                  </a:cubicBezTo>
                  <a:cubicBezTo>
                    <a:pt x="106" y="147"/>
                    <a:pt x="106" y="147"/>
                    <a:pt x="106" y="147"/>
                  </a:cubicBezTo>
                  <a:cubicBezTo>
                    <a:pt x="78" y="157"/>
                    <a:pt x="46" y="150"/>
                    <a:pt x="26" y="126"/>
                  </a:cubicBezTo>
                  <a:cubicBezTo>
                    <a:pt x="0" y="96"/>
                    <a:pt x="4" y="51"/>
                    <a:pt x="34" y="25"/>
                  </a:cubicBezTo>
                  <a:cubicBezTo>
                    <a:pt x="64" y="0"/>
                    <a:pt x="109" y="4"/>
                    <a:pt x="135" y="34"/>
                  </a:cubicBezTo>
                  <a:cubicBezTo>
                    <a:pt x="154" y="57"/>
                    <a:pt x="157" y="89"/>
                    <a:pt x="143" y="114"/>
                  </a:cubicBezTo>
                  <a:close/>
                  <a:moveTo>
                    <a:pt x="116" y="122"/>
                  </a:moveTo>
                  <a:cubicBezTo>
                    <a:pt x="140" y="103"/>
                    <a:pt x="143" y="67"/>
                    <a:pt x="123" y="44"/>
                  </a:cubicBezTo>
                  <a:cubicBezTo>
                    <a:pt x="103" y="21"/>
                    <a:pt x="68" y="18"/>
                    <a:pt x="44" y="38"/>
                  </a:cubicBezTo>
                  <a:cubicBezTo>
                    <a:pt x="40" y="41"/>
                    <a:pt x="37" y="45"/>
                    <a:pt x="34" y="49"/>
                  </a:cubicBezTo>
                  <a:cubicBezTo>
                    <a:pt x="21" y="69"/>
                    <a:pt x="22" y="97"/>
                    <a:pt x="38" y="116"/>
                  </a:cubicBezTo>
                  <a:cubicBezTo>
                    <a:pt x="58" y="139"/>
                    <a:pt x="93" y="142"/>
                    <a:pt x="11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57"/>
            <p:cNvSpPr>
              <a:spLocks noEditPoints="1"/>
            </p:cNvSpPr>
            <p:nvPr/>
          </p:nvSpPr>
          <p:spPr bwMode="auto">
            <a:xfrm>
              <a:off x="8458200" y="1098550"/>
              <a:ext cx="47625" cy="73025"/>
            </a:xfrm>
            <a:custGeom>
              <a:avLst/>
              <a:gdLst>
                <a:gd name="T0" fmla="*/ 20 w 20"/>
                <a:gd name="T1" fmla="*/ 10 h 31"/>
                <a:gd name="T2" fmla="*/ 20 w 20"/>
                <a:gd name="T3" fmla="*/ 22 h 31"/>
                <a:gd name="T4" fmla="*/ 10 w 20"/>
                <a:gd name="T5" fmla="*/ 31 h 31"/>
                <a:gd name="T6" fmla="*/ 9 w 20"/>
                <a:gd name="T7" fmla="*/ 31 h 31"/>
                <a:gd name="T8" fmla="*/ 0 w 20"/>
                <a:gd name="T9" fmla="*/ 22 h 31"/>
                <a:gd name="T10" fmla="*/ 0 w 20"/>
                <a:gd name="T11" fmla="*/ 10 h 31"/>
                <a:gd name="T12" fmla="*/ 9 w 20"/>
                <a:gd name="T13" fmla="*/ 0 h 31"/>
                <a:gd name="T14" fmla="*/ 10 w 20"/>
                <a:gd name="T15" fmla="*/ 0 h 31"/>
                <a:gd name="T16" fmla="*/ 20 w 20"/>
                <a:gd name="T17" fmla="*/ 10 h 31"/>
                <a:gd name="T18" fmla="*/ 14 w 20"/>
                <a:gd name="T19" fmla="*/ 19 h 31"/>
                <a:gd name="T20" fmla="*/ 14 w 20"/>
                <a:gd name="T21" fmla="*/ 12 h 31"/>
                <a:gd name="T22" fmla="*/ 10 w 20"/>
                <a:gd name="T23" fmla="*/ 7 h 31"/>
                <a:gd name="T24" fmla="*/ 9 w 20"/>
                <a:gd name="T25" fmla="*/ 7 h 31"/>
                <a:gd name="T26" fmla="*/ 5 w 20"/>
                <a:gd name="T27" fmla="*/ 12 h 31"/>
                <a:gd name="T28" fmla="*/ 5 w 20"/>
                <a:gd name="T29" fmla="*/ 19 h 31"/>
                <a:gd name="T30" fmla="*/ 9 w 20"/>
                <a:gd name="T31" fmla="*/ 24 h 31"/>
                <a:gd name="T32" fmla="*/ 10 w 20"/>
                <a:gd name="T33" fmla="*/ 24 h 31"/>
                <a:gd name="T34" fmla="*/ 14 w 20"/>
                <a:gd name="T3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20" y="10"/>
                  </a:moveTo>
                  <a:cubicBezTo>
                    <a:pt x="20" y="22"/>
                    <a:pt x="20" y="22"/>
                    <a:pt x="20" y="22"/>
                  </a:cubicBezTo>
                  <a:cubicBezTo>
                    <a:pt x="20" y="27"/>
                    <a:pt x="15" y="31"/>
                    <a:pt x="10" y="31"/>
                  </a:cubicBezTo>
                  <a:cubicBezTo>
                    <a:pt x="9" y="31"/>
                    <a:pt x="9" y="31"/>
                    <a:pt x="9" y="31"/>
                  </a:cubicBezTo>
                  <a:cubicBezTo>
                    <a:pt x="4" y="31"/>
                    <a:pt x="0" y="27"/>
                    <a:pt x="0" y="22"/>
                  </a:cubicBezTo>
                  <a:cubicBezTo>
                    <a:pt x="0" y="10"/>
                    <a:pt x="0" y="10"/>
                    <a:pt x="0" y="10"/>
                  </a:cubicBezTo>
                  <a:cubicBezTo>
                    <a:pt x="0" y="4"/>
                    <a:pt x="4" y="0"/>
                    <a:pt x="9" y="0"/>
                  </a:cubicBezTo>
                  <a:cubicBezTo>
                    <a:pt x="10" y="0"/>
                    <a:pt x="10" y="0"/>
                    <a:pt x="10" y="0"/>
                  </a:cubicBezTo>
                  <a:cubicBezTo>
                    <a:pt x="15" y="0"/>
                    <a:pt x="20" y="4"/>
                    <a:pt x="20" y="10"/>
                  </a:cubicBezTo>
                  <a:close/>
                  <a:moveTo>
                    <a:pt x="14" y="19"/>
                  </a:moveTo>
                  <a:cubicBezTo>
                    <a:pt x="14" y="12"/>
                    <a:pt x="14" y="12"/>
                    <a:pt x="14" y="12"/>
                  </a:cubicBezTo>
                  <a:cubicBezTo>
                    <a:pt x="14" y="9"/>
                    <a:pt x="12" y="7"/>
                    <a:pt x="10" y="7"/>
                  </a:cubicBezTo>
                  <a:cubicBezTo>
                    <a:pt x="9" y="7"/>
                    <a:pt x="9" y="7"/>
                    <a:pt x="9" y="7"/>
                  </a:cubicBezTo>
                  <a:cubicBezTo>
                    <a:pt x="7" y="7"/>
                    <a:pt x="5" y="9"/>
                    <a:pt x="5" y="12"/>
                  </a:cubicBezTo>
                  <a:cubicBezTo>
                    <a:pt x="5" y="19"/>
                    <a:pt x="5" y="19"/>
                    <a:pt x="5" y="19"/>
                  </a:cubicBezTo>
                  <a:cubicBezTo>
                    <a:pt x="5" y="22"/>
                    <a:pt x="7" y="24"/>
                    <a:pt x="9" y="24"/>
                  </a:cubicBezTo>
                  <a:cubicBezTo>
                    <a:pt x="10" y="24"/>
                    <a:pt x="10" y="24"/>
                    <a:pt x="10" y="24"/>
                  </a:cubicBezTo>
                  <a:cubicBezTo>
                    <a:pt x="12" y="24"/>
                    <a:pt x="14" y="22"/>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58"/>
            <p:cNvSpPr>
              <a:spLocks/>
            </p:cNvSpPr>
            <p:nvPr/>
          </p:nvSpPr>
          <p:spPr bwMode="auto">
            <a:xfrm>
              <a:off x="8470900" y="1017588"/>
              <a:ext cx="20637" cy="68262"/>
            </a:xfrm>
            <a:custGeom>
              <a:avLst/>
              <a:gdLst>
                <a:gd name="T0" fmla="*/ 9 w 9"/>
                <a:gd name="T1" fmla="*/ 4 h 29"/>
                <a:gd name="T2" fmla="*/ 9 w 9"/>
                <a:gd name="T3" fmla="*/ 24 h 29"/>
                <a:gd name="T4" fmla="*/ 6 w 9"/>
                <a:gd name="T5" fmla="*/ 29 h 29"/>
                <a:gd name="T6" fmla="*/ 4 w 9"/>
                <a:gd name="T7" fmla="*/ 29 h 29"/>
                <a:gd name="T8" fmla="*/ 0 w 9"/>
                <a:gd name="T9" fmla="*/ 24 h 29"/>
                <a:gd name="T10" fmla="*/ 0 w 9"/>
                <a:gd name="T11" fmla="*/ 4 h 29"/>
                <a:gd name="T12" fmla="*/ 4 w 9"/>
                <a:gd name="T13" fmla="*/ 0 h 29"/>
                <a:gd name="T14" fmla="*/ 6 w 9"/>
                <a:gd name="T15" fmla="*/ 0 h 29"/>
                <a:gd name="T16" fmla="*/ 9 w 9"/>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4"/>
                  </a:moveTo>
                  <a:cubicBezTo>
                    <a:pt x="9" y="24"/>
                    <a:pt x="9" y="24"/>
                    <a:pt x="9" y="24"/>
                  </a:cubicBezTo>
                  <a:cubicBezTo>
                    <a:pt x="9" y="27"/>
                    <a:pt x="8" y="29"/>
                    <a:pt x="6" y="29"/>
                  </a:cubicBezTo>
                  <a:cubicBezTo>
                    <a:pt x="4" y="29"/>
                    <a:pt x="4" y="29"/>
                    <a:pt x="4" y="29"/>
                  </a:cubicBezTo>
                  <a:cubicBezTo>
                    <a:pt x="2" y="29"/>
                    <a:pt x="0" y="27"/>
                    <a:pt x="0" y="24"/>
                  </a:cubicBezTo>
                  <a:cubicBezTo>
                    <a:pt x="0" y="4"/>
                    <a:pt x="0" y="4"/>
                    <a:pt x="0" y="4"/>
                  </a:cubicBezTo>
                  <a:cubicBezTo>
                    <a:pt x="0" y="2"/>
                    <a:pt x="2" y="0"/>
                    <a:pt x="4" y="0"/>
                  </a:cubicBezTo>
                  <a:cubicBezTo>
                    <a:pt x="6" y="0"/>
                    <a:pt x="6" y="0"/>
                    <a:pt x="6" y="0"/>
                  </a:cubicBezTo>
                  <a:cubicBezTo>
                    <a:pt x="8" y="0"/>
                    <a:pt x="9" y="2"/>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59"/>
            <p:cNvSpPr>
              <a:spLocks noEditPoints="1"/>
            </p:cNvSpPr>
            <p:nvPr/>
          </p:nvSpPr>
          <p:spPr bwMode="auto">
            <a:xfrm>
              <a:off x="7681913" y="820738"/>
              <a:ext cx="793750" cy="608012"/>
            </a:xfrm>
            <a:custGeom>
              <a:avLst/>
              <a:gdLst>
                <a:gd name="T0" fmla="*/ 337 w 337"/>
                <a:gd name="T1" fmla="*/ 199 h 258"/>
                <a:gd name="T2" fmla="*/ 337 w 337"/>
                <a:gd name="T3" fmla="*/ 247 h 258"/>
                <a:gd name="T4" fmla="*/ 326 w 337"/>
                <a:gd name="T5" fmla="*/ 258 h 258"/>
                <a:gd name="T6" fmla="*/ 11 w 337"/>
                <a:gd name="T7" fmla="*/ 258 h 258"/>
                <a:gd name="T8" fmla="*/ 0 w 337"/>
                <a:gd name="T9" fmla="*/ 247 h 258"/>
                <a:gd name="T10" fmla="*/ 0 w 337"/>
                <a:gd name="T11" fmla="*/ 12 h 258"/>
                <a:gd name="T12" fmla="*/ 11 w 337"/>
                <a:gd name="T13" fmla="*/ 0 h 258"/>
                <a:gd name="T14" fmla="*/ 326 w 337"/>
                <a:gd name="T15" fmla="*/ 0 h 258"/>
                <a:gd name="T16" fmla="*/ 337 w 337"/>
                <a:gd name="T17" fmla="*/ 12 h 258"/>
                <a:gd name="T18" fmla="*/ 337 w 337"/>
                <a:gd name="T19" fmla="*/ 38 h 258"/>
                <a:gd name="T20" fmla="*/ 325 w 337"/>
                <a:gd name="T21" fmla="*/ 34 h 258"/>
                <a:gd name="T22" fmla="*/ 325 w 337"/>
                <a:gd name="T23" fmla="*/ 19 h 258"/>
                <a:gd name="T24" fmla="*/ 316 w 337"/>
                <a:gd name="T25" fmla="*/ 11 h 258"/>
                <a:gd name="T26" fmla="*/ 21 w 337"/>
                <a:gd name="T27" fmla="*/ 11 h 258"/>
                <a:gd name="T28" fmla="*/ 12 w 337"/>
                <a:gd name="T29" fmla="*/ 19 h 258"/>
                <a:gd name="T30" fmla="*/ 12 w 337"/>
                <a:gd name="T31" fmla="*/ 203 h 258"/>
                <a:gd name="T32" fmla="*/ 21 w 337"/>
                <a:gd name="T33" fmla="*/ 211 h 258"/>
                <a:gd name="T34" fmla="*/ 316 w 337"/>
                <a:gd name="T35" fmla="*/ 211 h 258"/>
                <a:gd name="T36" fmla="*/ 325 w 337"/>
                <a:gd name="T37" fmla="*/ 203 h 258"/>
                <a:gd name="T38" fmla="*/ 325 w 337"/>
                <a:gd name="T39" fmla="*/ 203 h 258"/>
                <a:gd name="T40" fmla="*/ 337 w 337"/>
                <a:gd name="T41" fmla="*/ 199 h 258"/>
                <a:gd name="T42" fmla="*/ 185 w 337"/>
                <a:gd name="T43" fmla="*/ 234 h 258"/>
                <a:gd name="T44" fmla="*/ 168 w 337"/>
                <a:gd name="T45" fmla="*/ 218 h 258"/>
                <a:gd name="T46" fmla="*/ 152 w 337"/>
                <a:gd name="T47" fmla="*/ 234 h 258"/>
                <a:gd name="T48" fmla="*/ 168 w 337"/>
                <a:gd name="T49" fmla="*/ 250 h 258"/>
                <a:gd name="T50" fmla="*/ 185 w 337"/>
                <a:gd name="T51"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7" h="258">
                  <a:moveTo>
                    <a:pt x="337" y="199"/>
                  </a:moveTo>
                  <a:cubicBezTo>
                    <a:pt x="337" y="247"/>
                    <a:pt x="337" y="247"/>
                    <a:pt x="337" y="247"/>
                  </a:cubicBezTo>
                  <a:cubicBezTo>
                    <a:pt x="337" y="253"/>
                    <a:pt x="332" y="258"/>
                    <a:pt x="326" y="258"/>
                  </a:cubicBezTo>
                  <a:cubicBezTo>
                    <a:pt x="11" y="258"/>
                    <a:pt x="11" y="258"/>
                    <a:pt x="11" y="258"/>
                  </a:cubicBezTo>
                  <a:cubicBezTo>
                    <a:pt x="5" y="258"/>
                    <a:pt x="0" y="253"/>
                    <a:pt x="0" y="247"/>
                  </a:cubicBezTo>
                  <a:cubicBezTo>
                    <a:pt x="0" y="12"/>
                    <a:pt x="0" y="12"/>
                    <a:pt x="0" y="12"/>
                  </a:cubicBezTo>
                  <a:cubicBezTo>
                    <a:pt x="0" y="6"/>
                    <a:pt x="5" y="0"/>
                    <a:pt x="11" y="0"/>
                  </a:cubicBezTo>
                  <a:cubicBezTo>
                    <a:pt x="326" y="0"/>
                    <a:pt x="326" y="0"/>
                    <a:pt x="326" y="0"/>
                  </a:cubicBezTo>
                  <a:cubicBezTo>
                    <a:pt x="332" y="0"/>
                    <a:pt x="337" y="6"/>
                    <a:pt x="337" y="12"/>
                  </a:cubicBezTo>
                  <a:cubicBezTo>
                    <a:pt x="337" y="38"/>
                    <a:pt x="337" y="38"/>
                    <a:pt x="337" y="38"/>
                  </a:cubicBezTo>
                  <a:cubicBezTo>
                    <a:pt x="333" y="36"/>
                    <a:pt x="329" y="35"/>
                    <a:pt x="325" y="34"/>
                  </a:cubicBezTo>
                  <a:cubicBezTo>
                    <a:pt x="325" y="19"/>
                    <a:pt x="325" y="19"/>
                    <a:pt x="325" y="19"/>
                  </a:cubicBezTo>
                  <a:cubicBezTo>
                    <a:pt x="325" y="14"/>
                    <a:pt x="321" y="11"/>
                    <a:pt x="316" y="11"/>
                  </a:cubicBezTo>
                  <a:cubicBezTo>
                    <a:pt x="21" y="11"/>
                    <a:pt x="21" y="11"/>
                    <a:pt x="21" y="11"/>
                  </a:cubicBezTo>
                  <a:cubicBezTo>
                    <a:pt x="16" y="11"/>
                    <a:pt x="12" y="14"/>
                    <a:pt x="12" y="19"/>
                  </a:cubicBezTo>
                  <a:cubicBezTo>
                    <a:pt x="12" y="203"/>
                    <a:pt x="12" y="203"/>
                    <a:pt x="12" y="203"/>
                  </a:cubicBezTo>
                  <a:cubicBezTo>
                    <a:pt x="12" y="208"/>
                    <a:pt x="16" y="211"/>
                    <a:pt x="21" y="211"/>
                  </a:cubicBezTo>
                  <a:cubicBezTo>
                    <a:pt x="316" y="211"/>
                    <a:pt x="316" y="211"/>
                    <a:pt x="316" y="211"/>
                  </a:cubicBezTo>
                  <a:cubicBezTo>
                    <a:pt x="321" y="211"/>
                    <a:pt x="325" y="208"/>
                    <a:pt x="325" y="203"/>
                  </a:cubicBezTo>
                  <a:cubicBezTo>
                    <a:pt x="325" y="203"/>
                    <a:pt x="325" y="203"/>
                    <a:pt x="325" y="203"/>
                  </a:cubicBezTo>
                  <a:cubicBezTo>
                    <a:pt x="329" y="202"/>
                    <a:pt x="333" y="201"/>
                    <a:pt x="337" y="199"/>
                  </a:cubicBezTo>
                  <a:close/>
                  <a:moveTo>
                    <a:pt x="185" y="234"/>
                  </a:moveTo>
                  <a:cubicBezTo>
                    <a:pt x="185" y="225"/>
                    <a:pt x="177" y="218"/>
                    <a:pt x="168" y="218"/>
                  </a:cubicBezTo>
                  <a:cubicBezTo>
                    <a:pt x="159" y="218"/>
                    <a:pt x="152" y="225"/>
                    <a:pt x="152" y="234"/>
                  </a:cubicBezTo>
                  <a:cubicBezTo>
                    <a:pt x="152" y="243"/>
                    <a:pt x="159" y="250"/>
                    <a:pt x="168" y="250"/>
                  </a:cubicBezTo>
                  <a:cubicBezTo>
                    <a:pt x="177" y="250"/>
                    <a:pt x="185" y="243"/>
                    <a:pt x="185"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60"/>
            <p:cNvSpPr>
              <a:spLocks noEditPoints="1"/>
            </p:cNvSpPr>
            <p:nvPr/>
          </p:nvSpPr>
          <p:spPr bwMode="auto">
            <a:xfrm>
              <a:off x="8407400" y="1016000"/>
              <a:ext cx="44450" cy="73025"/>
            </a:xfrm>
            <a:custGeom>
              <a:avLst/>
              <a:gdLst>
                <a:gd name="T0" fmla="*/ 19 w 19"/>
                <a:gd name="T1" fmla="*/ 9 h 31"/>
                <a:gd name="T2" fmla="*/ 19 w 19"/>
                <a:gd name="T3" fmla="*/ 21 h 31"/>
                <a:gd name="T4" fmla="*/ 10 w 19"/>
                <a:gd name="T5" fmla="*/ 31 h 31"/>
                <a:gd name="T6" fmla="*/ 9 w 19"/>
                <a:gd name="T7" fmla="*/ 31 h 31"/>
                <a:gd name="T8" fmla="*/ 0 w 19"/>
                <a:gd name="T9" fmla="*/ 21 h 31"/>
                <a:gd name="T10" fmla="*/ 0 w 19"/>
                <a:gd name="T11" fmla="*/ 9 h 31"/>
                <a:gd name="T12" fmla="*/ 9 w 19"/>
                <a:gd name="T13" fmla="*/ 0 h 31"/>
                <a:gd name="T14" fmla="*/ 10 w 19"/>
                <a:gd name="T15" fmla="*/ 0 h 31"/>
                <a:gd name="T16" fmla="*/ 19 w 19"/>
                <a:gd name="T17" fmla="*/ 9 h 31"/>
                <a:gd name="T18" fmla="*/ 14 w 19"/>
                <a:gd name="T19" fmla="*/ 19 h 31"/>
                <a:gd name="T20" fmla="*/ 14 w 19"/>
                <a:gd name="T21" fmla="*/ 12 h 31"/>
                <a:gd name="T22" fmla="*/ 10 w 19"/>
                <a:gd name="T23" fmla="*/ 7 h 31"/>
                <a:gd name="T24" fmla="*/ 9 w 19"/>
                <a:gd name="T25" fmla="*/ 7 h 31"/>
                <a:gd name="T26" fmla="*/ 5 w 19"/>
                <a:gd name="T27" fmla="*/ 12 h 31"/>
                <a:gd name="T28" fmla="*/ 5 w 19"/>
                <a:gd name="T29" fmla="*/ 19 h 31"/>
                <a:gd name="T30" fmla="*/ 9 w 19"/>
                <a:gd name="T31" fmla="*/ 24 h 31"/>
                <a:gd name="T32" fmla="*/ 10 w 19"/>
                <a:gd name="T33" fmla="*/ 24 h 31"/>
                <a:gd name="T34" fmla="*/ 14 w 19"/>
                <a:gd name="T3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19" y="9"/>
                  </a:moveTo>
                  <a:cubicBezTo>
                    <a:pt x="19" y="21"/>
                    <a:pt x="19" y="21"/>
                    <a:pt x="19" y="21"/>
                  </a:cubicBezTo>
                  <a:cubicBezTo>
                    <a:pt x="19" y="26"/>
                    <a:pt x="15" y="31"/>
                    <a:pt x="10" y="31"/>
                  </a:cubicBezTo>
                  <a:cubicBezTo>
                    <a:pt x="9" y="31"/>
                    <a:pt x="9" y="31"/>
                    <a:pt x="9" y="31"/>
                  </a:cubicBezTo>
                  <a:cubicBezTo>
                    <a:pt x="4" y="31"/>
                    <a:pt x="0" y="26"/>
                    <a:pt x="0" y="21"/>
                  </a:cubicBezTo>
                  <a:cubicBezTo>
                    <a:pt x="0" y="9"/>
                    <a:pt x="0" y="9"/>
                    <a:pt x="0" y="9"/>
                  </a:cubicBezTo>
                  <a:cubicBezTo>
                    <a:pt x="0" y="4"/>
                    <a:pt x="4" y="0"/>
                    <a:pt x="9" y="0"/>
                  </a:cubicBezTo>
                  <a:cubicBezTo>
                    <a:pt x="10" y="0"/>
                    <a:pt x="10" y="0"/>
                    <a:pt x="10" y="0"/>
                  </a:cubicBezTo>
                  <a:cubicBezTo>
                    <a:pt x="15" y="0"/>
                    <a:pt x="19" y="4"/>
                    <a:pt x="19" y="9"/>
                  </a:cubicBezTo>
                  <a:close/>
                  <a:moveTo>
                    <a:pt x="14" y="19"/>
                  </a:moveTo>
                  <a:cubicBezTo>
                    <a:pt x="14" y="12"/>
                    <a:pt x="14" y="12"/>
                    <a:pt x="14" y="12"/>
                  </a:cubicBezTo>
                  <a:cubicBezTo>
                    <a:pt x="14" y="9"/>
                    <a:pt x="12" y="7"/>
                    <a:pt x="10" y="7"/>
                  </a:cubicBezTo>
                  <a:cubicBezTo>
                    <a:pt x="9" y="7"/>
                    <a:pt x="9" y="7"/>
                    <a:pt x="9" y="7"/>
                  </a:cubicBezTo>
                  <a:cubicBezTo>
                    <a:pt x="7" y="7"/>
                    <a:pt x="5" y="9"/>
                    <a:pt x="5" y="12"/>
                  </a:cubicBezTo>
                  <a:cubicBezTo>
                    <a:pt x="5" y="19"/>
                    <a:pt x="5" y="19"/>
                    <a:pt x="5" y="19"/>
                  </a:cubicBezTo>
                  <a:cubicBezTo>
                    <a:pt x="5" y="21"/>
                    <a:pt x="7" y="24"/>
                    <a:pt x="9" y="24"/>
                  </a:cubicBezTo>
                  <a:cubicBezTo>
                    <a:pt x="10" y="24"/>
                    <a:pt x="10" y="24"/>
                    <a:pt x="10" y="24"/>
                  </a:cubicBezTo>
                  <a:cubicBezTo>
                    <a:pt x="12" y="24"/>
                    <a:pt x="14" y="21"/>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61"/>
            <p:cNvSpPr>
              <a:spLocks/>
            </p:cNvSpPr>
            <p:nvPr/>
          </p:nvSpPr>
          <p:spPr bwMode="auto">
            <a:xfrm>
              <a:off x="8418513" y="1103313"/>
              <a:ext cx="22225" cy="68262"/>
            </a:xfrm>
            <a:custGeom>
              <a:avLst/>
              <a:gdLst>
                <a:gd name="T0" fmla="*/ 9 w 9"/>
                <a:gd name="T1" fmla="*/ 4 h 29"/>
                <a:gd name="T2" fmla="*/ 9 w 9"/>
                <a:gd name="T3" fmla="*/ 24 h 29"/>
                <a:gd name="T4" fmla="*/ 6 w 9"/>
                <a:gd name="T5" fmla="*/ 29 h 29"/>
                <a:gd name="T6" fmla="*/ 3 w 9"/>
                <a:gd name="T7" fmla="*/ 29 h 29"/>
                <a:gd name="T8" fmla="*/ 0 w 9"/>
                <a:gd name="T9" fmla="*/ 24 h 29"/>
                <a:gd name="T10" fmla="*/ 0 w 9"/>
                <a:gd name="T11" fmla="*/ 4 h 29"/>
                <a:gd name="T12" fmla="*/ 3 w 9"/>
                <a:gd name="T13" fmla="*/ 0 h 29"/>
                <a:gd name="T14" fmla="*/ 6 w 9"/>
                <a:gd name="T15" fmla="*/ 0 h 29"/>
                <a:gd name="T16" fmla="*/ 9 w 9"/>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4"/>
                  </a:moveTo>
                  <a:cubicBezTo>
                    <a:pt x="9" y="24"/>
                    <a:pt x="9" y="24"/>
                    <a:pt x="9" y="24"/>
                  </a:cubicBezTo>
                  <a:cubicBezTo>
                    <a:pt x="9" y="27"/>
                    <a:pt x="7" y="29"/>
                    <a:pt x="6" y="29"/>
                  </a:cubicBezTo>
                  <a:cubicBezTo>
                    <a:pt x="3" y="29"/>
                    <a:pt x="3" y="29"/>
                    <a:pt x="3" y="29"/>
                  </a:cubicBezTo>
                  <a:cubicBezTo>
                    <a:pt x="1" y="29"/>
                    <a:pt x="0" y="27"/>
                    <a:pt x="0" y="24"/>
                  </a:cubicBezTo>
                  <a:cubicBezTo>
                    <a:pt x="0" y="4"/>
                    <a:pt x="0" y="4"/>
                    <a:pt x="0" y="4"/>
                  </a:cubicBezTo>
                  <a:cubicBezTo>
                    <a:pt x="0" y="1"/>
                    <a:pt x="1" y="0"/>
                    <a:pt x="3" y="0"/>
                  </a:cubicBezTo>
                  <a:cubicBezTo>
                    <a:pt x="6" y="0"/>
                    <a:pt x="6" y="0"/>
                    <a:pt x="6" y="0"/>
                  </a:cubicBezTo>
                  <a:cubicBezTo>
                    <a:pt x="7" y="0"/>
                    <a:pt x="9" y="1"/>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62"/>
            <p:cNvSpPr>
              <a:spLocks noEditPoints="1"/>
            </p:cNvSpPr>
            <p:nvPr/>
          </p:nvSpPr>
          <p:spPr bwMode="auto">
            <a:xfrm>
              <a:off x="8353425" y="1100138"/>
              <a:ext cx="46037" cy="71437"/>
            </a:xfrm>
            <a:custGeom>
              <a:avLst/>
              <a:gdLst>
                <a:gd name="T0" fmla="*/ 20 w 20"/>
                <a:gd name="T1" fmla="*/ 9 h 30"/>
                <a:gd name="T2" fmla="*/ 20 w 20"/>
                <a:gd name="T3" fmla="*/ 21 h 30"/>
                <a:gd name="T4" fmla="*/ 11 w 20"/>
                <a:gd name="T5" fmla="*/ 30 h 30"/>
                <a:gd name="T6" fmla="*/ 10 w 20"/>
                <a:gd name="T7" fmla="*/ 30 h 30"/>
                <a:gd name="T8" fmla="*/ 0 w 20"/>
                <a:gd name="T9" fmla="*/ 21 h 30"/>
                <a:gd name="T10" fmla="*/ 0 w 20"/>
                <a:gd name="T11" fmla="*/ 9 h 30"/>
                <a:gd name="T12" fmla="*/ 10 w 20"/>
                <a:gd name="T13" fmla="*/ 0 h 30"/>
                <a:gd name="T14" fmla="*/ 11 w 20"/>
                <a:gd name="T15" fmla="*/ 0 h 30"/>
                <a:gd name="T16" fmla="*/ 20 w 20"/>
                <a:gd name="T17" fmla="*/ 9 h 30"/>
                <a:gd name="T18" fmla="*/ 15 w 20"/>
                <a:gd name="T19" fmla="*/ 18 h 30"/>
                <a:gd name="T20" fmla="*/ 15 w 20"/>
                <a:gd name="T21" fmla="*/ 12 h 30"/>
                <a:gd name="T22" fmla="*/ 10 w 20"/>
                <a:gd name="T23" fmla="*/ 6 h 30"/>
                <a:gd name="T24" fmla="*/ 10 w 20"/>
                <a:gd name="T25" fmla="*/ 6 h 30"/>
                <a:gd name="T26" fmla="*/ 6 w 20"/>
                <a:gd name="T27" fmla="*/ 12 h 30"/>
                <a:gd name="T28" fmla="*/ 6 w 20"/>
                <a:gd name="T29" fmla="*/ 18 h 30"/>
                <a:gd name="T30" fmla="*/ 10 w 20"/>
                <a:gd name="T31" fmla="*/ 24 h 30"/>
                <a:gd name="T32" fmla="*/ 10 w 20"/>
                <a:gd name="T33" fmla="*/ 24 h 30"/>
                <a:gd name="T34" fmla="*/ 15 w 20"/>
                <a:gd name="T3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20" y="9"/>
                  </a:moveTo>
                  <a:cubicBezTo>
                    <a:pt x="20" y="21"/>
                    <a:pt x="20" y="21"/>
                    <a:pt x="20" y="21"/>
                  </a:cubicBezTo>
                  <a:cubicBezTo>
                    <a:pt x="20" y="26"/>
                    <a:pt x="16" y="30"/>
                    <a:pt x="11" y="30"/>
                  </a:cubicBezTo>
                  <a:cubicBezTo>
                    <a:pt x="10" y="30"/>
                    <a:pt x="10" y="30"/>
                    <a:pt x="10" y="30"/>
                  </a:cubicBezTo>
                  <a:cubicBezTo>
                    <a:pt x="5" y="30"/>
                    <a:pt x="0" y="26"/>
                    <a:pt x="0" y="21"/>
                  </a:cubicBezTo>
                  <a:cubicBezTo>
                    <a:pt x="0" y="9"/>
                    <a:pt x="0" y="9"/>
                    <a:pt x="0" y="9"/>
                  </a:cubicBezTo>
                  <a:cubicBezTo>
                    <a:pt x="0" y="4"/>
                    <a:pt x="5" y="0"/>
                    <a:pt x="10" y="0"/>
                  </a:cubicBezTo>
                  <a:cubicBezTo>
                    <a:pt x="11" y="0"/>
                    <a:pt x="11" y="0"/>
                    <a:pt x="11" y="0"/>
                  </a:cubicBezTo>
                  <a:cubicBezTo>
                    <a:pt x="16" y="0"/>
                    <a:pt x="20" y="4"/>
                    <a:pt x="20" y="9"/>
                  </a:cubicBezTo>
                  <a:close/>
                  <a:moveTo>
                    <a:pt x="15" y="18"/>
                  </a:moveTo>
                  <a:cubicBezTo>
                    <a:pt x="15" y="12"/>
                    <a:pt x="15" y="12"/>
                    <a:pt x="15" y="12"/>
                  </a:cubicBezTo>
                  <a:cubicBezTo>
                    <a:pt x="15" y="9"/>
                    <a:pt x="13" y="6"/>
                    <a:pt x="10" y="6"/>
                  </a:cubicBezTo>
                  <a:cubicBezTo>
                    <a:pt x="10" y="6"/>
                    <a:pt x="10" y="6"/>
                    <a:pt x="10" y="6"/>
                  </a:cubicBezTo>
                  <a:cubicBezTo>
                    <a:pt x="8" y="6"/>
                    <a:pt x="6" y="9"/>
                    <a:pt x="6" y="12"/>
                  </a:cubicBezTo>
                  <a:cubicBezTo>
                    <a:pt x="6" y="18"/>
                    <a:pt x="6" y="18"/>
                    <a:pt x="6" y="18"/>
                  </a:cubicBezTo>
                  <a:cubicBezTo>
                    <a:pt x="6" y="21"/>
                    <a:pt x="8" y="24"/>
                    <a:pt x="10" y="24"/>
                  </a:cubicBezTo>
                  <a:cubicBezTo>
                    <a:pt x="10" y="24"/>
                    <a:pt x="10" y="24"/>
                    <a:pt x="10" y="24"/>
                  </a:cubicBezTo>
                  <a:cubicBezTo>
                    <a:pt x="13" y="24"/>
                    <a:pt x="15" y="21"/>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63"/>
            <p:cNvSpPr>
              <a:spLocks/>
            </p:cNvSpPr>
            <p:nvPr/>
          </p:nvSpPr>
          <p:spPr bwMode="auto">
            <a:xfrm>
              <a:off x="8367713" y="1016000"/>
              <a:ext cx="20637" cy="68262"/>
            </a:xfrm>
            <a:custGeom>
              <a:avLst/>
              <a:gdLst>
                <a:gd name="T0" fmla="*/ 9 w 9"/>
                <a:gd name="T1" fmla="*/ 5 h 29"/>
                <a:gd name="T2" fmla="*/ 9 w 9"/>
                <a:gd name="T3" fmla="*/ 25 h 29"/>
                <a:gd name="T4" fmla="*/ 5 w 9"/>
                <a:gd name="T5" fmla="*/ 29 h 29"/>
                <a:gd name="T6" fmla="*/ 3 w 9"/>
                <a:gd name="T7" fmla="*/ 29 h 29"/>
                <a:gd name="T8" fmla="*/ 0 w 9"/>
                <a:gd name="T9" fmla="*/ 25 h 29"/>
                <a:gd name="T10" fmla="*/ 0 w 9"/>
                <a:gd name="T11" fmla="*/ 5 h 29"/>
                <a:gd name="T12" fmla="*/ 3 w 9"/>
                <a:gd name="T13" fmla="*/ 0 h 29"/>
                <a:gd name="T14" fmla="*/ 5 w 9"/>
                <a:gd name="T15" fmla="*/ 0 h 29"/>
                <a:gd name="T16" fmla="*/ 9 w 9"/>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5"/>
                  </a:moveTo>
                  <a:cubicBezTo>
                    <a:pt x="9" y="25"/>
                    <a:pt x="9" y="25"/>
                    <a:pt x="9" y="25"/>
                  </a:cubicBezTo>
                  <a:cubicBezTo>
                    <a:pt x="9" y="27"/>
                    <a:pt x="7" y="29"/>
                    <a:pt x="5" y="29"/>
                  </a:cubicBezTo>
                  <a:cubicBezTo>
                    <a:pt x="3" y="29"/>
                    <a:pt x="3" y="29"/>
                    <a:pt x="3" y="29"/>
                  </a:cubicBezTo>
                  <a:cubicBezTo>
                    <a:pt x="1" y="29"/>
                    <a:pt x="0" y="27"/>
                    <a:pt x="0" y="25"/>
                  </a:cubicBezTo>
                  <a:cubicBezTo>
                    <a:pt x="0" y="5"/>
                    <a:pt x="0" y="5"/>
                    <a:pt x="0" y="5"/>
                  </a:cubicBezTo>
                  <a:cubicBezTo>
                    <a:pt x="0" y="2"/>
                    <a:pt x="1" y="0"/>
                    <a:pt x="3" y="0"/>
                  </a:cubicBezTo>
                  <a:cubicBezTo>
                    <a:pt x="5" y="0"/>
                    <a:pt x="5" y="0"/>
                    <a:pt x="5" y="0"/>
                  </a:cubicBezTo>
                  <a:cubicBezTo>
                    <a:pt x="7" y="0"/>
                    <a:pt x="9" y="2"/>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64"/>
            <p:cNvSpPr>
              <a:spLocks noEditPoints="1"/>
            </p:cNvSpPr>
            <p:nvPr/>
          </p:nvSpPr>
          <p:spPr bwMode="auto">
            <a:xfrm>
              <a:off x="8301038" y="1012825"/>
              <a:ext cx="47625" cy="73025"/>
            </a:xfrm>
            <a:custGeom>
              <a:avLst/>
              <a:gdLst>
                <a:gd name="T0" fmla="*/ 20 w 20"/>
                <a:gd name="T1" fmla="*/ 10 h 31"/>
                <a:gd name="T2" fmla="*/ 20 w 20"/>
                <a:gd name="T3" fmla="*/ 22 h 31"/>
                <a:gd name="T4" fmla="*/ 10 w 20"/>
                <a:gd name="T5" fmla="*/ 31 h 31"/>
                <a:gd name="T6" fmla="*/ 9 w 20"/>
                <a:gd name="T7" fmla="*/ 31 h 31"/>
                <a:gd name="T8" fmla="*/ 0 w 20"/>
                <a:gd name="T9" fmla="*/ 22 h 31"/>
                <a:gd name="T10" fmla="*/ 0 w 20"/>
                <a:gd name="T11" fmla="*/ 10 h 31"/>
                <a:gd name="T12" fmla="*/ 2 w 20"/>
                <a:gd name="T13" fmla="*/ 4 h 31"/>
                <a:gd name="T14" fmla="*/ 9 w 20"/>
                <a:gd name="T15" fmla="*/ 0 h 31"/>
                <a:gd name="T16" fmla="*/ 10 w 20"/>
                <a:gd name="T17" fmla="*/ 0 h 31"/>
                <a:gd name="T18" fmla="*/ 20 w 20"/>
                <a:gd name="T19" fmla="*/ 10 h 31"/>
                <a:gd name="T20" fmla="*/ 14 w 20"/>
                <a:gd name="T21" fmla="*/ 19 h 31"/>
                <a:gd name="T22" fmla="*/ 14 w 20"/>
                <a:gd name="T23" fmla="*/ 12 h 31"/>
                <a:gd name="T24" fmla="*/ 10 w 20"/>
                <a:gd name="T25" fmla="*/ 7 h 31"/>
                <a:gd name="T26" fmla="*/ 10 w 20"/>
                <a:gd name="T27" fmla="*/ 7 h 31"/>
                <a:gd name="T28" fmla="*/ 6 w 20"/>
                <a:gd name="T29" fmla="*/ 12 h 31"/>
                <a:gd name="T30" fmla="*/ 6 w 20"/>
                <a:gd name="T31" fmla="*/ 19 h 31"/>
                <a:gd name="T32" fmla="*/ 10 w 20"/>
                <a:gd name="T33" fmla="*/ 24 h 31"/>
                <a:gd name="T34" fmla="*/ 10 w 20"/>
                <a:gd name="T35" fmla="*/ 24 h 31"/>
                <a:gd name="T36" fmla="*/ 14 w 20"/>
                <a:gd name="T3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1">
                  <a:moveTo>
                    <a:pt x="20" y="10"/>
                  </a:moveTo>
                  <a:cubicBezTo>
                    <a:pt x="20" y="22"/>
                    <a:pt x="20" y="22"/>
                    <a:pt x="20" y="22"/>
                  </a:cubicBezTo>
                  <a:cubicBezTo>
                    <a:pt x="20" y="27"/>
                    <a:pt x="16" y="31"/>
                    <a:pt x="10" y="31"/>
                  </a:cubicBezTo>
                  <a:cubicBezTo>
                    <a:pt x="9" y="31"/>
                    <a:pt x="9" y="31"/>
                    <a:pt x="9" y="31"/>
                  </a:cubicBezTo>
                  <a:cubicBezTo>
                    <a:pt x="4" y="31"/>
                    <a:pt x="0" y="27"/>
                    <a:pt x="0" y="22"/>
                  </a:cubicBezTo>
                  <a:cubicBezTo>
                    <a:pt x="0" y="10"/>
                    <a:pt x="0" y="10"/>
                    <a:pt x="0" y="10"/>
                  </a:cubicBezTo>
                  <a:cubicBezTo>
                    <a:pt x="0" y="8"/>
                    <a:pt x="1" y="5"/>
                    <a:pt x="2" y="4"/>
                  </a:cubicBezTo>
                  <a:cubicBezTo>
                    <a:pt x="4" y="2"/>
                    <a:pt x="7" y="0"/>
                    <a:pt x="9" y="0"/>
                  </a:cubicBezTo>
                  <a:cubicBezTo>
                    <a:pt x="10" y="0"/>
                    <a:pt x="10" y="0"/>
                    <a:pt x="10" y="0"/>
                  </a:cubicBezTo>
                  <a:cubicBezTo>
                    <a:pt x="16" y="0"/>
                    <a:pt x="20" y="5"/>
                    <a:pt x="20" y="10"/>
                  </a:cubicBezTo>
                  <a:close/>
                  <a:moveTo>
                    <a:pt x="14" y="19"/>
                  </a:moveTo>
                  <a:cubicBezTo>
                    <a:pt x="14" y="12"/>
                    <a:pt x="14" y="12"/>
                    <a:pt x="14" y="12"/>
                  </a:cubicBezTo>
                  <a:cubicBezTo>
                    <a:pt x="14" y="10"/>
                    <a:pt x="12" y="7"/>
                    <a:pt x="10" y="7"/>
                  </a:cubicBezTo>
                  <a:cubicBezTo>
                    <a:pt x="10" y="7"/>
                    <a:pt x="10" y="7"/>
                    <a:pt x="10" y="7"/>
                  </a:cubicBezTo>
                  <a:cubicBezTo>
                    <a:pt x="7" y="7"/>
                    <a:pt x="6" y="10"/>
                    <a:pt x="6" y="12"/>
                  </a:cubicBezTo>
                  <a:cubicBezTo>
                    <a:pt x="6" y="19"/>
                    <a:pt x="6" y="19"/>
                    <a:pt x="6" y="19"/>
                  </a:cubicBezTo>
                  <a:cubicBezTo>
                    <a:pt x="6" y="22"/>
                    <a:pt x="7" y="24"/>
                    <a:pt x="10" y="24"/>
                  </a:cubicBezTo>
                  <a:cubicBezTo>
                    <a:pt x="10" y="24"/>
                    <a:pt x="10" y="24"/>
                    <a:pt x="10" y="24"/>
                  </a:cubicBezTo>
                  <a:cubicBezTo>
                    <a:pt x="12" y="24"/>
                    <a:pt x="14" y="22"/>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65"/>
            <p:cNvSpPr>
              <a:spLocks/>
            </p:cNvSpPr>
            <p:nvPr/>
          </p:nvSpPr>
          <p:spPr bwMode="auto">
            <a:xfrm>
              <a:off x="8312150" y="1100138"/>
              <a:ext cx="22225" cy="68262"/>
            </a:xfrm>
            <a:custGeom>
              <a:avLst/>
              <a:gdLst>
                <a:gd name="T0" fmla="*/ 9 w 9"/>
                <a:gd name="T1" fmla="*/ 4 h 29"/>
                <a:gd name="T2" fmla="*/ 9 w 9"/>
                <a:gd name="T3" fmla="*/ 25 h 29"/>
                <a:gd name="T4" fmla="*/ 6 w 9"/>
                <a:gd name="T5" fmla="*/ 29 h 29"/>
                <a:gd name="T6" fmla="*/ 4 w 9"/>
                <a:gd name="T7" fmla="*/ 29 h 29"/>
                <a:gd name="T8" fmla="*/ 1 w 9"/>
                <a:gd name="T9" fmla="*/ 27 h 29"/>
                <a:gd name="T10" fmla="*/ 0 w 9"/>
                <a:gd name="T11" fmla="*/ 25 h 29"/>
                <a:gd name="T12" fmla="*/ 0 w 9"/>
                <a:gd name="T13" fmla="*/ 4 h 29"/>
                <a:gd name="T14" fmla="*/ 4 w 9"/>
                <a:gd name="T15" fmla="*/ 0 h 29"/>
                <a:gd name="T16" fmla="*/ 5 w 9"/>
                <a:gd name="T17" fmla="*/ 0 h 29"/>
                <a:gd name="T18" fmla="*/ 6 w 9"/>
                <a:gd name="T19" fmla="*/ 0 h 29"/>
                <a:gd name="T20" fmla="*/ 9 w 9"/>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9">
                  <a:moveTo>
                    <a:pt x="9" y="4"/>
                  </a:moveTo>
                  <a:cubicBezTo>
                    <a:pt x="9" y="25"/>
                    <a:pt x="9" y="25"/>
                    <a:pt x="9" y="25"/>
                  </a:cubicBezTo>
                  <a:cubicBezTo>
                    <a:pt x="9" y="27"/>
                    <a:pt x="8" y="29"/>
                    <a:pt x="6" y="29"/>
                  </a:cubicBezTo>
                  <a:cubicBezTo>
                    <a:pt x="4" y="29"/>
                    <a:pt x="4" y="29"/>
                    <a:pt x="4" y="29"/>
                  </a:cubicBezTo>
                  <a:cubicBezTo>
                    <a:pt x="3" y="29"/>
                    <a:pt x="2" y="28"/>
                    <a:pt x="1" y="27"/>
                  </a:cubicBezTo>
                  <a:cubicBezTo>
                    <a:pt x="1" y="27"/>
                    <a:pt x="0" y="26"/>
                    <a:pt x="0" y="25"/>
                  </a:cubicBezTo>
                  <a:cubicBezTo>
                    <a:pt x="0" y="4"/>
                    <a:pt x="0" y="4"/>
                    <a:pt x="0" y="4"/>
                  </a:cubicBezTo>
                  <a:cubicBezTo>
                    <a:pt x="0" y="2"/>
                    <a:pt x="2" y="0"/>
                    <a:pt x="4" y="0"/>
                  </a:cubicBezTo>
                  <a:cubicBezTo>
                    <a:pt x="5" y="0"/>
                    <a:pt x="5" y="0"/>
                    <a:pt x="5" y="0"/>
                  </a:cubicBezTo>
                  <a:cubicBezTo>
                    <a:pt x="6" y="0"/>
                    <a:pt x="6" y="0"/>
                    <a:pt x="6" y="0"/>
                  </a:cubicBezTo>
                  <a:cubicBezTo>
                    <a:pt x="8" y="0"/>
                    <a:pt x="9" y="2"/>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66"/>
            <p:cNvSpPr>
              <a:spLocks/>
            </p:cNvSpPr>
            <p:nvPr/>
          </p:nvSpPr>
          <p:spPr bwMode="auto">
            <a:xfrm>
              <a:off x="7829550" y="1576388"/>
              <a:ext cx="496887" cy="36512"/>
            </a:xfrm>
            <a:custGeom>
              <a:avLst/>
              <a:gdLst>
                <a:gd name="T0" fmla="*/ 211 w 211"/>
                <a:gd name="T1" fmla="*/ 0 h 15"/>
                <a:gd name="T2" fmla="*/ 211 w 211"/>
                <a:gd name="T3" fmla="*/ 5 h 15"/>
                <a:gd name="T4" fmla="*/ 191 w 211"/>
                <a:gd name="T5" fmla="*/ 15 h 15"/>
                <a:gd name="T6" fmla="*/ 151 w 211"/>
                <a:gd name="T7" fmla="*/ 15 h 15"/>
                <a:gd name="T8" fmla="*/ 60 w 211"/>
                <a:gd name="T9" fmla="*/ 15 h 15"/>
                <a:gd name="T10" fmla="*/ 20 w 211"/>
                <a:gd name="T11" fmla="*/ 15 h 15"/>
                <a:gd name="T12" fmla="*/ 0 w 211"/>
                <a:gd name="T13" fmla="*/ 5 h 15"/>
                <a:gd name="T14" fmla="*/ 0 w 211"/>
                <a:gd name="T15" fmla="*/ 0 h 15"/>
                <a:gd name="T16" fmla="*/ 211 w 2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5">
                  <a:moveTo>
                    <a:pt x="211" y="0"/>
                  </a:moveTo>
                  <a:cubicBezTo>
                    <a:pt x="211" y="5"/>
                    <a:pt x="211" y="5"/>
                    <a:pt x="211" y="5"/>
                  </a:cubicBezTo>
                  <a:cubicBezTo>
                    <a:pt x="211" y="5"/>
                    <a:pt x="209" y="15"/>
                    <a:pt x="191" y="15"/>
                  </a:cubicBezTo>
                  <a:cubicBezTo>
                    <a:pt x="172" y="15"/>
                    <a:pt x="151" y="15"/>
                    <a:pt x="151" y="15"/>
                  </a:cubicBezTo>
                  <a:cubicBezTo>
                    <a:pt x="60" y="15"/>
                    <a:pt x="60" y="15"/>
                    <a:pt x="60" y="15"/>
                  </a:cubicBezTo>
                  <a:cubicBezTo>
                    <a:pt x="60" y="15"/>
                    <a:pt x="38" y="15"/>
                    <a:pt x="20" y="15"/>
                  </a:cubicBezTo>
                  <a:cubicBezTo>
                    <a:pt x="2" y="15"/>
                    <a:pt x="0" y="5"/>
                    <a:pt x="0" y="5"/>
                  </a:cubicBezTo>
                  <a:cubicBezTo>
                    <a:pt x="0" y="0"/>
                    <a:pt x="0" y="0"/>
                    <a:pt x="0" y="0"/>
                  </a:cubicBez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67"/>
            <p:cNvSpPr>
              <a:spLocks/>
            </p:cNvSpPr>
            <p:nvPr/>
          </p:nvSpPr>
          <p:spPr bwMode="auto">
            <a:xfrm>
              <a:off x="7839075" y="1530350"/>
              <a:ext cx="477837" cy="30162"/>
            </a:xfrm>
            <a:custGeom>
              <a:avLst/>
              <a:gdLst>
                <a:gd name="T0" fmla="*/ 301 w 301"/>
                <a:gd name="T1" fmla="*/ 19 h 19"/>
                <a:gd name="T2" fmla="*/ 0 w 301"/>
                <a:gd name="T3" fmla="*/ 19 h 19"/>
                <a:gd name="T4" fmla="*/ 59 w 301"/>
                <a:gd name="T5" fmla="*/ 0 h 19"/>
                <a:gd name="T6" fmla="*/ 150 w 301"/>
                <a:gd name="T7" fmla="*/ 0 h 19"/>
                <a:gd name="T8" fmla="*/ 242 w 301"/>
                <a:gd name="T9" fmla="*/ 0 h 19"/>
                <a:gd name="T10" fmla="*/ 301 w 301"/>
                <a:gd name="T11" fmla="*/ 19 h 19"/>
              </a:gdLst>
              <a:ahLst/>
              <a:cxnLst>
                <a:cxn ang="0">
                  <a:pos x="T0" y="T1"/>
                </a:cxn>
                <a:cxn ang="0">
                  <a:pos x="T2" y="T3"/>
                </a:cxn>
                <a:cxn ang="0">
                  <a:pos x="T4" y="T5"/>
                </a:cxn>
                <a:cxn ang="0">
                  <a:pos x="T6" y="T7"/>
                </a:cxn>
                <a:cxn ang="0">
                  <a:pos x="T8" y="T9"/>
                </a:cxn>
                <a:cxn ang="0">
                  <a:pos x="T10" y="T11"/>
                </a:cxn>
              </a:cxnLst>
              <a:rect l="0" t="0" r="r" b="b"/>
              <a:pathLst>
                <a:path w="301" h="19">
                  <a:moveTo>
                    <a:pt x="301" y="19"/>
                  </a:moveTo>
                  <a:lnTo>
                    <a:pt x="0" y="19"/>
                  </a:lnTo>
                  <a:lnTo>
                    <a:pt x="59" y="0"/>
                  </a:lnTo>
                  <a:lnTo>
                    <a:pt x="150" y="0"/>
                  </a:lnTo>
                  <a:lnTo>
                    <a:pt x="242" y="0"/>
                  </a:lnTo>
                  <a:lnTo>
                    <a:pt x="30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Rectangle 68"/>
            <p:cNvSpPr>
              <a:spLocks noChangeArrowheads="1"/>
            </p:cNvSpPr>
            <p:nvPr/>
          </p:nvSpPr>
          <p:spPr bwMode="auto">
            <a:xfrm>
              <a:off x="7932738" y="1449388"/>
              <a:ext cx="290512"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04" name="Textfeld 367"/>
          <p:cNvSpPr txBox="1"/>
          <p:nvPr/>
        </p:nvSpPr>
        <p:spPr bwMode="gray">
          <a:xfrm>
            <a:off x="2850437" y="5506243"/>
            <a:ext cx="3200400" cy="548640"/>
          </a:xfrm>
          <a:prstGeom prst="rect">
            <a:avLst/>
          </a:prstGeom>
        </p:spPr>
        <p:txBody>
          <a:bodyPr wrap="square" lIns="0" tIns="72000" rIns="72000" bIns="0" anchor="t">
            <a:noAutofit/>
          </a:bodyPr>
          <a:lstStyle>
            <a:defPPr>
              <a:defRPr lang="en-US"/>
            </a:defPPr>
            <a:lvl1pPr lvl="0">
              <a:spcAft>
                <a:spcPts val="300"/>
              </a:spcAft>
              <a:defRPr sz="1400" baseline="0">
                <a:solidFill>
                  <a:schemeClr val="accent1"/>
                </a:solidFill>
                <a:latin typeface="+mn-lt"/>
              </a:defRPr>
            </a:lvl1pPr>
          </a:lstStyle>
          <a:p>
            <a:pPr eaLnBrk="0" fontAlgn="base" hangingPunct="0">
              <a:spcBef>
                <a:spcPct val="0"/>
              </a:spcBef>
              <a:spcAft>
                <a:spcPts val="0"/>
              </a:spcAft>
            </a:pPr>
            <a:r>
              <a:rPr lang="en-US" b="1" dirty="0" smtClean="0">
                <a:solidFill>
                  <a:srgbClr val="000000"/>
                </a:solidFill>
                <a:ea typeface="ＭＳ Ｐゴシック" pitchFamily="34" charset="-128"/>
              </a:rPr>
              <a:t>Collected and analyzed Biogen data on resources, activity, forecasts, financials in order to build </a:t>
            </a:r>
            <a:r>
              <a:rPr lang="en-US" b="1" dirty="0" smtClean="0">
                <a:solidFill>
                  <a:prstClr val="black"/>
                </a:solidFill>
                <a:ea typeface="ＭＳ Ｐゴシック" pitchFamily="34" charset="-128"/>
              </a:rPr>
              <a:t>the </a:t>
            </a:r>
            <a:r>
              <a:rPr lang="en-US" b="1" dirty="0" smtClean="0">
                <a:solidFill>
                  <a:srgbClr val="000000"/>
                </a:solidFill>
                <a:ea typeface="ＭＳ Ｐゴシック" pitchFamily="34" charset="-128"/>
              </a:rPr>
              <a:t>business case </a:t>
            </a:r>
            <a:endParaRPr lang="en-US" b="1" dirty="0" smtClean="0">
              <a:solidFill>
                <a:srgbClr val="0070C0"/>
              </a:solidFill>
              <a:ea typeface="ＭＳ Ｐゴシック" pitchFamily="34" charset="-128"/>
            </a:endParaRPr>
          </a:p>
        </p:txBody>
      </p:sp>
      <p:grpSp>
        <p:nvGrpSpPr>
          <p:cNvPr id="105" name="Group 104"/>
          <p:cNvGrpSpPr/>
          <p:nvPr/>
        </p:nvGrpSpPr>
        <p:grpSpPr>
          <a:xfrm>
            <a:off x="4592991" y="4577081"/>
            <a:ext cx="548640" cy="457200"/>
            <a:chOff x="4057650" y="2192338"/>
            <a:chExt cx="1058863" cy="854075"/>
          </a:xfrm>
          <a:solidFill>
            <a:srgbClr val="002060"/>
          </a:solidFill>
        </p:grpSpPr>
        <p:sp>
          <p:nvSpPr>
            <p:cNvPr id="106" name="Freeform 95"/>
            <p:cNvSpPr>
              <a:spLocks noEditPoints="1"/>
            </p:cNvSpPr>
            <p:nvPr/>
          </p:nvSpPr>
          <p:spPr bwMode="auto">
            <a:xfrm>
              <a:off x="4057650" y="2192338"/>
              <a:ext cx="457200" cy="447675"/>
            </a:xfrm>
            <a:custGeom>
              <a:avLst/>
              <a:gdLst>
                <a:gd name="T0" fmla="*/ 15 w 164"/>
                <a:gd name="T1" fmla="*/ 110 h 161"/>
                <a:gd name="T2" fmla="*/ 150 w 164"/>
                <a:gd name="T3" fmla="*/ 110 h 161"/>
                <a:gd name="T4" fmla="*/ 162 w 164"/>
                <a:gd name="T5" fmla="*/ 98 h 161"/>
                <a:gd name="T6" fmla="*/ 162 w 164"/>
                <a:gd name="T7" fmla="*/ 12 h 161"/>
                <a:gd name="T8" fmla="*/ 150 w 164"/>
                <a:gd name="T9" fmla="*/ 0 h 161"/>
                <a:gd name="T10" fmla="*/ 15 w 164"/>
                <a:gd name="T11" fmla="*/ 0 h 161"/>
                <a:gd name="T12" fmla="*/ 3 w 164"/>
                <a:gd name="T13" fmla="*/ 12 h 161"/>
                <a:gd name="T14" fmla="*/ 3 w 164"/>
                <a:gd name="T15" fmla="*/ 98 h 161"/>
                <a:gd name="T16" fmla="*/ 15 w 164"/>
                <a:gd name="T17" fmla="*/ 110 h 161"/>
                <a:gd name="T18" fmla="*/ 16 w 164"/>
                <a:gd name="T19" fmla="*/ 18 h 161"/>
                <a:gd name="T20" fmla="*/ 21 w 164"/>
                <a:gd name="T21" fmla="*/ 13 h 161"/>
                <a:gd name="T22" fmla="*/ 143 w 164"/>
                <a:gd name="T23" fmla="*/ 13 h 161"/>
                <a:gd name="T24" fmla="*/ 148 w 164"/>
                <a:gd name="T25" fmla="*/ 18 h 161"/>
                <a:gd name="T26" fmla="*/ 148 w 164"/>
                <a:gd name="T27" fmla="*/ 89 h 161"/>
                <a:gd name="T28" fmla="*/ 143 w 164"/>
                <a:gd name="T29" fmla="*/ 95 h 161"/>
                <a:gd name="T30" fmla="*/ 21 w 164"/>
                <a:gd name="T31" fmla="*/ 95 h 161"/>
                <a:gd name="T32" fmla="*/ 16 w 164"/>
                <a:gd name="T33" fmla="*/ 89 h 161"/>
                <a:gd name="T34" fmla="*/ 16 w 164"/>
                <a:gd name="T35" fmla="*/ 18 h 161"/>
                <a:gd name="T36" fmla="*/ 143 w 164"/>
                <a:gd name="T37" fmla="*/ 118 h 161"/>
                <a:gd name="T38" fmla="*/ 22 w 164"/>
                <a:gd name="T39" fmla="*/ 118 h 161"/>
                <a:gd name="T40" fmla="*/ 0 w 164"/>
                <a:gd name="T41" fmla="*/ 136 h 161"/>
                <a:gd name="T42" fmla="*/ 0 w 164"/>
                <a:gd name="T43" fmla="*/ 143 h 161"/>
                <a:gd name="T44" fmla="*/ 22 w 164"/>
                <a:gd name="T45" fmla="*/ 161 h 161"/>
                <a:gd name="T46" fmla="*/ 143 w 164"/>
                <a:gd name="T47" fmla="*/ 161 h 161"/>
                <a:gd name="T48" fmla="*/ 164 w 164"/>
                <a:gd name="T49" fmla="*/ 143 h 161"/>
                <a:gd name="T50" fmla="*/ 164 w 164"/>
                <a:gd name="T51" fmla="*/ 136 h 161"/>
                <a:gd name="T52" fmla="*/ 143 w 164"/>
                <a:gd name="T53" fmla="*/ 118 h 161"/>
                <a:gd name="T54" fmla="*/ 138 w 164"/>
                <a:gd name="T55" fmla="*/ 148 h 161"/>
                <a:gd name="T56" fmla="*/ 129 w 164"/>
                <a:gd name="T57" fmla="*/ 139 h 161"/>
                <a:gd name="T58" fmla="*/ 138 w 164"/>
                <a:gd name="T59" fmla="*/ 130 h 161"/>
                <a:gd name="T60" fmla="*/ 147 w 164"/>
                <a:gd name="T61" fmla="*/ 139 h 161"/>
                <a:gd name="T62" fmla="*/ 138 w 164"/>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61">
                  <a:moveTo>
                    <a:pt x="15" y="110"/>
                  </a:moveTo>
                  <a:cubicBezTo>
                    <a:pt x="150" y="110"/>
                    <a:pt x="150" y="110"/>
                    <a:pt x="150" y="110"/>
                  </a:cubicBezTo>
                  <a:cubicBezTo>
                    <a:pt x="157" y="110"/>
                    <a:pt x="162" y="104"/>
                    <a:pt x="162" y="98"/>
                  </a:cubicBezTo>
                  <a:cubicBezTo>
                    <a:pt x="162" y="12"/>
                    <a:pt x="162" y="12"/>
                    <a:pt x="162" y="12"/>
                  </a:cubicBezTo>
                  <a:cubicBezTo>
                    <a:pt x="162" y="5"/>
                    <a:pt x="157" y="0"/>
                    <a:pt x="150" y="0"/>
                  </a:cubicBezTo>
                  <a:cubicBezTo>
                    <a:pt x="15" y="0"/>
                    <a:pt x="15" y="0"/>
                    <a:pt x="15" y="0"/>
                  </a:cubicBezTo>
                  <a:cubicBezTo>
                    <a:pt x="8" y="0"/>
                    <a:pt x="3" y="5"/>
                    <a:pt x="3" y="12"/>
                  </a:cubicBezTo>
                  <a:cubicBezTo>
                    <a:pt x="3" y="98"/>
                    <a:pt x="3" y="98"/>
                    <a:pt x="3" y="98"/>
                  </a:cubicBezTo>
                  <a:cubicBezTo>
                    <a:pt x="3" y="104"/>
                    <a:pt x="8" y="110"/>
                    <a:pt x="15" y="110"/>
                  </a:cubicBezTo>
                  <a:close/>
                  <a:moveTo>
                    <a:pt x="16" y="18"/>
                  </a:moveTo>
                  <a:cubicBezTo>
                    <a:pt x="16" y="16"/>
                    <a:pt x="19" y="13"/>
                    <a:pt x="21" y="13"/>
                  </a:cubicBezTo>
                  <a:cubicBezTo>
                    <a:pt x="143" y="13"/>
                    <a:pt x="143" y="13"/>
                    <a:pt x="143" y="13"/>
                  </a:cubicBezTo>
                  <a:cubicBezTo>
                    <a:pt x="145" y="13"/>
                    <a:pt x="148" y="16"/>
                    <a:pt x="148" y="18"/>
                  </a:cubicBezTo>
                  <a:cubicBezTo>
                    <a:pt x="148" y="89"/>
                    <a:pt x="148" y="89"/>
                    <a:pt x="148" y="89"/>
                  </a:cubicBezTo>
                  <a:cubicBezTo>
                    <a:pt x="148" y="92"/>
                    <a:pt x="145" y="95"/>
                    <a:pt x="143" y="95"/>
                  </a:cubicBezTo>
                  <a:cubicBezTo>
                    <a:pt x="21" y="95"/>
                    <a:pt x="21" y="95"/>
                    <a:pt x="21" y="95"/>
                  </a:cubicBezTo>
                  <a:cubicBezTo>
                    <a:pt x="19" y="95"/>
                    <a:pt x="16" y="92"/>
                    <a:pt x="16" y="89"/>
                  </a:cubicBezTo>
                  <a:lnTo>
                    <a:pt x="16" y="18"/>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4" y="153"/>
                    <a:pt x="164" y="143"/>
                  </a:cubicBezTo>
                  <a:cubicBezTo>
                    <a:pt x="164" y="136"/>
                    <a:pt x="164" y="136"/>
                    <a:pt x="164" y="136"/>
                  </a:cubicBezTo>
                  <a:cubicBezTo>
                    <a:pt x="164" y="126"/>
                    <a:pt x="155" y="118"/>
                    <a:pt x="143" y="118"/>
                  </a:cubicBezTo>
                  <a:close/>
                  <a:moveTo>
                    <a:pt x="138" y="148"/>
                  </a:moveTo>
                  <a:cubicBezTo>
                    <a:pt x="133" y="148"/>
                    <a:pt x="129" y="144"/>
                    <a:pt x="129" y="139"/>
                  </a:cubicBezTo>
                  <a:cubicBezTo>
                    <a:pt x="129"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96"/>
            <p:cNvSpPr>
              <a:spLocks noEditPoints="1"/>
            </p:cNvSpPr>
            <p:nvPr/>
          </p:nvSpPr>
          <p:spPr bwMode="auto">
            <a:xfrm>
              <a:off x="4260850" y="2695576"/>
              <a:ext cx="338138" cy="331788"/>
            </a:xfrm>
            <a:custGeom>
              <a:avLst/>
              <a:gdLst>
                <a:gd name="T0" fmla="*/ 108 w 121"/>
                <a:gd name="T1" fmla="*/ 93 h 119"/>
                <a:gd name="T2" fmla="*/ 95 w 121"/>
                <a:gd name="T3" fmla="*/ 106 h 119"/>
                <a:gd name="T4" fmla="*/ 108 w 121"/>
                <a:gd name="T5" fmla="*/ 119 h 119"/>
                <a:gd name="T6" fmla="*/ 121 w 121"/>
                <a:gd name="T7" fmla="*/ 106 h 119"/>
                <a:gd name="T8" fmla="*/ 108 w 121"/>
                <a:gd name="T9" fmla="*/ 93 h 119"/>
                <a:gd name="T10" fmla="*/ 61 w 121"/>
                <a:gd name="T11" fmla="*/ 93 h 119"/>
                <a:gd name="T12" fmla="*/ 48 w 121"/>
                <a:gd name="T13" fmla="*/ 106 h 119"/>
                <a:gd name="T14" fmla="*/ 61 w 121"/>
                <a:gd name="T15" fmla="*/ 119 h 119"/>
                <a:gd name="T16" fmla="*/ 74 w 121"/>
                <a:gd name="T17" fmla="*/ 106 h 119"/>
                <a:gd name="T18" fmla="*/ 61 w 121"/>
                <a:gd name="T19" fmla="*/ 93 h 119"/>
                <a:gd name="T20" fmla="*/ 13 w 121"/>
                <a:gd name="T21" fmla="*/ 93 h 119"/>
                <a:gd name="T22" fmla="*/ 0 w 121"/>
                <a:gd name="T23" fmla="*/ 106 h 119"/>
                <a:gd name="T24" fmla="*/ 13 w 121"/>
                <a:gd name="T25" fmla="*/ 119 h 119"/>
                <a:gd name="T26" fmla="*/ 26 w 121"/>
                <a:gd name="T27" fmla="*/ 106 h 119"/>
                <a:gd name="T28" fmla="*/ 13 w 121"/>
                <a:gd name="T29" fmla="*/ 93 h 119"/>
                <a:gd name="T30" fmla="*/ 13 w 121"/>
                <a:gd name="T31" fmla="*/ 26 h 119"/>
                <a:gd name="T32" fmla="*/ 26 w 121"/>
                <a:gd name="T33" fmla="*/ 13 h 119"/>
                <a:gd name="T34" fmla="*/ 13 w 121"/>
                <a:gd name="T35" fmla="*/ 0 h 119"/>
                <a:gd name="T36" fmla="*/ 0 w 121"/>
                <a:gd name="T37" fmla="*/ 13 h 119"/>
                <a:gd name="T38" fmla="*/ 13 w 121"/>
                <a:gd name="T39" fmla="*/ 26 h 119"/>
                <a:gd name="T40" fmla="*/ 13 w 121"/>
                <a:gd name="T41" fmla="*/ 73 h 119"/>
                <a:gd name="T42" fmla="*/ 26 w 121"/>
                <a:gd name="T43" fmla="*/ 60 h 119"/>
                <a:gd name="T44" fmla="*/ 13 w 121"/>
                <a:gd name="T45" fmla="*/ 47 h 119"/>
                <a:gd name="T46" fmla="*/ 0 w 121"/>
                <a:gd name="T47" fmla="*/ 60 h 119"/>
                <a:gd name="T48" fmla="*/ 13 w 121"/>
                <a:gd name="T4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19">
                  <a:moveTo>
                    <a:pt x="108" y="93"/>
                  </a:moveTo>
                  <a:cubicBezTo>
                    <a:pt x="101" y="93"/>
                    <a:pt x="95" y="99"/>
                    <a:pt x="95" y="106"/>
                  </a:cubicBezTo>
                  <a:cubicBezTo>
                    <a:pt x="95" y="114"/>
                    <a:pt x="101" y="119"/>
                    <a:pt x="108" y="119"/>
                  </a:cubicBezTo>
                  <a:cubicBezTo>
                    <a:pt x="115" y="119"/>
                    <a:pt x="121" y="114"/>
                    <a:pt x="121" y="106"/>
                  </a:cubicBezTo>
                  <a:cubicBezTo>
                    <a:pt x="121" y="99"/>
                    <a:pt x="115" y="93"/>
                    <a:pt x="108" y="93"/>
                  </a:cubicBezTo>
                  <a:close/>
                  <a:moveTo>
                    <a:pt x="61" y="93"/>
                  </a:moveTo>
                  <a:cubicBezTo>
                    <a:pt x="54" y="93"/>
                    <a:pt x="48" y="99"/>
                    <a:pt x="48" y="106"/>
                  </a:cubicBezTo>
                  <a:cubicBezTo>
                    <a:pt x="48" y="114"/>
                    <a:pt x="54" y="119"/>
                    <a:pt x="61" y="119"/>
                  </a:cubicBezTo>
                  <a:cubicBezTo>
                    <a:pt x="68" y="119"/>
                    <a:pt x="74" y="114"/>
                    <a:pt x="74" y="106"/>
                  </a:cubicBezTo>
                  <a:cubicBezTo>
                    <a:pt x="74" y="99"/>
                    <a:pt x="68" y="93"/>
                    <a:pt x="61" y="93"/>
                  </a:cubicBezTo>
                  <a:close/>
                  <a:moveTo>
                    <a:pt x="13" y="93"/>
                  </a:moveTo>
                  <a:cubicBezTo>
                    <a:pt x="6" y="93"/>
                    <a:pt x="0" y="99"/>
                    <a:pt x="0" y="106"/>
                  </a:cubicBezTo>
                  <a:cubicBezTo>
                    <a:pt x="0" y="114"/>
                    <a:pt x="6" y="119"/>
                    <a:pt x="13" y="119"/>
                  </a:cubicBezTo>
                  <a:cubicBezTo>
                    <a:pt x="20" y="119"/>
                    <a:pt x="26" y="114"/>
                    <a:pt x="26" y="106"/>
                  </a:cubicBezTo>
                  <a:cubicBezTo>
                    <a:pt x="26" y="99"/>
                    <a:pt x="20" y="93"/>
                    <a:pt x="13" y="93"/>
                  </a:cubicBezTo>
                  <a:close/>
                  <a:moveTo>
                    <a:pt x="13" y="26"/>
                  </a:moveTo>
                  <a:cubicBezTo>
                    <a:pt x="20" y="26"/>
                    <a:pt x="26" y="20"/>
                    <a:pt x="26" y="13"/>
                  </a:cubicBezTo>
                  <a:cubicBezTo>
                    <a:pt x="26" y="6"/>
                    <a:pt x="20" y="0"/>
                    <a:pt x="13" y="0"/>
                  </a:cubicBezTo>
                  <a:cubicBezTo>
                    <a:pt x="6" y="0"/>
                    <a:pt x="0" y="6"/>
                    <a:pt x="0" y="13"/>
                  </a:cubicBezTo>
                  <a:cubicBezTo>
                    <a:pt x="0" y="20"/>
                    <a:pt x="6" y="26"/>
                    <a:pt x="13" y="26"/>
                  </a:cubicBezTo>
                  <a:close/>
                  <a:moveTo>
                    <a:pt x="13" y="73"/>
                  </a:moveTo>
                  <a:cubicBezTo>
                    <a:pt x="20" y="73"/>
                    <a:pt x="26" y="68"/>
                    <a:pt x="26" y="60"/>
                  </a:cubicBezTo>
                  <a:cubicBezTo>
                    <a:pt x="26" y="53"/>
                    <a:pt x="20" y="47"/>
                    <a:pt x="13" y="47"/>
                  </a:cubicBezTo>
                  <a:cubicBezTo>
                    <a:pt x="6" y="47"/>
                    <a:pt x="0" y="53"/>
                    <a:pt x="0" y="60"/>
                  </a:cubicBezTo>
                  <a:cubicBezTo>
                    <a:pt x="0" y="68"/>
                    <a:pt x="6" y="73"/>
                    <a:pt x="1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97"/>
            <p:cNvSpPr>
              <a:spLocks noEditPoints="1"/>
            </p:cNvSpPr>
            <p:nvPr/>
          </p:nvSpPr>
          <p:spPr bwMode="auto">
            <a:xfrm>
              <a:off x="4657725" y="2598738"/>
              <a:ext cx="458788" cy="447675"/>
            </a:xfrm>
            <a:custGeom>
              <a:avLst/>
              <a:gdLst>
                <a:gd name="T0" fmla="*/ 15 w 165"/>
                <a:gd name="T1" fmla="*/ 110 h 161"/>
                <a:gd name="T2" fmla="*/ 151 w 165"/>
                <a:gd name="T3" fmla="*/ 110 h 161"/>
                <a:gd name="T4" fmla="*/ 163 w 165"/>
                <a:gd name="T5" fmla="*/ 98 h 161"/>
                <a:gd name="T6" fmla="*/ 163 w 165"/>
                <a:gd name="T7" fmla="*/ 12 h 161"/>
                <a:gd name="T8" fmla="*/ 151 w 165"/>
                <a:gd name="T9" fmla="*/ 0 h 161"/>
                <a:gd name="T10" fmla="*/ 15 w 165"/>
                <a:gd name="T11" fmla="*/ 0 h 161"/>
                <a:gd name="T12" fmla="*/ 3 w 165"/>
                <a:gd name="T13" fmla="*/ 12 h 161"/>
                <a:gd name="T14" fmla="*/ 3 w 165"/>
                <a:gd name="T15" fmla="*/ 98 h 161"/>
                <a:gd name="T16" fmla="*/ 15 w 165"/>
                <a:gd name="T17" fmla="*/ 110 h 161"/>
                <a:gd name="T18" fmla="*/ 16 w 165"/>
                <a:gd name="T19" fmla="*/ 19 h 161"/>
                <a:gd name="T20" fmla="*/ 22 w 165"/>
                <a:gd name="T21" fmla="*/ 13 h 161"/>
                <a:gd name="T22" fmla="*/ 143 w 165"/>
                <a:gd name="T23" fmla="*/ 13 h 161"/>
                <a:gd name="T24" fmla="*/ 148 w 165"/>
                <a:gd name="T25" fmla="*/ 19 h 161"/>
                <a:gd name="T26" fmla="*/ 148 w 165"/>
                <a:gd name="T27" fmla="*/ 90 h 161"/>
                <a:gd name="T28" fmla="*/ 143 w 165"/>
                <a:gd name="T29" fmla="*/ 95 h 161"/>
                <a:gd name="T30" fmla="*/ 22 w 165"/>
                <a:gd name="T31" fmla="*/ 95 h 161"/>
                <a:gd name="T32" fmla="*/ 16 w 165"/>
                <a:gd name="T33" fmla="*/ 90 h 161"/>
                <a:gd name="T34" fmla="*/ 16 w 165"/>
                <a:gd name="T35" fmla="*/ 19 h 161"/>
                <a:gd name="T36" fmla="*/ 143 w 165"/>
                <a:gd name="T37" fmla="*/ 118 h 161"/>
                <a:gd name="T38" fmla="*/ 22 w 165"/>
                <a:gd name="T39" fmla="*/ 118 h 161"/>
                <a:gd name="T40" fmla="*/ 0 w 165"/>
                <a:gd name="T41" fmla="*/ 136 h 161"/>
                <a:gd name="T42" fmla="*/ 0 w 165"/>
                <a:gd name="T43" fmla="*/ 143 h 161"/>
                <a:gd name="T44" fmla="*/ 22 w 165"/>
                <a:gd name="T45" fmla="*/ 161 h 161"/>
                <a:gd name="T46" fmla="*/ 143 w 165"/>
                <a:gd name="T47" fmla="*/ 161 h 161"/>
                <a:gd name="T48" fmla="*/ 165 w 165"/>
                <a:gd name="T49" fmla="*/ 143 h 161"/>
                <a:gd name="T50" fmla="*/ 165 w 165"/>
                <a:gd name="T51" fmla="*/ 136 h 161"/>
                <a:gd name="T52" fmla="*/ 143 w 165"/>
                <a:gd name="T53" fmla="*/ 118 h 161"/>
                <a:gd name="T54" fmla="*/ 138 w 165"/>
                <a:gd name="T55" fmla="*/ 148 h 161"/>
                <a:gd name="T56" fmla="*/ 130 w 165"/>
                <a:gd name="T57" fmla="*/ 139 h 161"/>
                <a:gd name="T58" fmla="*/ 138 w 165"/>
                <a:gd name="T59" fmla="*/ 130 h 161"/>
                <a:gd name="T60" fmla="*/ 147 w 165"/>
                <a:gd name="T61" fmla="*/ 139 h 161"/>
                <a:gd name="T62" fmla="*/ 138 w 165"/>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1">
                  <a:moveTo>
                    <a:pt x="15" y="110"/>
                  </a:moveTo>
                  <a:cubicBezTo>
                    <a:pt x="151" y="110"/>
                    <a:pt x="151" y="110"/>
                    <a:pt x="151" y="110"/>
                  </a:cubicBezTo>
                  <a:cubicBezTo>
                    <a:pt x="157" y="110"/>
                    <a:pt x="163" y="104"/>
                    <a:pt x="163" y="98"/>
                  </a:cubicBezTo>
                  <a:cubicBezTo>
                    <a:pt x="163" y="12"/>
                    <a:pt x="163" y="12"/>
                    <a:pt x="163" y="12"/>
                  </a:cubicBezTo>
                  <a:cubicBezTo>
                    <a:pt x="163" y="6"/>
                    <a:pt x="157" y="0"/>
                    <a:pt x="151" y="0"/>
                  </a:cubicBezTo>
                  <a:cubicBezTo>
                    <a:pt x="15" y="0"/>
                    <a:pt x="15" y="0"/>
                    <a:pt x="15" y="0"/>
                  </a:cubicBezTo>
                  <a:cubicBezTo>
                    <a:pt x="8" y="0"/>
                    <a:pt x="3" y="6"/>
                    <a:pt x="3" y="12"/>
                  </a:cubicBezTo>
                  <a:cubicBezTo>
                    <a:pt x="3" y="98"/>
                    <a:pt x="3" y="98"/>
                    <a:pt x="3" y="98"/>
                  </a:cubicBezTo>
                  <a:cubicBezTo>
                    <a:pt x="3" y="104"/>
                    <a:pt x="8" y="110"/>
                    <a:pt x="15" y="110"/>
                  </a:cubicBezTo>
                  <a:close/>
                  <a:moveTo>
                    <a:pt x="16" y="19"/>
                  </a:moveTo>
                  <a:cubicBezTo>
                    <a:pt x="16" y="16"/>
                    <a:pt x="19" y="13"/>
                    <a:pt x="22" y="13"/>
                  </a:cubicBezTo>
                  <a:cubicBezTo>
                    <a:pt x="143" y="13"/>
                    <a:pt x="143" y="13"/>
                    <a:pt x="143" y="13"/>
                  </a:cubicBezTo>
                  <a:cubicBezTo>
                    <a:pt x="145" y="13"/>
                    <a:pt x="148" y="16"/>
                    <a:pt x="148" y="19"/>
                  </a:cubicBezTo>
                  <a:cubicBezTo>
                    <a:pt x="148" y="90"/>
                    <a:pt x="148" y="90"/>
                    <a:pt x="148" y="90"/>
                  </a:cubicBezTo>
                  <a:cubicBezTo>
                    <a:pt x="148" y="93"/>
                    <a:pt x="145" y="95"/>
                    <a:pt x="143" y="95"/>
                  </a:cubicBezTo>
                  <a:cubicBezTo>
                    <a:pt x="22" y="95"/>
                    <a:pt x="22" y="95"/>
                    <a:pt x="22" y="95"/>
                  </a:cubicBezTo>
                  <a:cubicBezTo>
                    <a:pt x="19" y="95"/>
                    <a:pt x="16" y="93"/>
                    <a:pt x="16" y="90"/>
                  </a:cubicBezTo>
                  <a:lnTo>
                    <a:pt x="16" y="19"/>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5" y="153"/>
                    <a:pt x="165" y="143"/>
                  </a:cubicBezTo>
                  <a:cubicBezTo>
                    <a:pt x="165" y="136"/>
                    <a:pt x="165" y="136"/>
                    <a:pt x="165" y="136"/>
                  </a:cubicBezTo>
                  <a:cubicBezTo>
                    <a:pt x="165" y="126"/>
                    <a:pt x="155" y="118"/>
                    <a:pt x="143" y="118"/>
                  </a:cubicBezTo>
                  <a:close/>
                  <a:moveTo>
                    <a:pt x="138" y="148"/>
                  </a:moveTo>
                  <a:cubicBezTo>
                    <a:pt x="133" y="148"/>
                    <a:pt x="130" y="144"/>
                    <a:pt x="130" y="139"/>
                  </a:cubicBezTo>
                  <a:cubicBezTo>
                    <a:pt x="130"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99765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2" name="TextBox 111"/>
          <p:cNvSpPr txBox="1"/>
          <p:nvPr/>
        </p:nvSpPr>
        <p:spPr>
          <a:xfrm>
            <a:off x="4929102" y="3869879"/>
            <a:ext cx="415607" cy="156471"/>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100" name="TextBox 99"/>
          <p:cNvSpPr txBox="1"/>
          <p:nvPr/>
        </p:nvSpPr>
        <p:spPr>
          <a:xfrm>
            <a:off x="4680087" y="3869879"/>
            <a:ext cx="415607" cy="156471"/>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110" name="TextBox 109"/>
          <p:cNvSpPr txBox="1"/>
          <p:nvPr/>
        </p:nvSpPr>
        <p:spPr>
          <a:xfrm>
            <a:off x="4399460" y="3868005"/>
            <a:ext cx="415607" cy="156471"/>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90" name="Can 89"/>
          <p:cNvSpPr/>
          <p:nvPr/>
        </p:nvSpPr>
        <p:spPr bwMode="auto">
          <a:xfrm>
            <a:off x="1267301" y="2776688"/>
            <a:ext cx="1136011" cy="412738"/>
          </a:xfrm>
          <a:prstGeom prst="can">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smtClean="0">
                <a:solidFill>
                  <a:prstClr val="black"/>
                </a:solidFill>
              </a:rPr>
              <a:t>Test Methods</a:t>
            </a:r>
          </a:p>
        </p:txBody>
      </p:sp>
      <p:sp>
        <p:nvSpPr>
          <p:cNvPr id="14" name="TextBox 13"/>
          <p:cNvSpPr txBox="1"/>
          <p:nvPr/>
        </p:nvSpPr>
        <p:spPr>
          <a:xfrm>
            <a:off x="4576601" y="5489361"/>
            <a:ext cx="1336429" cy="514063"/>
          </a:xfrm>
          <a:prstGeom prst="rect">
            <a:avLst/>
          </a:prstGeom>
          <a:solidFill>
            <a:srgbClr val="99CCFF"/>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Instrument Systems</a:t>
            </a:r>
            <a:endParaRPr lang="en-US" sz="1000" dirty="0">
              <a:solidFill>
                <a:prstClr val="black"/>
              </a:solidFill>
            </a:endParaRPr>
          </a:p>
          <a:p>
            <a:r>
              <a:rPr lang="en-US" sz="1000" b="0" dirty="0">
                <a:solidFill>
                  <a:prstClr val="black"/>
                </a:solidFill>
              </a:rPr>
              <a:t>(e.g., Empower</a:t>
            </a:r>
            <a:r>
              <a:rPr lang="en-US" sz="1000" b="0" dirty="0" smtClean="0">
                <a:solidFill>
                  <a:prstClr val="black"/>
                </a:solidFill>
              </a:rPr>
              <a:t>)</a:t>
            </a:r>
            <a:endParaRPr lang="en-US" sz="1000" b="0" dirty="0">
              <a:solidFill>
                <a:prstClr val="black"/>
              </a:solidFill>
            </a:endParaRPr>
          </a:p>
        </p:txBody>
      </p:sp>
      <p:sp>
        <p:nvSpPr>
          <p:cNvPr id="39" name="TextBox 38"/>
          <p:cNvSpPr txBox="1"/>
          <p:nvPr/>
        </p:nvSpPr>
        <p:spPr>
          <a:xfrm>
            <a:off x="7688696" y="1388616"/>
            <a:ext cx="949619" cy="502771"/>
          </a:xfrm>
          <a:prstGeom prst="rect">
            <a:avLst/>
          </a:prstGeom>
          <a:solidFill>
            <a:srgbClr val="00B0F0"/>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1000" b="1" i="0" u="none" strike="noStrike" kern="0" cap="none" spc="0" normalizeH="0" baseline="0">
                <a:ln>
                  <a:noFill/>
                </a:ln>
                <a:solidFill>
                  <a:prstClr val="black"/>
                </a:solidFill>
                <a:effectLst/>
                <a:uLnTx/>
                <a:uFillTx/>
              </a:defRPr>
            </a:lvl1pPr>
          </a:lstStyle>
          <a:p>
            <a:r>
              <a:rPr lang="en-US" dirty="0" smtClean="0">
                <a:solidFill>
                  <a:prstClr val="white"/>
                </a:solidFill>
              </a:rPr>
              <a:t>NCs</a:t>
            </a:r>
            <a:endParaRPr lang="en-US" dirty="0">
              <a:solidFill>
                <a:prstClr val="white"/>
              </a:solidFill>
            </a:endParaRPr>
          </a:p>
          <a:p>
            <a:r>
              <a:rPr lang="en-US" dirty="0">
                <a:solidFill>
                  <a:prstClr val="white"/>
                </a:solidFill>
              </a:rPr>
              <a:t>(TRACKWISE)</a:t>
            </a:r>
          </a:p>
        </p:txBody>
      </p:sp>
      <p:sp>
        <p:nvSpPr>
          <p:cNvPr id="52" name="TextBox 51"/>
          <p:cNvSpPr txBox="1"/>
          <p:nvPr/>
        </p:nvSpPr>
        <p:spPr>
          <a:xfrm>
            <a:off x="6638061" y="1388615"/>
            <a:ext cx="958298" cy="511527"/>
          </a:xfrm>
          <a:prstGeom prst="rect">
            <a:avLst/>
          </a:prstGeom>
          <a:solidFill>
            <a:srgbClr val="00B050"/>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1000" b="1" i="0" u="none" strike="noStrike" kern="0" cap="none" spc="0" normalizeH="0" baseline="0">
                <a:ln>
                  <a:noFill/>
                </a:ln>
                <a:solidFill>
                  <a:schemeClr val="bg1"/>
                </a:solidFill>
                <a:effectLst/>
                <a:uLnTx/>
                <a:uFillTx/>
                <a:latin typeface="Arial"/>
              </a:defRPr>
            </a:lvl1pPr>
          </a:lstStyle>
          <a:p>
            <a:r>
              <a:rPr lang="en-US" dirty="0" smtClean="0">
                <a:solidFill>
                  <a:prstClr val="white"/>
                </a:solidFill>
              </a:rPr>
              <a:t>LMS</a:t>
            </a:r>
          </a:p>
          <a:p>
            <a:r>
              <a:rPr lang="en-US" dirty="0" smtClean="0">
                <a:solidFill>
                  <a:prstClr val="white"/>
                </a:solidFill>
              </a:rPr>
              <a:t>(</a:t>
            </a:r>
            <a:r>
              <a:rPr lang="en-US" dirty="0" err="1" smtClean="0">
                <a:solidFill>
                  <a:prstClr val="white"/>
                </a:solidFill>
              </a:rPr>
              <a:t>IsoTrain</a:t>
            </a:r>
            <a:r>
              <a:rPr lang="en-US" dirty="0" smtClean="0">
                <a:solidFill>
                  <a:prstClr val="white"/>
                </a:solidFill>
              </a:rPr>
              <a:t>)</a:t>
            </a:r>
            <a:endParaRPr lang="en-US" dirty="0">
              <a:solidFill>
                <a:prstClr val="white"/>
              </a:solidFill>
            </a:endParaRPr>
          </a:p>
        </p:txBody>
      </p:sp>
      <p:sp>
        <p:nvSpPr>
          <p:cNvPr id="41" name="TextBox 40"/>
          <p:cNvSpPr txBox="1"/>
          <p:nvPr/>
        </p:nvSpPr>
        <p:spPr>
          <a:xfrm>
            <a:off x="1341955" y="1388615"/>
            <a:ext cx="983710" cy="497613"/>
          </a:xfrm>
          <a:prstGeom prst="rect">
            <a:avLst/>
          </a:prstGeom>
          <a:solidFill>
            <a:schemeClr val="tx1">
              <a:lumMod val="50000"/>
              <a:lumOff val="50000"/>
            </a:schemeClr>
          </a:solidFill>
          <a:ln>
            <a:noFill/>
          </a:ln>
          <a:effectLst>
            <a:softEdge rad="12700"/>
          </a:effectLst>
        </p:spPr>
        <p:txBody>
          <a:bodyPr wrap="square" lIns="0" tIns="0" rIns="0" bIns="0" rtlCol="0" anchor="ctr">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b="1">
                <a:solidFill>
                  <a:schemeClr val="bg1"/>
                </a:solidFill>
              </a:defRPr>
            </a:lvl2pPr>
          </a:lstStyle>
          <a:p>
            <a:r>
              <a:rPr lang="en-US" sz="1000" b="1" dirty="0" smtClean="0"/>
              <a:t>MYCIMS</a:t>
            </a:r>
            <a:endParaRPr lang="en-US" sz="1000" b="1" dirty="0"/>
          </a:p>
        </p:txBody>
      </p:sp>
      <p:sp>
        <p:nvSpPr>
          <p:cNvPr id="58" name="TextBox 57"/>
          <p:cNvSpPr txBox="1"/>
          <p:nvPr/>
        </p:nvSpPr>
        <p:spPr>
          <a:xfrm>
            <a:off x="2397882" y="1388618"/>
            <a:ext cx="864249" cy="502920"/>
          </a:xfrm>
          <a:prstGeom prst="rect">
            <a:avLst/>
          </a:prstGeom>
          <a:solidFill>
            <a:srgbClr val="7030A0"/>
          </a:solidFill>
          <a:ln>
            <a:solidFill>
              <a:srgbClr val="7030A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r>
              <a:rPr lang="en-US" sz="1000" b="1" dirty="0" smtClean="0"/>
              <a:t>PDH</a:t>
            </a:r>
          </a:p>
        </p:txBody>
      </p:sp>
      <p:sp>
        <p:nvSpPr>
          <p:cNvPr id="61" name="TextBox 60"/>
          <p:cNvSpPr txBox="1"/>
          <p:nvPr/>
        </p:nvSpPr>
        <p:spPr>
          <a:xfrm>
            <a:off x="3130967" y="3852836"/>
            <a:ext cx="2247370" cy="1427274"/>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b="1" dirty="0" smtClean="0">
                <a:solidFill>
                  <a:prstClr val="white"/>
                </a:solidFill>
              </a:rPr>
              <a:t>QC LIMS</a:t>
            </a:r>
          </a:p>
        </p:txBody>
      </p:sp>
      <p:sp>
        <p:nvSpPr>
          <p:cNvPr id="134" name="TextBox 133"/>
          <p:cNvSpPr txBox="1"/>
          <p:nvPr/>
        </p:nvSpPr>
        <p:spPr>
          <a:xfrm>
            <a:off x="3302791" y="4256641"/>
            <a:ext cx="1887546" cy="884418"/>
          </a:xfrm>
          <a:prstGeom prst="rect">
            <a:avLst/>
          </a:prstGeom>
          <a:solidFill>
            <a:schemeClr val="bg1">
              <a:lumMod val="85000"/>
            </a:schemeClr>
          </a:solidFill>
          <a:ln>
            <a:noFill/>
          </a:ln>
          <a:effectLst>
            <a:softEdge rad="12700"/>
          </a:effectLst>
        </p:spPr>
        <p:txBody>
          <a:bodyPr wrap="square" lIns="91440" tIns="91440" rIns="91440" bIns="9144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171450" lvl="1" indent="-171450">
              <a:buFont typeface="Wingdings" panose="05000000000000000000" pitchFamily="2" charset="2"/>
              <a:buChar char="§"/>
            </a:pPr>
            <a:r>
              <a:rPr lang="en-US" sz="1100" dirty="0" smtClean="0">
                <a:solidFill>
                  <a:prstClr val="black"/>
                </a:solidFill>
              </a:rPr>
              <a:t>Sample Plans</a:t>
            </a:r>
          </a:p>
          <a:p>
            <a:pPr marL="171450" lvl="1" indent="-171450">
              <a:buFont typeface="Wingdings" panose="05000000000000000000" pitchFamily="2" charset="2"/>
              <a:buChar char="§"/>
            </a:pPr>
            <a:r>
              <a:rPr lang="en-US" sz="1100" dirty="0" smtClean="0">
                <a:solidFill>
                  <a:prstClr val="black"/>
                </a:solidFill>
              </a:rPr>
              <a:t>Print Sample Labels</a:t>
            </a:r>
          </a:p>
          <a:p>
            <a:pPr marL="171450" lvl="1" indent="-171450">
              <a:spcBef>
                <a:spcPts val="200"/>
              </a:spcBef>
              <a:buFont typeface="Wingdings" panose="05000000000000000000" pitchFamily="2" charset="2"/>
              <a:buChar char="§"/>
            </a:pPr>
            <a:r>
              <a:rPr lang="en-US" sz="1100" dirty="0" smtClean="0">
                <a:solidFill>
                  <a:prstClr val="black"/>
                </a:solidFill>
              </a:rPr>
              <a:t>Test Method Documents</a:t>
            </a:r>
          </a:p>
          <a:p>
            <a:pPr marL="171450" lvl="1" indent="-171450">
              <a:spcBef>
                <a:spcPts val="200"/>
              </a:spcBef>
              <a:buFont typeface="Wingdings" panose="05000000000000000000" pitchFamily="2" charset="2"/>
              <a:buChar char="§"/>
            </a:pPr>
            <a:r>
              <a:rPr lang="en-US" sz="1100" dirty="0" smtClean="0">
                <a:solidFill>
                  <a:prstClr val="black"/>
                </a:solidFill>
              </a:rPr>
              <a:t>Paper Test Records</a:t>
            </a:r>
          </a:p>
        </p:txBody>
      </p:sp>
      <p:cxnSp>
        <p:nvCxnSpPr>
          <p:cNvPr id="97" name="Straight Arrow Connector 96"/>
          <p:cNvCxnSpPr>
            <a:stCxn id="14" idx="0"/>
          </p:cNvCxnSpPr>
          <p:nvPr/>
        </p:nvCxnSpPr>
        <p:spPr bwMode="auto">
          <a:xfrm flipH="1" flipV="1">
            <a:off x="5244815" y="5280111"/>
            <a:ext cx="1" cy="209250"/>
          </a:xfrm>
          <a:prstGeom prst="straightConnector1">
            <a:avLst/>
          </a:prstGeom>
          <a:noFill/>
          <a:ln w="19050" cap="flat" cmpd="sng" algn="ctr">
            <a:solidFill>
              <a:srgbClr val="99CCFF"/>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Can 86"/>
          <p:cNvSpPr/>
          <p:nvPr/>
        </p:nvSpPr>
        <p:spPr bwMode="auto">
          <a:xfrm>
            <a:off x="1267301" y="2497986"/>
            <a:ext cx="1136011" cy="374147"/>
          </a:xfrm>
          <a:prstGeom prst="can">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000" b="1" dirty="0" smtClean="0">
                <a:solidFill>
                  <a:prstClr val="black"/>
                </a:solidFill>
              </a:rPr>
              <a:t>Specifications</a:t>
            </a:r>
          </a:p>
        </p:txBody>
      </p:sp>
      <p:sp>
        <p:nvSpPr>
          <p:cNvPr id="91" name="TextBox 90"/>
          <p:cNvSpPr txBox="1"/>
          <p:nvPr/>
        </p:nvSpPr>
        <p:spPr>
          <a:xfrm>
            <a:off x="6770448" y="5489360"/>
            <a:ext cx="1647731" cy="514063"/>
          </a:xfrm>
          <a:prstGeom prst="rect">
            <a:avLst/>
          </a:prstGeom>
          <a:solidFill>
            <a:srgbClr val="FF8989"/>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Process Control Systems</a:t>
            </a:r>
            <a:endParaRPr lang="en-US" sz="1000" dirty="0">
              <a:solidFill>
                <a:prstClr val="black"/>
              </a:solidFill>
            </a:endParaRPr>
          </a:p>
          <a:p>
            <a:r>
              <a:rPr lang="en-US" sz="1000" b="0" dirty="0">
                <a:solidFill>
                  <a:prstClr val="black"/>
                </a:solidFill>
              </a:rPr>
              <a:t>(e.g., </a:t>
            </a:r>
            <a:r>
              <a:rPr lang="en-US" sz="1000" b="0" dirty="0" smtClean="0">
                <a:solidFill>
                  <a:prstClr val="black"/>
                </a:solidFill>
              </a:rPr>
              <a:t>Delta V)</a:t>
            </a:r>
            <a:endParaRPr lang="en-US" sz="1000" b="0" dirty="0">
              <a:solidFill>
                <a:prstClr val="black"/>
              </a:solidFill>
            </a:endParaRPr>
          </a:p>
        </p:txBody>
      </p:sp>
      <p:sp>
        <p:nvSpPr>
          <p:cNvPr id="92" name="TextBox 91"/>
          <p:cNvSpPr txBox="1"/>
          <p:nvPr/>
        </p:nvSpPr>
        <p:spPr>
          <a:xfrm>
            <a:off x="6367220" y="3852835"/>
            <a:ext cx="2442050" cy="1427274"/>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r>
              <a:rPr lang="en-US" sz="1400" b="1" dirty="0" smtClean="0">
                <a:solidFill>
                  <a:prstClr val="white"/>
                </a:solidFill>
              </a:rPr>
              <a:t>Manufacturing</a:t>
            </a:r>
          </a:p>
        </p:txBody>
      </p:sp>
      <p:sp>
        <p:nvSpPr>
          <p:cNvPr id="93" name="TextBox 92"/>
          <p:cNvSpPr txBox="1"/>
          <p:nvPr/>
        </p:nvSpPr>
        <p:spPr>
          <a:xfrm>
            <a:off x="6558165" y="4256640"/>
            <a:ext cx="2076933" cy="884418"/>
          </a:xfrm>
          <a:prstGeom prst="rect">
            <a:avLst/>
          </a:prstGeom>
          <a:solidFill>
            <a:schemeClr val="bg1">
              <a:lumMod val="85000"/>
            </a:schemeClr>
          </a:solidFill>
          <a:ln>
            <a:noFill/>
          </a:ln>
          <a:effectLst>
            <a:softEdge rad="12700"/>
          </a:effectLst>
        </p:spPr>
        <p:txBody>
          <a:bodyPr wrap="square" lIns="91440" tIns="91440" rIns="91440" bIns="9144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171450" lvl="1" indent="-171450">
              <a:buFont typeface="Wingdings" panose="05000000000000000000" pitchFamily="2" charset="2"/>
              <a:buChar char="§"/>
            </a:pPr>
            <a:r>
              <a:rPr lang="en-US" sz="1100" dirty="0">
                <a:solidFill>
                  <a:prstClr val="black"/>
                </a:solidFill>
              </a:rPr>
              <a:t>Paper MBR</a:t>
            </a:r>
          </a:p>
          <a:p>
            <a:pPr marL="171450" lvl="1" indent="-171450">
              <a:spcBef>
                <a:spcPts val="200"/>
              </a:spcBef>
              <a:buFont typeface="Wingdings" panose="05000000000000000000" pitchFamily="2" charset="2"/>
              <a:buChar char="§"/>
            </a:pPr>
            <a:r>
              <a:rPr lang="en-US" sz="1100" dirty="0">
                <a:solidFill>
                  <a:prstClr val="black"/>
                </a:solidFill>
              </a:rPr>
              <a:t>Paper BHR</a:t>
            </a:r>
          </a:p>
          <a:p>
            <a:pPr marL="171450" lvl="1" indent="-171450">
              <a:spcBef>
                <a:spcPts val="200"/>
              </a:spcBef>
              <a:buFont typeface="Wingdings" panose="05000000000000000000" pitchFamily="2" charset="2"/>
              <a:buChar char="§"/>
            </a:pPr>
            <a:r>
              <a:rPr lang="en-US" sz="1100" dirty="0">
                <a:solidFill>
                  <a:prstClr val="black"/>
                </a:solidFill>
              </a:rPr>
              <a:t>Paper Test Results</a:t>
            </a:r>
          </a:p>
        </p:txBody>
      </p:sp>
      <p:cxnSp>
        <p:nvCxnSpPr>
          <p:cNvPr id="94" name="Straight Arrow Connector 93"/>
          <p:cNvCxnSpPr>
            <a:stCxn id="91" idx="0"/>
            <a:endCxn id="92" idx="2"/>
          </p:cNvCxnSpPr>
          <p:nvPr/>
        </p:nvCxnSpPr>
        <p:spPr bwMode="auto">
          <a:xfrm flipH="1" flipV="1">
            <a:off x="7588245" y="5280109"/>
            <a:ext cx="6069" cy="209251"/>
          </a:xfrm>
          <a:prstGeom prst="straightConnector1">
            <a:avLst/>
          </a:prstGeom>
          <a:noFill/>
          <a:ln w="19050" cap="flat" cmpd="sng" algn="ctr">
            <a:solidFill>
              <a:srgbClr val="FF8989"/>
            </a:solidFill>
            <a:prstDash val="dash"/>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Elbow Connector 5"/>
          <p:cNvCxnSpPr>
            <a:stCxn id="87" idx="1"/>
            <a:endCxn id="41" idx="2"/>
          </p:cNvCxnSpPr>
          <p:nvPr/>
        </p:nvCxnSpPr>
        <p:spPr bwMode="auto">
          <a:xfrm rot="16200000" flipV="1">
            <a:off x="1528680" y="2191358"/>
            <a:ext cx="611758" cy="1497"/>
          </a:xfrm>
          <a:prstGeom prst="bentConnector3">
            <a:avLst>
              <a:gd name="adj1" fmla="val 50000"/>
            </a:avLst>
          </a:prstGeom>
          <a:noFill/>
          <a:ln w="19050" cap="flat" cmpd="sng" algn="ctr">
            <a:solidFill>
              <a:schemeClr val="tx1"/>
            </a:solidFill>
            <a:prstDash val="solid"/>
            <a:round/>
            <a:headEnd type="triangl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Elbow Connector 94"/>
          <p:cNvCxnSpPr>
            <a:stCxn id="90" idx="3"/>
            <a:endCxn id="105" idx="1"/>
          </p:cNvCxnSpPr>
          <p:nvPr/>
        </p:nvCxnSpPr>
        <p:spPr bwMode="auto">
          <a:xfrm rot="16200000" flipH="1">
            <a:off x="2058244" y="2966489"/>
            <a:ext cx="873923" cy="1319796"/>
          </a:xfrm>
          <a:prstGeom prst="bentConnector2">
            <a:avLst/>
          </a:prstGeom>
          <a:noFill/>
          <a:ln w="19050" cap="flat" cmpd="sng" algn="ctr">
            <a:solidFill>
              <a:schemeClr val="tx1"/>
            </a:solidFill>
            <a:prstDash val="dash"/>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TextBox 104"/>
          <p:cNvSpPr txBox="1"/>
          <p:nvPr/>
        </p:nvSpPr>
        <p:spPr>
          <a:xfrm>
            <a:off x="3155103" y="3907573"/>
            <a:ext cx="120362" cy="311551"/>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cxnSp>
        <p:nvCxnSpPr>
          <p:cNvPr id="89" name="Elbow Connector 88"/>
          <p:cNvCxnSpPr>
            <a:stCxn id="112" idx="0"/>
            <a:endCxn id="39" idx="2"/>
          </p:cNvCxnSpPr>
          <p:nvPr/>
        </p:nvCxnSpPr>
        <p:spPr bwMode="auto">
          <a:xfrm rot="5400000" flipH="1" flipV="1">
            <a:off x="5660960" y="1367333"/>
            <a:ext cx="1978492" cy="3026600"/>
          </a:xfrm>
          <a:prstGeom prst="bentConnector3">
            <a:avLst>
              <a:gd name="adj1" fmla="val 10042"/>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Elbow Connector 97"/>
          <p:cNvCxnSpPr>
            <a:stCxn id="58" idx="0"/>
            <a:endCxn id="107" idx="0"/>
          </p:cNvCxnSpPr>
          <p:nvPr/>
        </p:nvCxnSpPr>
        <p:spPr bwMode="auto">
          <a:xfrm rot="16200000" flipH="1">
            <a:off x="3241592" y="977033"/>
            <a:ext cx="25838" cy="849009"/>
          </a:xfrm>
          <a:prstGeom prst="bentConnector3">
            <a:avLst>
              <a:gd name="adj1" fmla="val -884743"/>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Elbow Connector 108"/>
          <p:cNvCxnSpPr>
            <a:stCxn id="58" idx="2"/>
            <a:endCxn id="96" idx="0"/>
          </p:cNvCxnSpPr>
          <p:nvPr/>
        </p:nvCxnSpPr>
        <p:spPr bwMode="auto">
          <a:xfrm rot="16200000" flipH="1">
            <a:off x="2116078" y="2605466"/>
            <a:ext cx="1967972" cy="540115"/>
          </a:xfrm>
          <a:prstGeom prst="bentConnector3">
            <a:avLst>
              <a:gd name="adj1" fmla="val 72748"/>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lbow Connector 30"/>
          <p:cNvCxnSpPr/>
          <p:nvPr/>
        </p:nvCxnSpPr>
        <p:spPr bwMode="auto">
          <a:xfrm rot="5400000" flipH="1" flipV="1">
            <a:off x="4130406" y="3135378"/>
            <a:ext cx="986499" cy="500256"/>
          </a:xfrm>
          <a:prstGeom prst="bentConnector3">
            <a:avLst>
              <a:gd name="adj1" fmla="val 71242"/>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74"/>
          <p:cNvSpPr txBox="1"/>
          <p:nvPr/>
        </p:nvSpPr>
        <p:spPr>
          <a:xfrm>
            <a:off x="5283889" y="4013774"/>
            <a:ext cx="88594" cy="370069"/>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76" name="TextBox 75"/>
          <p:cNvSpPr txBox="1"/>
          <p:nvPr/>
        </p:nvSpPr>
        <p:spPr>
          <a:xfrm>
            <a:off x="5283889" y="4770989"/>
            <a:ext cx="88594" cy="370069"/>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77" name="TextBox 76"/>
          <p:cNvSpPr txBox="1"/>
          <p:nvPr/>
        </p:nvSpPr>
        <p:spPr>
          <a:xfrm>
            <a:off x="6379825" y="4017297"/>
            <a:ext cx="88594" cy="370069"/>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a:solidFill>
                  <a:schemeClr val="bg1"/>
                </a:solidFill>
              </a:defRPr>
            </a:lvl2pPr>
          </a:lstStyle>
          <a:p>
            <a:pPr lvl="1"/>
            <a:endParaRPr lang="en-US" dirty="0">
              <a:solidFill>
                <a:prstClr val="white"/>
              </a:solidFill>
            </a:endParaRPr>
          </a:p>
        </p:txBody>
      </p:sp>
      <p:sp>
        <p:nvSpPr>
          <p:cNvPr id="78" name="TextBox 77"/>
          <p:cNvSpPr txBox="1"/>
          <p:nvPr/>
        </p:nvSpPr>
        <p:spPr>
          <a:xfrm>
            <a:off x="6379825" y="4765459"/>
            <a:ext cx="88594" cy="370069"/>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a:solidFill>
                  <a:schemeClr val="bg1"/>
                </a:solidFill>
              </a:defRPr>
            </a:lvl2pPr>
          </a:lstStyle>
          <a:p>
            <a:pPr lvl="1"/>
            <a:endParaRPr lang="en-US" dirty="0">
              <a:solidFill>
                <a:prstClr val="white"/>
              </a:solidFill>
            </a:endParaRPr>
          </a:p>
        </p:txBody>
      </p:sp>
      <p:cxnSp>
        <p:nvCxnSpPr>
          <p:cNvPr id="79" name="Straight Arrow Connector 78"/>
          <p:cNvCxnSpPr>
            <a:stCxn id="75" idx="3"/>
            <a:endCxn id="77" idx="1"/>
          </p:cNvCxnSpPr>
          <p:nvPr/>
        </p:nvCxnSpPr>
        <p:spPr bwMode="auto">
          <a:xfrm>
            <a:off x="5372483" y="4198809"/>
            <a:ext cx="1007342" cy="3523"/>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a:stCxn id="78" idx="1"/>
            <a:endCxn id="76" idx="3"/>
          </p:cNvCxnSpPr>
          <p:nvPr/>
        </p:nvCxnSpPr>
        <p:spPr bwMode="auto">
          <a:xfrm flipH="1">
            <a:off x="5372483" y="4950494"/>
            <a:ext cx="1007342" cy="5530"/>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p:cNvSpPr txBox="1"/>
          <p:nvPr/>
        </p:nvSpPr>
        <p:spPr>
          <a:xfrm>
            <a:off x="5587426" y="1384159"/>
            <a:ext cx="958298" cy="511527"/>
          </a:xfrm>
          <a:prstGeom prst="rect">
            <a:avLst/>
          </a:prstGeom>
          <a:solidFill>
            <a:srgbClr val="00B050"/>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1000" b="1" i="0" u="none" strike="noStrike" kern="0" cap="none" spc="0" normalizeH="0" baseline="0">
                <a:ln>
                  <a:noFill/>
                </a:ln>
                <a:solidFill>
                  <a:schemeClr val="bg1"/>
                </a:solidFill>
                <a:effectLst/>
                <a:uLnTx/>
                <a:uFillTx/>
                <a:latin typeface="Arial"/>
              </a:defRPr>
            </a:lvl1pPr>
          </a:lstStyle>
          <a:p>
            <a:r>
              <a:rPr lang="en-US" dirty="0" smtClean="0">
                <a:solidFill>
                  <a:prstClr val="white"/>
                </a:solidFill>
              </a:rPr>
              <a:t>EAM</a:t>
            </a:r>
          </a:p>
          <a:p>
            <a:r>
              <a:rPr lang="en-US" dirty="0" smtClean="0">
                <a:solidFill>
                  <a:prstClr val="white"/>
                </a:solidFill>
              </a:rPr>
              <a:t>(</a:t>
            </a:r>
            <a:r>
              <a:rPr lang="en-US" dirty="0" err="1" smtClean="0">
                <a:solidFill>
                  <a:prstClr val="white"/>
                </a:solidFill>
              </a:rPr>
              <a:t>Infor</a:t>
            </a:r>
            <a:r>
              <a:rPr lang="en-US" dirty="0" smtClean="0">
                <a:solidFill>
                  <a:prstClr val="white"/>
                </a:solidFill>
              </a:rPr>
              <a:t>)</a:t>
            </a:r>
            <a:endParaRPr lang="en-US" dirty="0">
              <a:solidFill>
                <a:prstClr val="white"/>
              </a:solidFill>
            </a:endParaRPr>
          </a:p>
        </p:txBody>
      </p:sp>
      <p:cxnSp>
        <p:nvCxnSpPr>
          <p:cNvPr id="101" name="Elbow Connector 100"/>
          <p:cNvCxnSpPr>
            <a:stCxn id="99" idx="2"/>
            <a:endCxn id="110" idx="0"/>
          </p:cNvCxnSpPr>
          <p:nvPr/>
        </p:nvCxnSpPr>
        <p:spPr bwMode="auto">
          <a:xfrm rot="5400000">
            <a:off x="4350761" y="2152190"/>
            <a:ext cx="1972319" cy="1459311"/>
          </a:xfrm>
          <a:prstGeom prst="bentConnector3">
            <a:avLst>
              <a:gd name="adj1" fmla="val 7318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Elbow Connector 105"/>
          <p:cNvCxnSpPr>
            <a:stCxn id="52" idx="2"/>
            <a:endCxn id="100" idx="0"/>
          </p:cNvCxnSpPr>
          <p:nvPr/>
        </p:nvCxnSpPr>
        <p:spPr bwMode="auto">
          <a:xfrm rot="5400000">
            <a:off x="5017683" y="1770351"/>
            <a:ext cx="1969737" cy="2229319"/>
          </a:xfrm>
          <a:prstGeom prst="bentConnector3">
            <a:avLst>
              <a:gd name="adj1" fmla="val 81432"/>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Elbow Connector 121"/>
          <p:cNvCxnSpPr>
            <a:stCxn id="120" idx="0"/>
            <a:endCxn id="41" idx="0"/>
          </p:cNvCxnSpPr>
          <p:nvPr/>
        </p:nvCxnSpPr>
        <p:spPr bwMode="auto">
          <a:xfrm rot="16200000" flipH="1">
            <a:off x="1305632" y="860438"/>
            <a:ext cx="5306" cy="1051049"/>
          </a:xfrm>
          <a:prstGeom prst="bentConnector3">
            <a:avLst>
              <a:gd name="adj1" fmla="val -4308330"/>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131"/>
          <p:cNvSpPr txBox="1"/>
          <p:nvPr/>
        </p:nvSpPr>
        <p:spPr>
          <a:xfrm flipV="1">
            <a:off x="6388756" y="5210618"/>
            <a:ext cx="241412" cy="45719"/>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a:solidFill>
                  <a:schemeClr val="bg1"/>
                </a:solidFill>
              </a:defRPr>
            </a:lvl2pPr>
          </a:lstStyle>
          <a:p>
            <a:pPr lvl="1"/>
            <a:endParaRPr lang="en-US" dirty="0">
              <a:solidFill>
                <a:prstClr val="white"/>
              </a:solidFill>
            </a:endParaRPr>
          </a:p>
        </p:txBody>
      </p:sp>
      <p:sp>
        <p:nvSpPr>
          <p:cNvPr id="133" name="TextBox 132"/>
          <p:cNvSpPr txBox="1"/>
          <p:nvPr/>
        </p:nvSpPr>
        <p:spPr>
          <a:xfrm>
            <a:off x="8686940" y="4050652"/>
            <a:ext cx="88594" cy="370069"/>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a:solidFill>
                  <a:schemeClr val="bg1"/>
                </a:solidFill>
              </a:defRPr>
            </a:lvl2pPr>
          </a:lstStyle>
          <a:p>
            <a:pPr lvl="1"/>
            <a:endParaRPr lang="en-US" dirty="0">
              <a:solidFill>
                <a:prstClr val="white"/>
              </a:solidFill>
            </a:endParaRPr>
          </a:p>
        </p:txBody>
      </p:sp>
      <p:cxnSp>
        <p:nvCxnSpPr>
          <p:cNvPr id="136" name="Elbow Connector 135"/>
          <p:cNvCxnSpPr>
            <a:stCxn id="132" idx="0"/>
            <a:endCxn id="120" idx="2"/>
          </p:cNvCxnSpPr>
          <p:nvPr/>
        </p:nvCxnSpPr>
        <p:spPr bwMode="auto">
          <a:xfrm rot="5400000" flipH="1">
            <a:off x="1961058" y="707933"/>
            <a:ext cx="3370108" cy="5726701"/>
          </a:xfrm>
          <a:prstGeom prst="bentConnector3">
            <a:avLst>
              <a:gd name="adj1" fmla="val -24306"/>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309636" y="1779972"/>
            <a:ext cx="309414" cy="81739"/>
          </a:xfrm>
          <a:prstGeom prst="rect">
            <a:avLst/>
          </a:prstGeom>
          <a:solidFill>
            <a:schemeClr val="bg2">
              <a:lumMod val="40000"/>
              <a:lumOff val="60000"/>
            </a:schemeClr>
          </a:solidFill>
          <a:ln>
            <a:no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pPr lvl="1"/>
            <a:endParaRPr lang="en-US" dirty="0">
              <a:solidFill>
                <a:prstClr val="black"/>
              </a:solidFill>
            </a:endParaRPr>
          </a:p>
        </p:txBody>
      </p:sp>
      <p:sp>
        <p:nvSpPr>
          <p:cNvPr id="141" name="TextBox 140"/>
          <p:cNvSpPr txBox="1"/>
          <p:nvPr/>
        </p:nvSpPr>
        <p:spPr>
          <a:xfrm>
            <a:off x="934889" y="1777912"/>
            <a:ext cx="309414" cy="81739"/>
          </a:xfrm>
          <a:prstGeom prst="rect">
            <a:avLst/>
          </a:prstGeom>
          <a:solidFill>
            <a:schemeClr val="bg2">
              <a:lumMod val="40000"/>
              <a:lumOff val="60000"/>
            </a:schemeClr>
          </a:solidFill>
          <a:ln>
            <a:no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pPr lvl="1"/>
            <a:endParaRPr lang="en-US" dirty="0">
              <a:solidFill>
                <a:prstClr val="black"/>
              </a:solidFill>
            </a:endParaRPr>
          </a:p>
        </p:txBody>
      </p:sp>
      <p:cxnSp>
        <p:nvCxnSpPr>
          <p:cNvPr id="155" name="Elbow Connector 154"/>
          <p:cNvCxnSpPr>
            <a:stCxn id="140" idx="2"/>
            <a:endCxn id="159" idx="0"/>
          </p:cNvCxnSpPr>
          <p:nvPr/>
        </p:nvCxnSpPr>
        <p:spPr bwMode="auto">
          <a:xfrm rot="16200000" flipH="1">
            <a:off x="2850049" y="-523996"/>
            <a:ext cx="3406832" cy="8178245"/>
          </a:xfrm>
          <a:prstGeom prst="bentConnector3">
            <a:avLst>
              <a:gd name="adj1" fmla="val 129356"/>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2"/>
          <p:cNvCxnSpPr>
            <a:stCxn id="61" idx="3"/>
            <a:endCxn id="92" idx="1"/>
          </p:cNvCxnSpPr>
          <p:nvPr/>
        </p:nvCxnSpPr>
        <p:spPr bwMode="auto">
          <a:xfrm flipV="1">
            <a:off x="5378337" y="4566472"/>
            <a:ext cx="988883" cy="1"/>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Elbow Connector 166"/>
          <p:cNvCxnSpPr>
            <a:stCxn id="141" idx="2"/>
            <a:endCxn id="61" idx="1"/>
          </p:cNvCxnSpPr>
          <p:nvPr/>
        </p:nvCxnSpPr>
        <p:spPr bwMode="auto">
          <a:xfrm rot="16200000" flipH="1">
            <a:off x="756870" y="2192376"/>
            <a:ext cx="2706822" cy="2041371"/>
          </a:xfrm>
          <a:prstGeom prst="bentConnector2">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TextBox 169"/>
          <p:cNvSpPr txBox="1"/>
          <p:nvPr/>
        </p:nvSpPr>
        <p:spPr>
          <a:xfrm>
            <a:off x="3201592" y="4795307"/>
            <a:ext cx="88594" cy="370069"/>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53" name="Freeform 25"/>
          <p:cNvSpPr>
            <a:spLocks noChangeAspect="1" noEditPoints="1"/>
          </p:cNvSpPr>
          <p:nvPr/>
        </p:nvSpPr>
        <p:spPr bwMode="auto">
          <a:xfrm>
            <a:off x="1668788" y="3664865"/>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18288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Method Documents</a:t>
            </a:r>
            <a:endParaRPr lang="en-US" sz="1000" dirty="0">
              <a:solidFill>
                <a:prstClr val="black"/>
              </a:solidFill>
            </a:endParaRPr>
          </a:p>
        </p:txBody>
      </p:sp>
      <p:sp>
        <p:nvSpPr>
          <p:cNvPr id="4" name="Flowchart: Multidocument 3"/>
          <p:cNvSpPr/>
          <p:nvPr/>
        </p:nvSpPr>
        <p:spPr bwMode="auto">
          <a:xfrm>
            <a:off x="5856183" y="4073600"/>
            <a:ext cx="277667" cy="266858"/>
          </a:xfrm>
          <a:prstGeom prst="flowChartMultidocument">
            <a:avLst/>
          </a:prstGeom>
          <a:solidFill>
            <a:schemeClr val="tx2">
              <a:lumMod val="25000"/>
              <a:lumOff val="75000"/>
            </a:schemeClr>
          </a:solidFill>
          <a:ln>
            <a:solidFill>
              <a:srgbClr val="FF8989"/>
            </a:solidFill>
          </a:ln>
          <a:effectLst/>
          <a:extLst/>
        </p:spPr>
        <p:txBody>
          <a:bodyPr vert="horz" wrap="none" lIns="91440" tIns="45720" rIns="91440" bIns="45720" numCol="1" rtlCol="0" anchor="ctr" anchorCtr="0" compatLnSpc="1">
            <a:prstTxWarp prst="textNoShape">
              <a:avLst/>
            </a:prstTxWarp>
          </a:bodyPr>
          <a:lstStyle/>
          <a:p>
            <a:pPr fontAlgn="base">
              <a:spcAft>
                <a:spcPct val="0"/>
              </a:spcAft>
              <a:buClr>
                <a:srgbClr val="3367CD"/>
              </a:buClr>
            </a:pPr>
            <a:endParaRPr lang="en-US" sz="1000" dirty="0">
              <a:solidFill>
                <a:prstClr val="black"/>
              </a:solidFill>
            </a:endParaRPr>
          </a:p>
        </p:txBody>
      </p:sp>
      <p:sp>
        <p:nvSpPr>
          <p:cNvPr id="55" name="Flowchart: Multidocument 54"/>
          <p:cNvSpPr/>
          <p:nvPr/>
        </p:nvSpPr>
        <p:spPr bwMode="auto">
          <a:xfrm>
            <a:off x="329487" y="4559443"/>
            <a:ext cx="277667" cy="266858"/>
          </a:xfrm>
          <a:prstGeom prst="flowChartMultidocument">
            <a:avLst/>
          </a:prstGeom>
          <a:solidFill>
            <a:schemeClr val="tx2">
              <a:lumMod val="25000"/>
              <a:lumOff val="75000"/>
            </a:schemeClr>
          </a:solidFill>
          <a:ln>
            <a:solidFill>
              <a:srgbClr val="FF8989"/>
            </a:solidFill>
          </a:ln>
          <a:effectLst/>
          <a:extLst/>
        </p:spPr>
        <p:txBody>
          <a:bodyPr vert="horz" wrap="none" lIns="91440" tIns="45720" rIns="91440" bIns="45720" numCol="1" rtlCol="0" anchor="ctr" anchorCtr="0" compatLnSpc="1">
            <a:prstTxWarp prst="textNoShape">
              <a:avLst/>
            </a:prstTxWarp>
          </a:bodyPr>
          <a:lstStyle/>
          <a:p>
            <a:pPr fontAlgn="base">
              <a:spcAft>
                <a:spcPct val="0"/>
              </a:spcAft>
              <a:buClr>
                <a:srgbClr val="3367CD"/>
              </a:buClr>
            </a:pPr>
            <a:endParaRPr lang="en-US" sz="1000" dirty="0">
              <a:solidFill>
                <a:prstClr val="black"/>
              </a:solidFill>
            </a:endParaRPr>
          </a:p>
        </p:txBody>
      </p:sp>
      <p:sp>
        <p:nvSpPr>
          <p:cNvPr id="57" name="Freeform 25"/>
          <p:cNvSpPr>
            <a:spLocks noChangeAspect="1" noEditPoints="1"/>
          </p:cNvSpPr>
          <p:nvPr/>
        </p:nvSpPr>
        <p:spPr bwMode="auto">
          <a:xfrm>
            <a:off x="1678871" y="3347572"/>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18288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Configure Specs</a:t>
            </a:r>
            <a:endParaRPr lang="en-US" sz="1000" dirty="0">
              <a:solidFill>
                <a:prstClr val="black"/>
              </a:solidFill>
            </a:endParaRPr>
          </a:p>
        </p:txBody>
      </p:sp>
      <p:sp>
        <p:nvSpPr>
          <p:cNvPr id="59" name="Freeform 25"/>
          <p:cNvSpPr>
            <a:spLocks noChangeAspect="1" noEditPoints="1"/>
          </p:cNvSpPr>
          <p:nvPr/>
        </p:nvSpPr>
        <p:spPr bwMode="auto">
          <a:xfrm>
            <a:off x="2684525"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91440" tIns="45720" rIns="274320" bIns="45720" numCol="1" spcCol="0" rtlCol="0" fromWordArt="0" anchor="ctr" anchorCtr="0" forceAA="0" compatLnSpc="1">
            <a:prstTxWarp prst="textNoShape">
              <a:avLst/>
            </a:prstTxWarp>
            <a:noAutofit/>
          </a:bodyPr>
          <a:lstStyle/>
          <a:p>
            <a:pPr algn="r" fontAlgn="base">
              <a:spcAft>
                <a:spcPct val="0"/>
              </a:spcAft>
              <a:buClr>
                <a:srgbClr val="3367CD"/>
              </a:buClr>
            </a:pPr>
            <a:r>
              <a:rPr lang="en-US" sz="1000" dirty="0" smtClean="0">
                <a:solidFill>
                  <a:prstClr val="black"/>
                </a:solidFill>
              </a:rPr>
              <a:t>Item</a:t>
            </a:r>
          </a:p>
          <a:p>
            <a:pPr algn="r" fontAlgn="base">
              <a:spcAft>
                <a:spcPct val="0"/>
              </a:spcAft>
              <a:buClr>
                <a:srgbClr val="3367CD"/>
              </a:buClr>
            </a:pPr>
            <a:r>
              <a:rPr lang="en-US" sz="1000" dirty="0" smtClean="0">
                <a:solidFill>
                  <a:prstClr val="black"/>
                </a:solidFill>
              </a:rPr>
              <a:t>Master</a:t>
            </a:r>
            <a:endParaRPr lang="en-US" sz="1000" dirty="0">
              <a:solidFill>
                <a:prstClr val="black"/>
              </a:solidFill>
            </a:endParaRPr>
          </a:p>
        </p:txBody>
      </p:sp>
      <p:sp>
        <p:nvSpPr>
          <p:cNvPr id="60" name="Freeform 25"/>
          <p:cNvSpPr>
            <a:spLocks noChangeAspect="1" noEditPoints="1"/>
          </p:cNvSpPr>
          <p:nvPr/>
        </p:nvSpPr>
        <p:spPr bwMode="auto">
          <a:xfrm>
            <a:off x="2842748" y="947397"/>
            <a:ext cx="339099"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no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Item Master</a:t>
            </a:r>
            <a:endParaRPr lang="en-US" sz="1000" dirty="0">
              <a:solidFill>
                <a:prstClr val="black"/>
              </a:solidFill>
            </a:endParaRPr>
          </a:p>
        </p:txBody>
      </p:sp>
      <p:sp>
        <p:nvSpPr>
          <p:cNvPr id="62" name="Freeform 25"/>
          <p:cNvSpPr>
            <a:spLocks noChangeAspect="1" noEditPoints="1"/>
          </p:cNvSpPr>
          <p:nvPr/>
        </p:nvSpPr>
        <p:spPr bwMode="auto">
          <a:xfrm>
            <a:off x="548121" y="942196"/>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Spec &amp; Method Documents</a:t>
            </a:r>
            <a:endParaRPr lang="en-US" sz="1000" dirty="0">
              <a:solidFill>
                <a:prstClr val="black"/>
              </a:solidFill>
            </a:endParaRPr>
          </a:p>
        </p:txBody>
      </p:sp>
      <p:sp>
        <p:nvSpPr>
          <p:cNvPr id="8" name="Can 7"/>
          <p:cNvSpPr/>
          <p:nvPr/>
        </p:nvSpPr>
        <p:spPr bwMode="auto">
          <a:xfrm>
            <a:off x="696487" y="4569634"/>
            <a:ext cx="144382" cy="246476"/>
          </a:xfrm>
          <a:prstGeom prst="can">
            <a:avLst/>
          </a:prstGeom>
          <a:solidFill>
            <a:srgbClr val="FF8989"/>
          </a:solidFill>
          <a:ln>
            <a:solidFill>
              <a:schemeClr val="bg1">
                <a:lumMod val="75000"/>
              </a:schemeClr>
            </a:solidFill>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a:t>
            </a:r>
            <a:endParaRPr lang="en-US" sz="1000" dirty="0">
              <a:solidFill>
                <a:prstClr val="black"/>
              </a:solidFill>
            </a:endParaRPr>
          </a:p>
        </p:txBody>
      </p:sp>
      <p:sp>
        <p:nvSpPr>
          <p:cNvPr id="63" name="Can 62"/>
          <p:cNvSpPr/>
          <p:nvPr/>
        </p:nvSpPr>
        <p:spPr bwMode="auto">
          <a:xfrm>
            <a:off x="5552374" y="5114733"/>
            <a:ext cx="144382" cy="246476"/>
          </a:xfrm>
          <a:prstGeom prst="can">
            <a:avLst/>
          </a:prstGeom>
          <a:solidFill>
            <a:srgbClr val="FF8989"/>
          </a:solidFill>
          <a:ln>
            <a:solidFill>
              <a:schemeClr val="bg1">
                <a:lumMod val="75000"/>
              </a:schemeClr>
            </a:solidFill>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fontAlgn="base">
              <a:spcAft>
                <a:spcPct val="0"/>
              </a:spcAft>
              <a:buClr>
                <a:srgbClr val="3367CD"/>
              </a:buClr>
            </a:pPr>
            <a:r>
              <a:rPr lang="en-US" sz="1000" dirty="0" smtClean="0">
                <a:solidFill>
                  <a:prstClr val="black"/>
                </a:solidFill>
              </a:rPr>
              <a:t> </a:t>
            </a:r>
            <a:endParaRPr lang="en-US" sz="1000" dirty="0">
              <a:solidFill>
                <a:prstClr val="black"/>
              </a:solidFill>
            </a:endParaRPr>
          </a:p>
        </p:txBody>
      </p:sp>
      <p:sp>
        <p:nvSpPr>
          <p:cNvPr id="64" name="Freeform 25"/>
          <p:cNvSpPr>
            <a:spLocks noChangeAspect="1" noEditPoints="1"/>
          </p:cNvSpPr>
          <p:nvPr/>
        </p:nvSpPr>
        <p:spPr bwMode="auto">
          <a:xfrm>
            <a:off x="1668788" y="4356193"/>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Test Results</a:t>
            </a:r>
            <a:endParaRPr lang="en-US" sz="1000" dirty="0">
              <a:solidFill>
                <a:prstClr val="black"/>
              </a:solidFill>
            </a:endParaRPr>
          </a:p>
        </p:txBody>
      </p:sp>
      <p:sp>
        <p:nvSpPr>
          <p:cNvPr id="72" name="Freeform 25"/>
          <p:cNvSpPr>
            <a:spLocks noChangeAspect="1" noEditPoints="1"/>
          </p:cNvSpPr>
          <p:nvPr/>
        </p:nvSpPr>
        <p:spPr bwMode="auto">
          <a:xfrm>
            <a:off x="682965" y="4885833"/>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Sample Login</a:t>
            </a:r>
            <a:endParaRPr lang="en-US" sz="1000" dirty="0">
              <a:solidFill>
                <a:prstClr val="black"/>
              </a:solidFill>
            </a:endParaRPr>
          </a:p>
        </p:txBody>
      </p:sp>
      <p:sp>
        <p:nvSpPr>
          <p:cNvPr id="80" name="TextBox 79"/>
          <p:cNvSpPr txBox="1"/>
          <p:nvPr/>
        </p:nvSpPr>
        <p:spPr>
          <a:xfrm>
            <a:off x="3711051" y="2733105"/>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sp>
        <p:nvSpPr>
          <p:cNvPr id="81" name="TextBox 80"/>
          <p:cNvSpPr txBox="1"/>
          <p:nvPr/>
        </p:nvSpPr>
        <p:spPr>
          <a:xfrm>
            <a:off x="3444443" y="2733105"/>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vl2pPr lvl="1"/>
          </a:lstStyle>
          <a:p>
            <a:pPr lvl="1"/>
            <a:endParaRPr lang="en-US" dirty="0">
              <a:solidFill>
                <a:prstClr val="black"/>
              </a:solidFill>
            </a:endParaRPr>
          </a:p>
        </p:txBody>
      </p:sp>
      <p:cxnSp>
        <p:nvCxnSpPr>
          <p:cNvPr id="85" name="Elbow Connector 84"/>
          <p:cNvCxnSpPr>
            <a:stCxn id="192" idx="2"/>
            <a:endCxn id="193" idx="0"/>
          </p:cNvCxnSpPr>
          <p:nvPr/>
        </p:nvCxnSpPr>
        <p:spPr bwMode="auto">
          <a:xfrm rot="16200000" flipH="1">
            <a:off x="3637367" y="3379604"/>
            <a:ext cx="976024" cy="1328"/>
          </a:xfrm>
          <a:prstGeom prst="bentConnector3">
            <a:avLst>
              <a:gd name="adj1" fmla="val 50000"/>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3477207" y="3859510"/>
            <a:ext cx="276196" cy="159151"/>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96" name="TextBox 95"/>
          <p:cNvSpPr txBox="1"/>
          <p:nvPr/>
        </p:nvSpPr>
        <p:spPr>
          <a:xfrm>
            <a:off x="3200046" y="3859510"/>
            <a:ext cx="340151" cy="150123"/>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102" name="TextBox 101"/>
          <p:cNvSpPr txBox="1"/>
          <p:nvPr/>
        </p:nvSpPr>
        <p:spPr>
          <a:xfrm>
            <a:off x="3791301" y="3859511"/>
            <a:ext cx="173369" cy="105336"/>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113" name="Can 112"/>
          <p:cNvSpPr/>
          <p:nvPr/>
        </p:nvSpPr>
        <p:spPr bwMode="auto">
          <a:xfrm>
            <a:off x="4055933" y="3100139"/>
            <a:ext cx="144382" cy="246476"/>
          </a:xfrm>
          <a:prstGeom prst="can">
            <a:avLst/>
          </a:prstGeom>
          <a:solidFill>
            <a:srgbClr val="FF8989"/>
          </a:solidFill>
          <a:ln>
            <a:solidFill>
              <a:schemeClr val="bg1">
                <a:lumMod val="75000"/>
              </a:schemeClr>
            </a:solidFill>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Aft>
                <a:spcPct val="0"/>
              </a:spcAft>
              <a:buClr>
                <a:srgbClr val="3367CD"/>
              </a:buClr>
            </a:pPr>
            <a:endParaRPr lang="en-US" sz="1000" dirty="0">
              <a:solidFill>
                <a:prstClr val="black"/>
              </a:solidFill>
            </a:endParaRPr>
          </a:p>
        </p:txBody>
      </p:sp>
      <p:sp>
        <p:nvSpPr>
          <p:cNvPr id="114" name="Freeform 25"/>
          <p:cNvSpPr>
            <a:spLocks noChangeAspect="1" noEditPoints="1"/>
          </p:cNvSpPr>
          <p:nvPr/>
        </p:nvSpPr>
        <p:spPr bwMode="auto">
          <a:xfrm>
            <a:off x="4142184"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Aft>
                <a:spcPct val="0"/>
              </a:spcAft>
              <a:buClr>
                <a:srgbClr val="3367CD"/>
              </a:buClr>
            </a:pPr>
            <a:r>
              <a:rPr lang="en-US" sz="1000" dirty="0" smtClean="0">
                <a:solidFill>
                  <a:prstClr val="black"/>
                </a:solidFill>
              </a:rPr>
              <a:t>Sample</a:t>
            </a:r>
          </a:p>
          <a:p>
            <a:pPr algn="ctr" fontAlgn="base">
              <a:spcAft>
                <a:spcPct val="0"/>
              </a:spcAft>
              <a:buClr>
                <a:srgbClr val="3367CD"/>
              </a:buClr>
            </a:pPr>
            <a:r>
              <a:rPr lang="en-US" sz="1000" dirty="0" smtClean="0">
                <a:solidFill>
                  <a:prstClr val="black"/>
                </a:solidFill>
              </a:rPr>
              <a:t>Lot</a:t>
            </a:r>
          </a:p>
        </p:txBody>
      </p:sp>
      <p:sp>
        <p:nvSpPr>
          <p:cNvPr id="119" name="Freeform 25"/>
          <p:cNvSpPr>
            <a:spLocks noChangeAspect="1" noEditPoints="1"/>
          </p:cNvSpPr>
          <p:nvPr/>
        </p:nvSpPr>
        <p:spPr bwMode="auto">
          <a:xfrm>
            <a:off x="4817861"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Lot</a:t>
            </a:r>
          </a:p>
          <a:p>
            <a:pPr fontAlgn="base">
              <a:spcAft>
                <a:spcPct val="0"/>
              </a:spcAft>
              <a:buClr>
                <a:srgbClr val="3367CD"/>
              </a:buClr>
            </a:pPr>
            <a:r>
              <a:rPr lang="en-US" sz="1000" dirty="0" smtClean="0">
                <a:solidFill>
                  <a:prstClr val="black"/>
                </a:solidFill>
              </a:rPr>
              <a:t>Disposition</a:t>
            </a:r>
            <a:endParaRPr lang="en-US" sz="1000" dirty="0">
              <a:solidFill>
                <a:prstClr val="black"/>
              </a:solidFill>
            </a:endParaRPr>
          </a:p>
        </p:txBody>
      </p:sp>
      <p:sp>
        <p:nvSpPr>
          <p:cNvPr id="126" name="Freeform 25"/>
          <p:cNvSpPr>
            <a:spLocks noChangeAspect="1" noEditPoints="1"/>
          </p:cNvSpPr>
          <p:nvPr/>
        </p:nvSpPr>
        <p:spPr bwMode="auto">
          <a:xfrm>
            <a:off x="5974001"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Instrument</a:t>
            </a:r>
          </a:p>
          <a:p>
            <a:pPr fontAlgn="base">
              <a:spcAft>
                <a:spcPct val="0"/>
              </a:spcAft>
              <a:buClr>
                <a:srgbClr val="3367CD"/>
              </a:buClr>
            </a:pPr>
            <a:r>
              <a:rPr lang="en-US" sz="1000" dirty="0" smtClean="0">
                <a:solidFill>
                  <a:prstClr val="black"/>
                </a:solidFill>
              </a:rPr>
              <a:t>Status</a:t>
            </a:r>
            <a:endParaRPr lang="en-US" sz="1000" dirty="0">
              <a:solidFill>
                <a:prstClr val="black"/>
              </a:solidFill>
            </a:endParaRPr>
          </a:p>
        </p:txBody>
      </p:sp>
      <p:sp>
        <p:nvSpPr>
          <p:cNvPr id="128" name="Freeform 25"/>
          <p:cNvSpPr>
            <a:spLocks noChangeAspect="1" noEditPoints="1"/>
          </p:cNvSpPr>
          <p:nvPr/>
        </p:nvSpPr>
        <p:spPr bwMode="auto">
          <a:xfrm>
            <a:off x="7025308"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Training</a:t>
            </a:r>
            <a:endParaRPr lang="en-US" sz="1000" dirty="0">
              <a:solidFill>
                <a:prstClr val="black"/>
              </a:solidFill>
            </a:endParaRPr>
          </a:p>
          <a:p>
            <a:pPr fontAlgn="base">
              <a:spcAft>
                <a:spcPct val="0"/>
              </a:spcAft>
              <a:buClr>
                <a:srgbClr val="3367CD"/>
              </a:buClr>
            </a:pPr>
            <a:r>
              <a:rPr lang="en-US" sz="1000" dirty="0" smtClean="0">
                <a:solidFill>
                  <a:prstClr val="black"/>
                </a:solidFill>
              </a:rPr>
              <a:t>Certs</a:t>
            </a:r>
          </a:p>
        </p:txBody>
      </p:sp>
      <p:sp>
        <p:nvSpPr>
          <p:cNvPr id="129" name="Freeform 25"/>
          <p:cNvSpPr>
            <a:spLocks noChangeAspect="1" noEditPoints="1"/>
          </p:cNvSpPr>
          <p:nvPr/>
        </p:nvSpPr>
        <p:spPr bwMode="auto">
          <a:xfrm>
            <a:off x="8069858"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Record</a:t>
            </a:r>
          </a:p>
          <a:p>
            <a:pPr fontAlgn="base">
              <a:spcAft>
                <a:spcPct val="0"/>
              </a:spcAft>
              <a:buClr>
                <a:srgbClr val="3367CD"/>
              </a:buClr>
            </a:pPr>
            <a:r>
              <a:rPr lang="en-US" sz="1000" dirty="0" smtClean="0">
                <a:solidFill>
                  <a:prstClr val="black"/>
                </a:solidFill>
              </a:rPr>
              <a:t>OOS/NC</a:t>
            </a:r>
          </a:p>
        </p:txBody>
      </p:sp>
      <p:sp>
        <p:nvSpPr>
          <p:cNvPr id="130" name="TextBox 129"/>
          <p:cNvSpPr txBox="1"/>
          <p:nvPr/>
        </p:nvSpPr>
        <p:spPr>
          <a:xfrm>
            <a:off x="3474902" y="1738306"/>
            <a:ext cx="332028" cy="159151"/>
          </a:xfrm>
          <a:prstGeom prst="rect">
            <a:avLst/>
          </a:prstGeom>
          <a:solidFill>
            <a:schemeClr val="accent3">
              <a:lumMod val="75000"/>
            </a:schemeClr>
          </a:solidFill>
          <a:ln>
            <a:solidFill>
              <a:schemeClr val="accent1">
                <a:lumMod val="20000"/>
                <a:lumOff val="80000"/>
              </a:schemeClr>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b="1" dirty="0">
              <a:solidFill>
                <a:prstClr val="black"/>
              </a:solidFill>
            </a:endParaRPr>
          </a:p>
        </p:txBody>
      </p:sp>
      <p:sp>
        <p:nvSpPr>
          <p:cNvPr id="135" name="TextBox 134"/>
          <p:cNvSpPr txBox="1"/>
          <p:nvPr/>
        </p:nvSpPr>
        <p:spPr>
          <a:xfrm>
            <a:off x="4736343" y="1738306"/>
            <a:ext cx="332028" cy="159151"/>
          </a:xfrm>
          <a:prstGeom prst="rect">
            <a:avLst/>
          </a:prstGeom>
          <a:solidFill>
            <a:schemeClr val="accent3">
              <a:lumMod val="75000"/>
            </a:schemeClr>
          </a:solidFill>
          <a:ln>
            <a:solidFill>
              <a:schemeClr val="accent1">
                <a:lumMod val="20000"/>
                <a:lumOff val="80000"/>
              </a:schemeClr>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b="1" dirty="0">
              <a:solidFill>
                <a:prstClr val="black"/>
              </a:solidFill>
            </a:endParaRPr>
          </a:p>
        </p:txBody>
      </p:sp>
      <p:cxnSp>
        <p:nvCxnSpPr>
          <p:cNvPr id="137" name="Elbow Connector 136"/>
          <p:cNvCxnSpPr>
            <a:stCxn id="39" idx="0"/>
            <a:endCxn id="116" idx="0"/>
          </p:cNvCxnSpPr>
          <p:nvPr/>
        </p:nvCxnSpPr>
        <p:spPr bwMode="auto">
          <a:xfrm rot="16200000" flipH="1" flipV="1">
            <a:off x="6518904" y="-230147"/>
            <a:ext cx="25840" cy="3263365"/>
          </a:xfrm>
          <a:prstGeom prst="bentConnector3">
            <a:avLst>
              <a:gd name="adj1" fmla="val -884675"/>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Freeform 25"/>
          <p:cNvSpPr>
            <a:spLocks noChangeAspect="1" noEditPoints="1"/>
          </p:cNvSpPr>
          <p:nvPr/>
        </p:nvSpPr>
        <p:spPr bwMode="auto">
          <a:xfrm>
            <a:off x="5926189" y="942196"/>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OOS/NC Status</a:t>
            </a:r>
          </a:p>
        </p:txBody>
      </p:sp>
      <p:sp>
        <p:nvSpPr>
          <p:cNvPr id="108" name="Can 107"/>
          <p:cNvSpPr/>
          <p:nvPr/>
        </p:nvSpPr>
        <p:spPr bwMode="auto">
          <a:xfrm>
            <a:off x="5493338" y="6533604"/>
            <a:ext cx="144382" cy="246476"/>
          </a:xfrm>
          <a:prstGeom prst="can">
            <a:avLst/>
          </a:prstGeom>
          <a:solidFill>
            <a:srgbClr val="FF8989"/>
          </a:solidFill>
          <a:ln>
            <a:solidFill>
              <a:schemeClr val="bg1">
                <a:lumMod val="75000"/>
              </a:schemeClr>
            </a:solidFill>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Samples</a:t>
            </a:r>
            <a:endParaRPr lang="en-US" sz="1000" dirty="0">
              <a:solidFill>
                <a:prstClr val="black"/>
              </a:solidFill>
            </a:endParaRPr>
          </a:p>
        </p:txBody>
      </p:sp>
      <p:sp>
        <p:nvSpPr>
          <p:cNvPr id="115" name="Freeform 25"/>
          <p:cNvSpPr>
            <a:spLocks noChangeAspect="1" noEditPoints="1"/>
          </p:cNvSpPr>
          <p:nvPr/>
        </p:nvSpPr>
        <p:spPr bwMode="auto">
          <a:xfrm>
            <a:off x="6274046" y="6529699"/>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Manual Entry</a:t>
            </a:r>
            <a:endParaRPr lang="en-US" sz="1000" dirty="0">
              <a:solidFill>
                <a:prstClr val="black"/>
              </a:solidFill>
            </a:endParaRPr>
          </a:p>
        </p:txBody>
      </p:sp>
      <p:sp>
        <p:nvSpPr>
          <p:cNvPr id="3" name="Rectangle 2"/>
          <p:cNvSpPr/>
          <p:nvPr/>
        </p:nvSpPr>
        <p:spPr bwMode="auto">
          <a:xfrm>
            <a:off x="5283889" y="6455864"/>
            <a:ext cx="3422821" cy="388468"/>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smtClean="0">
              <a:solidFill>
                <a:prstClr val="black"/>
              </a:solidFill>
            </a:endParaRPr>
          </a:p>
        </p:txBody>
      </p:sp>
      <p:sp>
        <p:nvSpPr>
          <p:cNvPr id="120" name="TextBox 119"/>
          <p:cNvSpPr txBox="1"/>
          <p:nvPr/>
        </p:nvSpPr>
        <p:spPr>
          <a:xfrm>
            <a:off x="275269" y="1383309"/>
            <a:ext cx="1014984" cy="502920"/>
          </a:xfrm>
          <a:prstGeom prst="rect">
            <a:avLst/>
          </a:prstGeom>
          <a:solidFill>
            <a:schemeClr val="bg1">
              <a:lumMod val="50000"/>
            </a:schemeClr>
          </a:solidFill>
          <a:ln>
            <a:noFill/>
          </a:ln>
          <a:effectLst>
            <a:softEdge rad="12700"/>
          </a:effectLst>
        </p:spPr>
        <p:txBody>
          <a:bodyPr wrap="square" lIns="0" tIns="0" rIns="0" bIns="0" rtlCol="0" anchor="ctr">
            <a:noAutofit/>
          </a:bodyPr>
          <a:lstStyle/>
          <a:p>
            <a:pPr algn="ctr" defTabSz="1018586">
              <a:spcAft>
                <a:spcPts val="300"/>
              </a:spcAft>
              <a:defRPr/>
            </a:pPr>
            <a:endParaRPr lang="en-US" sz="1000" b="1" kern="0" dirty="0" smtClean="0">
              <a:solidFill>
                <a:prstClr val="white"/>
              </a:solidFill>
            </a:endParaRPr>
          </a:p>
          <a:p>
            <a:pPr algn="ctr" defTabSz="1018586">
              <a:spcAft>
                <a:spcPts val="300"/>
              </a:spcAft>
              <a:defRPr/>
            </a:pPr>
            <a:endParaRPr lang="en-US" sz="1000" b="1" kern="0" dirty="0" smtClean="0">
              <a:solidFill>
                <a:prstClr val="white"/>
              </a:solidFill>
            </a:endParaRPr>
          </a:p>
          <a:p>
            <a:pPr algn="ctr" defTabSz="1018586">
              <a:spcAft>
                <a:spcPts val="300"/>
              </a:spcAft>
              <a:defRPr/>
            </a:pPr>
            <a:r>
              <a:rPr lang="en-US" sz="1000" b="1" kern="0" dirty="0" smtClean="0">
                <a:solidFill>
                  <a:prstClr val="white"/>
                </a:solidFill>
              </a:rPr>
              <a:t>TD LIMS</a:t>
            </a:r>
          </a:p>
          <a:p>
            <a:pPr algn="ctr" defTabSz="1018586">
              <a:spcAft>
                <a:spcPts val="300"/>
              </a:spcAft>
              <a:defRPr/>
            </a:pPr>
            <a:r>
              <a:rPr lang="en-US" sz="1000" b="1" kern="0" dirty="0" smtClean="0">
                <a:solidFill>
                  <a:prstClr val="white"/>
                </a:solidFill>
              </a:rPr>
              <a:t> </a:t>
            </a:r>
          </a:p>
          <a:p>
            <a:pPr algn="ctr" defTabSz="1018586">
              <a:spcAft>
                <a:spcPts val="300"/>
              </a:spcAft>
              <a:defRPr/>
            </a:pPr>
            <a:endParaRPr lang="en-US" sz="1000" b="1" kern="0" dirty="0" smtClean="0">
              <a:solidFill>
                <a:prstClr val="white"/>
              </a:solidFill>
            </a:endParaRPr>
          </a:p>
        </p:txBody>
      </p:sp>
      <p:sp>
        <p:nvSpPr>
          <p:cNvPr id="65" name="Freeform 25"/>
          <p:cNvSpPr>
            <a:spLocks noChangeAspect="1" noEditPoints="1"/>
          </p:cNvSpPr>
          <p:nvPr/>
        </p:nvSpPr>
        <p:spPr bwMode="auto">
          <a:xfrm>
            <a:off x="5380697" y="4340558"/>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Test Results</a:t>
            </a:r>
            <a:endParaRPr lang="en-US" sz="1000" dirty="0">
              <a:solidFill>
                <a:prstClr val="black"/>
              </a:solidFill>
            </a:endParaRPr>
          </a:p>
        </p:txBody>
      </p:sp>
      <p:sp>
        <p:nvSpPr>
          <p:cNvPr id="86" name="Flowchart: Multidocument 85"/>
          <p:cNvSpPr/>
          <p:nvPr/>
        </p:nvSpPr>
        <p:spPr bwMode="auto">
          <a:xfrm>
            <a:off x="7463727" y="6523413"/>
            <a:ext cx="277667" cy="266858"/>
          </a:xfrm>
          <a:prstGeom prst="flowChartMultidocument">
            <a:avLst/>
          </a:prstGeom>
          <a:solidFill>
            <a:schemeClr val="tx2">
              <a:lumMod val="25000"/>
              <a:lumOff val="75000"/>
            </a:schemeClr>
          </a:solidFill>
          <a:ln>
            <a:solidFill>
              <a:srgbClr val="FF8989"/>
            </a:solidFill>
          </a:ln>
          <a:effectLst/>
          <a:extLst/>
        </p:spPr>
        <p:txBody>
          <a:bodyPr vert="horz" wrap="none" lIns="91440" tIns="45720" rIns="91440" bIns="45720" numCol="1" rtlCol="0" anchor="ctr" anchorCtr="0" compatLnSpc="1">
            <a:prstTxWarp prst="textNoShape">
              <a:avLst/>
            </a:prstTxWarp>
          </a:bodyPr>
          <a:lstStyle/>
          <a:p>
            <a:pPr fontAlgn="base">
              <a:spcAft>
                <a:spcPct val="0"/>
              </a:spcAft>
              <a:buClr>
                <a:srgbClr val="3367CD"/>
              </a:buClr>
            </a:pPr>
            <a:r>
              <a:rPr lang="en-US" sz="1000" dirty="0" smtClean="0">
                <a:solidFill>
                  <a:prstClr val="black"/>
                </a:solidFill>
              </a:rPr>
              <a:t>      Sample Labels</a:t>
            </a:r>
            <a:endParaRPr lang="en-US" sz="1000" dirty="0">
              <a:solidFill>
                <a:prstClr val="black"/>
              </a:solidFill>
            </a:endParaRPr>
          </a:p>
        </p:txBody>
      </p:sp>
      <p:sp>
        <p:nvSpPr>
          <p:cNvPr id="103" name="Freeform 25"/>
          <p:cNvSpPr>
            <a:spLocks noChangeAspect="1" noEditPoints="1"/>
          </p:cNvSpPr>
          <p:nvPr/>
        </p:nvSpPr>
        <p:spPr bwMode="auto">
          <a:xfrm>
            <a:off x="5498990" y="4820758"/>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  Sample </a:t>
            </a:r>
          </a:p>
          <a:p>
            <a:pPr fontAlgn="base">
              <a:spcAft>
                <a:spcPct val="0"/>
              </a:spcAft>
              <a:buClr>
                <a:srgbClr val="3367CD"/>
              </a:buClr>
            </a:pPr>
            <a:r>
              <a:rPr lang="en-US" sz="1000" dirty="0">
                <a:solidFill>
                  <a:prstClr val="black"/>
                </a:solidFill>
              </a:rPr>
              <a:t> </a:t>
            </a:r>
            <a:r>
              <a:rPr lang="en-US" sz="1000" dirty="0" smtClean="0">
                <a:solidFill>
                  <a:prstClr val="black"/>
                </a:solidFill>
              </a:rPr>
              <a:t> Login</a:t>
            </a:r>
            <a:endParaRPr lang="en-US" sz="1000" dirty="0">
              <a:solidFill>
                <a:prstClr val="black"/>
              </a:solidFill>
            </a:endParaRPr>
          </a:p>
        </p:txBody>
      </p:sp>
      <p:sp>
        <p:nvSpPr>
          <p:cNvPr id="107" name="TextBox 106"/>
          <p:cNvSpPr txBox="1"/>
          <p:nvPr/>
        </p:nvSpPr>
        <p:spPr>
          <a:xfrm>
            <a:off x="3513002" y="1414456"/>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sp>
        <p:nvSpPr>
          <p:cNvPr id="116" name="TextBox 115"/>
          <p:cNvSpPr txBox="1"/>
          <p:nvPr/>
        </p:nvSpPr>
        <p:spPr>
          <a:xfrm>
            <a:off x="4734127" y="1414456"/>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cxnSp>
        <p:nvCxnSpPr>
          <p:cNvPr id="138" name="Straight Arrow Connector 137"/>
          <p:cNvCxnSpPr>
            <a:stCxn id="102" idx="0"/>
            <a:endCxn id="80" idx="2"/>
          </p:cNvCxnSpPr>
          <p:nvPr/>
        </p:nvCxnSpPr>
        <p:spPr bwMode="auto">
          <a:xfrm flipH="1" flipV="1">
            <a:off x="3877065" y="2892256"/>
            <a:ext cx="921" cy="967255"/>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TextBox 153"/>
          <p:cNvSpPr txBox="1"/>
          <p:nvPr/>
        </p:nvSpPr>
        <p:spPr>
          <a:xfrm>
            <a:off x="4707768" y="2733105"/>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sp>
        <p:nvSpPr>
          <p:cNvPr id="159" name="TextBox 158"/>
          <p:cNvSpPr txBox="1"/>
          <p:nvPr/>
        </p:nvSpPr>
        <p:spPr>
          <a:xfrm flipV="1">
            <a:off x="8521882" y="5222824"/>
            <a:ext cx="241412" cy="45719"/>
          </a:xfrm>
          <a:prstGeom prst="rect">
            <a:avLst/>
          </a:prstGeom>
          <a:solidFill>
            <a:srgbClr val="C0000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vl2pPr marL="0" lvl="1" algn="ctr">
              <a:defRPr sz="1400">
                <a:solidFill>
                  <a:schemeClr val="bg1"/>
                </a:solidFill>
              </a:defRPr>
            </a:lvl2pPr>
          </a:lstStyle>
          <a:p>
            <a:pPr lvl="1"/>
            <a:endParaRPr lang="en-US" dirty="0">
              <a:solidFill>
                <a:prstClr val="white"/>
              </a:solidFill>
            </a:endParaRPr>
          </a:p>
        </p:txBody>
      </p:sp>
      <p:cxnSp>
        <p:nvCxnSpPr>
          <p:cNvPr id="183" name="Straight Arrow Connector 182"/>
          <p:cNvCxnSpPr>
            <a:stCxn id="81" idx="2"/>
            <a:endCxn id="88" idx="0"/>
          </p:cNvCxnSpPr>
          <p:nvPr/>
        </p:nvCxnSpPr>
        <p:spPr bwMode="auto">
          <a:xfrm>
            <a:off x="3610457" y="2892256"/>
            <a:ext cx="4848" cy="967254"/>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TextBox 188"/>
          <p:cNvSpPr txBox="1"/>
          <p:nvPr/>
        </p:nvSpPr>
        <p:spPr>
          <a:xfrm>
            <a:off x="4286841" y="3878755"/>
            <a:ext cx="173369" cy="105336"/>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192" name="TextBox 191"/>
          <p:cNvSpPr txBox="1"/>
          <p:nvPr/>
        </p:nvSpPr>
        <p:spPr>
          <a:xfrm>
            <a:off x="3958701" y="2733105"/>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sp>
        <p:nvSpPr>
          <p:cNvPr id="193" name="TextBox 192"/>
          <p:cNvSpPr txBox="1"/>
          <p:nvPr/>
        </p:nvSpPr>
        <p:spPr>
          <a:xfrm>
            <a:off x="4039358" y="3868280"/>
            <a:ext cx="173369" cy="105336"/>
          </a:xfrm>
          <a:prstGeom prst="rect">
            <a:avLst/>
          </a:prstGeom>
          <a:solidFill>
            <a:srgbClr val="002060"/>
          </a:solidFill>
          <a:ln>
            <a:noFill/>
          </a:ln>
          <a:effectLst>
            <a:softEdge rad="12700"/>
          </a:effectLst>
        </p:spPr>
        <p:txBody>
          <a:bodyPr wrap="square" lIns="0" tIns="91440" rIns="0" bIns="0" rtlCol="0" anchor="t">
            <a:noAutofit/>
          </a:bodyPr>
          <a:lstStyle>
            <a:defPPr>
              <a:defRPr lang="en-US"/>
            </a:defPPr>
            <a:lvl1pPr marR="0" lvl="0" indent="0" algn="ctr" defTabSz="1018586" fontAlgn="auto">
              <a:lnSpc>
                <a:spcPct val="100000"/>
              </a:lnSpc>
              <a:spcBef>
                <a:spcPts val="0"/>
              </a:spcBef>
              <a:spcAft>
                <a:spcPts val="300"/>
              </a:spcAft>
              <a:buClrTx/>
              <a:buSzTx/>
              <a:buFontTx/>
              <a:buNone/>
              <a:tabLst/>
              <a:defRPr kumimoji="0" sz="900" b="0" i="0" u="none" strike="noStrike" kern="0" cap="none" spc="0" normalizeH="0" baseline="0">
                <a:ln>
                  <a:noFill/>
                </a:ln>
                <a:solidFill>
                  <a:srgbClr val="FFFFFF"/>
                </a:solidFill>
                <a:effectLst/>
                <a:uLnTx/>
                <a:uFillTx/>
                <a:latin typeface="Arial"/>
              </a:defRPr>
            </a:lvl1pPr>
          </a:lstStyle>
          <a:p>
            <a:pPr marL="0" lvl="1" algn="ctr"/>
            <a:endParaRPr lang="en-US" sz="1400" dirty="0" smtClean="0">
              <a:solidFill>
                <a:prstClr val="white"/>
              </a:solidFill>
            </a:endParaRPr>
          </a:p>
        </p:txBody>
      </p:sp>
      <p:sp>
        <p:nvSpPr>
          <p:cNvPr id="111" name="Flowchart: Multidocument 110"/>
          <p:cNvSpPr/>
          <p:nvPr/>
        </p:nvSpPr>
        <p:spPr bwMode="auto">
          <a:xfrm>
            <a:off x="3742965" y="3110656"/>
            <a:ext cx="277667" cy="266858"/>
          </a:xfrm>
          <a:prstGeom prst="flowChartMultidocument">
            <a:avLst/>
          </a:prstGeom>
          <a:solidFill>
            <a:schemeClr val="tx2">
              <a:lumMod val="25000"/>
              <a:lumOff val="75000"/>
            </a:schemeClr>
          </a:solidFill>
          <a:ln>
            <a:solidFill>
              <a:srgbClr val="FF8989"/>
            </a:solidFill>
          </a:ln>
          <a:effectLst/>
          <a:extLst/>
        </p:spPr>
        <p:txBody>
          <a:bodyPr vert="horz" wrap="none" lIns="91440" tIns="45720" rIns="91440" bIns="45720" numCol="1" rtlCol="0" anchor="ctr" anchorCtr="0" compatLnSpc="1">
            <a:prstTxWarp prst="textNoShape">
              <a:avLst/>
            </a:prstTxWarp>
          </a:bodyPr>
          <a:lstStyle/>
          <a:p>
            <a:pPr fontAlgn="base">
              <a:spcAft>
                <a:spcPct val="0"/>
              </a:spcAft>
              <a:buClr>
                <a:srgbClr val="3367CD"/>
              </a:buClr>
            </a:pPr>
            <a:endParaRPr lang="en-US" sz="1000" dirty="0">
              <a:solidFill>
                <a:prstClr val="black"/>
              </a:solidFill>
            </a:endParaRPr>
          </a:p>
        </p:txBody>
      </p:sp>
      <p:sp>
        <p:nvSpPr>
          <p:cNvPr id="199" name="TextBox 198"/>
          <p:cNvSpPr txBox="1"/>
          <p:nvPr/>
        </p:nvSpPr>
        <p:spPr>
          <a:xfrm>
            <a:off x="3476816" y="2495423"/>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vl2pPr lvl="1"/>
          </a:lstStyle>
          <a:p>
            <a:pPr lvl="1"/>
            <a:endParaRPr lang="en-US" dirty="0">
              <a:solidFill>
                <a:prstClr val="black"/>
              </a:solidFill>
            </a:endParaRPr>
          </a:p>
        </p:txBody>
      </p:sp>
      <p:sp>
        <p:nvSpPr>
          <p:cNvPr id="200" name="TextBox 199"/>
          <p:cNvSpPr txBox="1"/>
          <p:nvPr/>
        </p:nvSpPr>
        <p:spPr>
          <a:xfrm>
            <a:off x="4740141" y="2495423"/>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sp>
        <p:nvSpPr>
          <p:cNvPr id="201" name="TextBox 200"/>
          <p:cNvSpPr txBox="1"/>
          <p:nvPr/>
        </p:nvSpPr>
        <p:spPr>
          <a:xfrm>
            <a:off x="4124424" y="2495423"/>
            <a:ext cx="332028" cy="159151"/>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1050" b="1" kern="0">
                <a:solidFill>
                  <a:srgbClr val="FFFFFF"/>
                </a:solidFill>
                <a:latin typeface="Arial"/>
              </a:defRPr>
            </a:lvl1pPr>
          </a:lstStyle>
          <a:p>
            <a:pPr lvl="1"/>
            <a:endParaRPr lang="en-US" dirty="0">
              <a:solidFill>
                <a:prstClr val="black"/>
              </a:solidFill>
            </a:endParaRPr>
          </a:p>
        </p:txBody>
      </p:sp>
      <p:sp>
        <p:nvSpPr>
          <p:cNvPr id="203" name="Freeform 25"/>
          <p:cNvSpPr>
            <a:spLocks noChangeAspect="1" noEditPoints="1"/>
          </p:cNvSpPr>
          <p:nvPr/>
        </p:nvSpPr>
        <p:spPr bwMode="auto">
          <a:xfrm>
            <a:off x="4816344" y="2891108"/>
            <a:ext cx="444732" cy="333499"/>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no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fontAlgn="base">
              <a:spcAft>
                <a:spcPct val="0"/>
              </a:spcAft>
              <a:buClr>
                <a:srgbClr val="3367CD"/>
              </a:buClr>
            </a:pPr>
            <a:r>
              <a:rPr lang="en-US" sz="1000" dirty="0" smtClean="0">
                <a:solidFill>
                  <a:prstClr val="black"/>
                </a:solidFill>
              </a:rPr>
              <a:t>Test Results</a:t>
            </a:r>
            <a:endParaRPr lang="en-US" sz="1000" dirty="0">
              <a:solidFill>
                <a:prstClr val="black"/>
              </a:solidFill>
            </a:endParaRPr>
          </a:p>
        </p:txBody>
      </p:sp>
      <p:cxnSp>
        <p:nvCxnSpPr>
          <p:cNvPr id="215" name="Straight Arrow Connector 214"/>
          <p:cNvCxnSpPr>
            <a:stCxn id="130" idx="2"/>
            <a:endCxn id="199" idx="0"/>
          </p:cNvCxnSpPr>
          <p:nvPr/>
        </p:nvCxnSpPr>
        <p:spPr bwMode="auto">
          <a:xfrm>
            <a:off x="3640916" y="1897457"/>
            <a:ext cx="1914" cy="597966"/>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Arrow Connector 217"/>
          <p:cNvCxnSpPr>
            <a:stCxn id="200" idx="0"/>
            <a:endCxn id="135" idx="2"/>
          </p:cNvCxnSpPr>
          <p:nvPr/>
        </p:nvCxnSpPr>
        <p:spPr bwMode="auto">
          <a:xfrm flipH="1" flipV="1">
            <a:off x="4902357" y="1897457"/>
            <a:ext cx="3798" cy="597966"/>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Freeform 25"/>
          <p:cNvSpPr>
            <a:spLocks noChangeAspect="1" noEditPoints="1"/>
          </p:cNvSpPr>
          <p:nvPr/>
        </p:nvSpPr>
        <p:spPr bwMode="auto">
          <a:xfrm>
            <a:off x="3543077" y="2045064"/>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365760" bIns="45720" numCol="1" spcCol="0" rtlCol="0" fromWordArt="0" anchor="ctr" anchorCtr="0" forceAA="0" compatLnSpc="1">
            <a:prstTxWarp prst="textNoShape">
              <a:avLst/>
            </a:prstTxWarp>
            <a:noAutofit/>
          </a:bodyPr>
          <a:lstStyle/>
          <a:p>
            <a:pPr algn="r" fontAlgn="base">
              <a:spcAft>
                <a:spcPct val="0"/>
              </a:spcAft>
              <a:buClr>
                <a:srgbClr val="3367CD"/>
              </a:buClr>
            </a:pPr>
            <a:r>
              <a:rPr lang="en-US" sz="1000" dirty="0" smtClean="0">
                <a:solidFill>
                  <a:prstClr val="black"/>
                </a:solidFill>
              </a:rPr>
              <a:t>Received</a:t>
            </a:r>
          </a:p>
          <a:p>
            <a:pPr algn="r" fontAlgn="base">
              <a:spcAft>
                <a:spcPct val="0"/>
              </a:spcAft>
              <a:buClr>
                <a:srgbClr val="3367CD"/>
              </a:buClr>
            </a:pPr>
            <a:r>
              <a:rPr lang="en-US" sz="1000" dirty="0" smtClean="0">
                <a:solidFill>
                  <a:prstClr val="black"/>
                </a:solidFill>
              </a:rPr>
              <a:t>Lot</a:t>
            </a:r>
            <a:endParaRPr lang="en-US" sz="1000" dirty="0">
              <a:solidFill>
                <a:prstClr val="black"/>
              </a:solidFill>
            </a:endParaRPr>
          </a:p>
        </p:txBody>
      </p:sp>
      <p:cxnSp>
        <p:nvCxnSpPr>
          <p:cNvPr id="222" name="Straight Arrow Connector 221"/>
          <p:cNvCxnSpPr>
            <a:stCxn id="68" idx="2"/>
            <a:endCxn id="201" idx="0"/>
          </p:cNvCxnSpPr>
          <p:nvPr/>
        </p:nvCxnSpPr>
        <p:spPr bwMode="auto">
          <a:xfrm>
            <a:off x="4286770" y="1897457"/>
            <a:ext cx="3668" cy="597966"/>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Freeform 25"/>
          <p:cNvSpPr>
            <a:spLocks noChangeAspect="1" noEditPoints="1"/>
          </p:cNvSpPr>
          <p:nvPr/>
        </p:nvSpPr>
        <p:spPr bwMode="auto">
          <a:xfrm>
            <a:off x="3409075" y="3019967"/>
            <a:ext cx="293340" cy="254286"/>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rgbClr val="92D050"/>
          </a:solidFill>
          <a:ln>
            <a:solidFill>
              <a:schemeClr val="bg1">
                <a:lumMod val="75000"/>
              </a:schemeClr>
            </a:solidFill>
          </a:ln>
          <a:effectLst/>
        </p:spPr>
        <p:txBody>
          <a:bodyPr rot="0" spcFirstLastPara="0" vertOverflow="overflow" horzOverflow="overflow" vert="horz" wrap="none" lIns="274320" tIns="45720" rIns="274320" bIns="45720" numCol="1" spcCol="0" rtlCol="0" fromWordArt="0" anchor="ctr" anchorCtr="0" forceAA="0" compatLnSpc="1">
            <a:prstTxWarp prst="textNoShape">
              <a:avLst/>
            </a:prstTxWarp>
            <a:noAutofit/>
          </a:bodyPr>
          <a:lstStyle/>
          <a:p>
            <a:pPr algn="r" fontAlgn="base">
              <a:spcAft>
                <a:spcPct val="0"/>
              </a:spcAft>
              <a:buClr>
                <a:srgbClr val="3367CD"/>
              </a:buClr>
            </a:pPr>
            <a:r>
              <a:rPr lang="en-US" sz="1000" dirty="0" smtClean="0">
                <a:solidFill>
                  <a:prstClr val="black"/>
                </a:solidFill>
              </a:rPr>
              <a:t>New</a:t>
            </a:r>
          </a:p>
          <a:p>
            <a:pPr algn="r" fontAlgn="base">
              <a:spcAft>
                <a:spcPct val="0"/>
              </a:spcAft>
              <a:buClr>
                <a:srgbClr val="3367CD"/>
              </a:buClr>
            </a:pPr>
            <a:r>
              <a:rPr lang="en-US" sz="1000" dirty="0" smtClean="0">
                <a:solidFill>
                  <a:prstClr val="black"/>
                </a:solidFill>
              </a:rPr>
              <a:t>Lot</a:t>
            </a:r>
            <a:endParaRPr lang="en-US" sz="1000" dirty="0">
              <a:solidFill>
                <a:prstClr val="black"/>
              </a:solidFill>
            </a:endParaRPr>
          </a:p>
        </p:txBody>
      </p:sp>
      <p:sp>
        <p:nvSpPr>
          <p:cNvPr id="104" name="TextBox 103"/>
          <p:cNvSpPr txBox="1"/>
          <p:nvPr/>
        </p:nvSpPr>
        <p:spPr>
          <a:xfrm>
            <a:off x="3279791" y="2486097"/>
            <a:ext cx="2029401" cy="403383"/>
          </a:xfrm>
          <a:prstGeom prst="rect">
            <a:avLst/>
          </a:prstGeom>
          <a:solidFill>
            <a:srgbClr val="00206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r>
              <a:rPr lang="en-US" sz="1400" b="1" dirty="0" smtClean="0"/>
              <a:t>Receiving QC</a:t>
            </a:r>
          </a:p>
        </p:txBody>
      </p:sp>
      <p:sp>
        <p:nvSpPr>
          <p:cNvPr id="68" name="TextBox 67"/>
          <p:cNvSpPr txBox="1"/>
          <p:nvPr/>
        </p:nvSpPr>
        <p:spPr>
          <a:xfrm>
            <a:off x="3363994" y="1398140"/>
            <a:ext cx="1845552" cy="499317"/>
          </a:xfrm>
          <a:prstGeom prst="rect">
            <a:avLst/>
          </a:prstGeom>
          <a:solidFill>
            <a:srgbClr val="0070C0"/>
          </a:solidFill>
          <a:ln>
            <a:solidFill>
              <a:srgbClr val="0070C0"/>
            </a:solidFill>
          </a:ln>
          <a:effectLst>
            <a:softEdge rad="12700"/>
          </a:effectLst>
        </p:spPr>
        <p:txBody>
          <a:bodyPr wrap="square" lIns="0" tIns="0" rIns="0" bIns="0" rtlCol="0" anchor="ctr">
            <a:noAutofit/>
          </a:bodyPr>
          <a:lstStyle>
            <a:defPPr>
              <a:defRPr lang="en-US"/>
            </a:defPPr>
            <a:lvl1pPr algn="ctr" defTabSz="1018586" fontAlgn="auto">
              <a:spcBef>
                <a:spcPts val="0"/>
              </a:spcBef>
              <a:spcAft>
                <a:spcPts val="300"/>
              </a:spcAft>
              <a:defRPr sz="900" kern="0">
                <a:solidFill>
                  <a:srgbClr val="FFFFFF"/>
                </a:solidFill>
                <a:latin typeface="Arial"/>
              </a:defRPr>
            </a:lvl1pPr>
          </a:lstStyle>
          <a:p>
            <a:r>
              <a:rPr lang="en-US" sz="1050" b="1" dirty="0" smtClean="0"/>
              <a:t>ERP (R12)</a:t>
            </a:r>
          </a:p>
        </p:txBody>
      </p:sp>
      <p:cxnSp>
        <p:nvCxnSpPr>
          <p:cNvPr id="228" name="Straight Arrow Connector 227"/>
          <p:cNvCxnSpPr/>
          <p:nvPr/>
        </p:nvCxnSpPr>
        <p:spPr bwMode="auto">
          <a:xfrm flipH="1" flipV="1">
            <a:off x="6359739" y="6472020"/>
            <a:ext cx="10655" cy="300375"/>
          </a:xfrm>
          <a:prstGeom prst="straightConnector1">
            <a:avLst/>
          </a:prstGeom>
          <a:noFill/>
          <a:ln w="9525"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ctrTitle"/>
          </p:nvPr>
        </p:nvSpPr>
        <p:spPr/>
        <p:txBody>
          <a:bodyPr>
            <a:normAutofit fontScale="90000"/>
          </a:bodyPr>
          <a:lstStyle/>
          <a:p>
            <a:r>
              <a:rPr lang="en-US" sz="2000" dirty="0" smtClean="0"/>
              <a:t>The </a:t>
            </a:r>
            <a:r>
              <a:rPr lang="en-US" dirty="0" smtClean="0"/>
              <a:t>as-is state </a:t>
            </a:r>
            <a:r>
              <a:rPr lang="en-US" sz="2000" dirty="0" smtClean="0"/>
              <a:t>consists </a:t>
            </a:r>
            <a:r>
              <a:rPr lang="en-US" sz="2000" dirty="0"/>
              <a:t>of standalone </a:t>
            </a:r>
            <a:r>
              <a:rPr lang="en-US" sz="2000" dirty="0" smtClean="0"/>
              <a:t>systems, significant </a:t>
            </a:r>
            <a:r>
              <a:rPr lang="en-US" sz="2000" dirty="0"/>
              <a:t>manual effort and data </a:t>
            </a:r>
            <a:r>
              <a:rPr lang="en-US" sz="2000" dirty="0" smtClean="0"/>
              <a:t>duplication</a:t>
            </a:r>
            <a:endParaRPr lang="en-US" sz="2000" dirty="0"/>
          </a:p>
        </p:txBody>
      </p:sp>
      <p:sp>
        <p:nvSpPr>
          <p:cNvPr id="117" name="TextBox 116"/>
          <p:cNvSpPr txBox="1"/>
          <p:nvPr/>
        </p:nvSpPr>
        <p:spPr>
          <a:xfrm>
            <a:off x="2310769" y="5489361"/>
            <a:ext cx="1043596" cy="514063"/>
          </a:xfrm>
          <a:prstGeom prst="rect">
            <a:avLst/>
          </a:prstGeom>
          <a:solidFill>
            <a:srgbClr val="99CCFF"/>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Discoverant</a:t>
            </a:r>
            <a:endParaRPr lang="en-US" sz="1000" b="0" dirty="0">
              <a:solidFill>
                <a:prstClr val="black"/>
              </a:solidFill>
            </a:endParaRPr>
          </a:p>
        </p:txBody>
      </p:sp>
      <p:sp>
        <p:nvSpPr>
          <p:cNvPr id="118" name="TextBox 117"/>
          <p:cNvSpPr txBox="1"/>
          <p:nvPr/>
        </p:nvSpPr>
        <p:spPr>
          <a:xfrm>
            <a:off x="3445355" y="5489361"/>
            <a:ext cx="1043596" cy="514063"/>
          </a:xfrm>
          <a:prstGeom prst="rect">
            <a:avLst/>
          </a:prstGeom>
          <a:solidFill>
            <a:srgbClr val="99CCFF"/>
          </a:solidFill>
          <a:ln>
            <a:noFill/>
          </a:ln>
        </p:spPr>
        <p:txBody>
          <a:bodyPr wrap="square" lIns="0" tIns="0" rIns="0" bIns="0" rtlCol="0" anchor="ctr">
            <a:noAutofit/>
          </a:bodyPr>
          <a:lstStyle>
            <a:defPPr>
              <a:defRPr lang="en-US"/>
            </a:defPPr>
            <a:lvl1pPr marR="0" lvl="0" indent="0" algn="ctr" fontAlgn="auto">
              <a:lnSpc>
                <a:spcPct val="100000"/>
              </a:lnSpc>
              <a:spcBef>
                <a:spcPts val="0"/>
              </a:spcBef>
              <a:spcAft>
                <a:spcPts val="334"/>
              </a:spcAft>
              <a:buClrTx/>
              <a:buSzTx/>
              <a:buFontTx/>
              <a:buNone/>
              <a:tabLst/>
              <a:defRPr kumimoji="0" sz="900" b="1" i="0" u="none" strike="noStrike" kern="0" cap="none" spc="0" normalizeH="0" baseline="0">
                <a:ln>
                  <a:noFill/>
                </a:ln>
                <a:solidFill>
                  <a:srgbClr val="FFFFFF"/>
                </a:solidFill>
                <a:effectLst/>
                <a:uLnTx/>
                <a:uFillTx/>
                <a:latin typeface="Arial"/>
              </a:defRPr>
            </a:lvl1pPr>
          </a:lstStyle>
          <a:p>
            <a:r>
              <a:rPr lang="en-US" sz="1000" dirty="0" smtClean="0">
                <a:solidFill>
                  <a:prstClr val="black"/>
                </a:solidFill>
              </a:rPr>
              <a:t>Smart QC</a:t>
            </a:r>
            <a:endParaRPr lang="en-US" sz="1000" b="0" dirty="0">
              <a:solidFill>
                <a:prstClr val="black"/>
              </a:solidFill>
            </a:endParaRPr>
          </a:p>
        </p:txBody>
      </p:sp>
      <p:cxnSp>
        <p:nvCxnSpPr>
          <p:cNvPr id="121" name="Straight Arrow Connector 120"/>
          <p:cNvCxnSpPr>
            <a:endCxn id="118" idx="0"/>
          </p:cNvCxnSpPr>
          <p:nvPr/>
        </p:nvCxnSpPr>
        <p:spPr bwMode="auto">
          <a:xfrm flipH="1">
            <a:off x="3967153" y="5268543"/>
            <a:ext cx="6788" cy="220818"/>
          </a:xfrm>
          <a:prstGeom prst="straightConnector1">
            <a:avLst/>
          </a:prstGeom>
          <a:noFill/>
          <a:ln w="19050" cap="flat" cmpd="sng" algn="ctr">
            <a:solidFill>
              <a:srgbClr val="99CCFF"/>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Arrow Connector 122"/>
          <p:cNvCxnSpPr/>
          <p:nvPr/>
        </p:nvCxnSpPr>
        <p:spPr bwMode="auto">
          <a:xfrm flipH="1">
            <a:off x="3100064" y="5280111"/>
            <a:ext cx="145827" cy="209249"/>
          </a:xfrm>
          <a:prstGeom prst="straightConnector1">
            <a:avLst/>
          </a:prstGeom>
          <a:noFill/>
          <a:ln w="19050" cap="flat" cmpd="sng" algn="ctr">
            <a:solidFill>
              <a:srgbClr val="99CCFF"/>
            </a:solidFill>
            <a:prstDash val="solid"/>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9486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7D02584-2E21-804E-ADAB-1EE8FCE22D41}" type="slidenum">
              <a:rPr lang="en-US" smtClean="0"/>
              <a:pPr/>
              <a:t>7</a:t>
            </a:fld>
            <a:endParaRPr lang="en-US" dirty="0"/>
          </a:p>
        </p:txBody>
      </p:sp>
      <p:sp>
        <p:nvSpPr>
          <p:cNvPr id="4" name="Text Placeholder 3"/>
          <p:cNvSpPr>
            <a:spLocks noGrp="1"/>
          </p:cNvSpPr>
          <p:nvPr>
            <p:ph type="body" idx="11"/>
          </p:nvPr>
        </p:nvSpPr>
        <p:spPr>
          <a:xfrm>
            <a:off x="2362200" y="3124200"/>
            <a:ext cx="4587410" cy="756963"/>
          </a:xfrm>
        </p:spPr>
        <p:txBody>
          <a:bodyPr/>
          <a:lstStyle/>
          <a:p>
            <a:pPr indent="0" algn="ctr">
              <a:buNone/>
            </a:pPr>
            <a:r>
              <a:rPr lang="en-US" dirty="0" smtClean="0"/>
              <a:t>Designing the Future</a:t>
            </a:r>
            <a:endParaRPr lang="en-US" dirty="0"/>
          </a:p>
        </p:txBody>
      </p:sp>
    </p:spTree>
    <p:extLst>
      <p:ext uri="{BB962C8B-B14F-4D97-AF65-F5344CB8AC3E}">
        <p14:creationId xmlns:p14="http://schemas.microsoft.com/office/powerpoint/2010/main" val="7286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913120" y="3935123"/>
            <a:ext cx="2926080"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14729" y="1035279"/>
            <a:ext cx="1722863" cy="523220"/>
          </a:xfrm>
          <a:prstGeom prst="rect">
            <a:avLst/>
          </a:prstGeom>
          <a:solidFill>
            <a:schemeClr val="bg1"/>
          </a:solidFill>
        </p:spPr>
        <p:txBody>
          <a:bodyPr wrap="square" rtlCol="0">
            <a:spAutoFit/>
          </a:bodyPr>
          <a:lstStyle/>
          <a:p>
            <a:pPr algn="ctr"/>
            <a:r>
              <a:rPr lang="en-US" sz="1400" b="1" dirty="0" smtClean="0">
                <a:solidFill>
                  <a:srgbClr val="0070C0"/>
                </a:solidFill>
                <a:latin typeface="Segoe Print" panose="02000600000000000000" pitchFamily="2" charset="0"/>
              </a:rPr>
              <a:t>The Possibilities of Tomorrow</a:t>
            </a:r>
          </a:p>
        </p:txBody>
      </p:sp>
      <p:sp>
        <p:nvSpPr>
          <p:cNvPr id="32" name="Rechteck 5"/>
          <p:cNvSpPr/>
          <p:nvPr/>
        </p:nvSpPr>
        <p:spPr bwMode="gray">
          <a:xfrm>
            <a:off x="0" y="1511393"/>
            <a:ext cx="9153954" cy="5346606"/>
          </a:xfrm>
          <a:prstGeom prst="rect">
            <a:avLst/>
          </a:prstGeom>
          <a:gradFill>
            <a:gsLst>
              <a:gs pos="40000">
                <a:srgbClr val="FFFFFF"/>
              </a:gs>
              <a:gs pos="100000">
                <a:schemeClr val="tx2"/>
              </a:gs>
              <a:gs pos="0">
                <a:schemeClr val="bg1"/>
              </a:gs>
              <a:gs pos="68000">
                <a:schemeClr val="tx2">
                  <a:lumMod val="20000"/>
                  <a:lumOff val="80000"/>
                </a:schemeClr>
              </a:gs>
              <a:gs pos="100000">
                <a:schemeClr val="bg2"/>
              </a:gs>
            </a:gsLst>
            <a:lin ang="5400000" scaled="1"/>
          </a:gradFill>
          <a:ln w="12700">
            <a:noFill/>
            <a:round/>
            <a:headEnd/>
            <a:tailEnd/>
          </a:ln>
          <a:effectLst/>
        </p:spPr>
        <p:txBody>
          <a:bodyPr rtlCol="0" anchor="ctr"/>
          <a:lstStyle/>
          <a:p>
            <a:pPr algn="ctr"/>
            <a:endParaRPr lang="en-US" dirty="0">
              <a:solidFill>
                <a:srgbClr val="636466"/>
              </a:solidFill>
            </a:endParaRPr>
          </a:p>
        </p:txBody>
      </p:sp>
      <p:sp>
        <p:nvSpPr>
          <p:cNvPr id="2" name="Title 1"/>
          <p:cNvSpPr>
            <a:spLocks noGrp="1"/>
          </p:cNvSpPr>
          <p:nvPr>
            <p:ph type="ctrTitle"/>
          </p:nvPr>
        </p:nvSpPr>
        <p:spPr/>
        <p:txBody>
          <a:bodyPr/>
          <a:lstStyle/>
          <a:p>
            <a:r>
              <a:rPr lang="en-US" dirty="0" smtClean="0"/>
              <a:t>Empowering You</a:t>
            </a:r>
            <a:endParaRPr lang="en-US" dirty="0"/>
          </a:p>
        </p:txBody>
      </p:sp>
      <p:sp>
        <p:nvSpPr>
          <p:cNvPr id="4" name="Rectangle 3"/>
          <p:cNvSpPr/>
          <p:nvPr/>
        </p:nvSpPr>
        <p:spPr>
          <a:xfrm>
            <a:off x="2469490" y="4050936"/>
            <a:ext cx="2955341" cy="1054464"/>
          </a:xfrm>
          <a:prstGeom prst="rect">
            <a:avLst/>
          </a:prstGeom>
          <a:solidFill>
            <a:schemeClr val="bg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 rIns="54864" rtlCol="0" anchor="ctr"/>
          <a:lstStyle/>
          <a:p>
            <a:pPr algn="ctr"/>
            <a:r>
              <a:rPr lang="en-US" sz="1100" b="1" dirty="0">
                <a:solidFill>
                  <a:srgbClr val="FFFFFF"/>
                </a:solidFill>
              </a:rPr>
              <a:t>Today, </a:t>
            </a:r>
            <a:r>
              <a:rPr lang="en-US" sz="1100" b="1" dirty="0" smtClean="0">
                <a:solidFill>
                  <a:srgbClr val="FFFFFF"/>
                </a:solidFill>
              </a:rPr>
              <a:t>data from some commonly used lab instruments </a:t>
            </a:r>
            <a:r>
              <a:rPr lang="en-US" sz="1100" b="1" u="sng" dirty="0" smtClean="0">
                <a:solidFill>
                  <a:srgbClr val="FFFFFF"/>
                </a:solidFill>
              </a:rPr>
              <a:t>cannot</a:t>
            </a:r>
            <a:r>
              <a:rPr lang="en-US" sz="1100" b="1" dirty="0" smtClean="0">
                <a:solidFill>
                  <a:srgbClr val="FFFFFF"/>
                </a:solidFill>
              </a:rPr>
              <a:t> </a:t>
            </a:r>
            <a:r>
              <a:rPr lang="en-US" sz="1100" b="1" dirty="0">
                <a:solidFill>
                  <a:srgbClr val="FFFFFF"/>
                </a:solidFill>
              </a:rPr>
              <a:t>be </a:t>
            </a:r>
            <a:r>
              <a:rPr lang="en-US" sz="1100" b="1" dirty="0" smtClean="0">
                <a:solidFill>
                  <a:srgbClr val="FFFFFF"/>
                </a:solidFill>
              </a:rPr>
              <a:t>imported into LIMS resulting in lot of manual effort and non-value-added review </a:t>
            </a:r>
            <a:endParaRPr lang="en-US" sz="1100" b="1" dirty="0">
              <a:solidFill>
                <a:srgbClr val="FFFFFF"/>
              </a:solidFill>
            </a:endParaRPr>
          </a:p>
        </p:txBody>
      </p:sp>
      <p:sp>
        <p:nvSpPr>
          <p:cNvPr id="5" name="Rectangle 4"/>
          <p:cNvSpPr/>
          <p:nvPr/>
        </p:nvSpPr>
        <p:spPr>
          <a:xfrm>
            <a:off x="2469490" y="2828191"/>
            <a:ext cx="2955341" cy="1054464"/>
          </a:xfrm>
          <a:prstGeom prst="rect">
            <a:avLst/>
          </a:prstGeom>
          <a:solidFill>
            <a:schemeClr val="bg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smtClean="0">
                <a:solidFill>
                  <a:srgbClr val="FFFFFF"/>
                </a:solidFill>
              </a:rPr>
              <a:t>At the moment  in LIMS a method execution is a </a:t>
            </a:r>
            <a:r>
              <a:rPr lang="en-US" sz="1100" b="1" u="sng" dirty="0" smtClean="0">
                <a:solidFill>
                  <a:srgbClr val="FFFFFF"/>
                </a:solidFill>
              </a:rPr>
              <a:t>paper based </a:t>
            </a:r>
            <a:r>
              <a:rPr lang="en-US" sz="1100" b="1" dirty="0" smtClean="0">
                <a:solidFill>
                  <a:srgbClr val="FFFFFF"/>
                </a:solidFill>
              </a:rPr>
              <a:t>exercise with documents stored in </a:t>
            </a:r>
            <a:r>
              <a:rPr lang="en-US" sz="1100" b="1" dirty="0" err="1" smtClean="0">
                <a:solidFill>
                  <a:srgbClr val="FFFFFF"/>
                </a:solidFill>
              </a:rPr>
              <a:t>MyCIMS</a:t>
            </a:r>
            <a:r>
              <a:rPr lang="en-US" sz="1100" b="1" dirty="0" smtClean="0">
                <a:solidFill>
                  <a:srgbClr val="FFFFFF"/>
                </a:solidFill>
              </a:rPr>
              <a:t>.</a:t>
            </a:r>
            <a:r>
              <a:rPr lang="en-US" sz="1100" dirty="0" smtClean="0">
                <a:solidFill>
                  <a:srgbClr val="FFFFFF"/>
                </a:solidFill>
              </a:rPr>
              <a:t> </a:t>
            </a:r>
            <a:endParaRPr lang="en-US" sz="1100" dirty="0">
              <a:solidFill>
                <a:srgbClr val="FFFFFF"/>
              </a:solidFill>
            </a:endParaRPr>
          </a:p>
        </p:txBody>
      </p:sp>
      <p:sp>
        <p:nvSpPr>
          <p:cNvPr id="7" name="Rectangle 6"/>
          <p:cNvSpPr/>
          <p:nvPr/>
        </p:nvSpPr>
        <p:spPr>
          <a:xfrm>
            <a:off x="5898490" y="4050936"/>
            <a:ext cx="2955341" cy="1054464"/>
          </a:xfrm>
          <a:prstGeom prst="rect">
            <a:avLst/>
          </a:prstGeom>
          <a:solidFill>
            <a:srgbClr val="0070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smtClean="0">
                <a:solidFill>
                  <a:srgbClr val="FFFFFF"/>
                </a:solidFill>
              </a:rPr>
              <a:t>With the LES platform you can automatically import specific instrument data and </a:t>
            </a:r>
            <a:r>
              <a:rPr lang="en-US" sz="1100" b="1" dirty="0">
                <a:solidFill>
                  <a:srgbClr val="FFFFFF"/>
                </a:solidFill>
              </a:rPr>
              <a:t>instantaneously pull up the relevant </a:t>
            </a:r>
            <a:r>
              <a:rPr lang="en-US" sz="1100" b="1" dirty="0" smtClean="0">
                <a:solidFill>
                  <a:srgbClr val="FFFFFF"/>
                </a:solidFill>
              </a:rPr>
              <a:t>limits. </a:t>
            </a:r>
            <a:endParaRPr lang="en-US" sz="1100" b="1" dirty="0">
              <a:solidFill>
                <a:srgbClr val="FFFFFF"/>
              </a:solidFill>
            </a:endParaRPr>
          </a:p>
        </p:txBody>
      </p:sp>
      <p:sp>
        <p:nvSpPr>
          <p:cNvPr id="8" name="Rectangle 7"/>
          <p:cNvSpPr/>
          <p:nvPr/>
        </p:nvSpPr>
        <p:spPr>
          <a:xfrm>
            <a:off x="5898490" y="2828191"/>
            <a:ext cx="2955341" cy="1054464"/>
          </a:xfrm>
          <a:prstGeom prst="rect">
            <a:avLst/>
          </a:prstGeom>
          <a:solidFill>
            <a:srgbClr val="0070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smtClean="0">
                <a:solidFill>
                  <a:srgbClr val="FFFFFF"/>
                </a:solidFill>
              </a:rPr>
              <a:t>The Lab of the Future will offer guided electronic execution of standardized test methods</a:t>
            </a:r>
            <a:endParaRPr lang="en-US" sz="1100" b="1" dirty="0">
              <a:solidFill>
                <a:srgbClr val="FFFFFF"/>
              </a:solidFill>
            </a:endParaRPr>
          </a:p>
        </p:txBody>
      </p:sp>
      <p:sp>
        <p:nvSpPr>
          <p:cNvPr id="12" name="TextBox 11"/>
          <p:cNvSpPr txBox="1"/>
          <p:nvPr/>
        </p:nvSpPr>
        <p:spPr>
          <a:xfrm>
            <a:off x="3040250" y="1024302"/>
            <a:ext cx="1813820" cy="468975"/>
          </a:xfrm>
          <a:prstGeom prst="rect">
            <a:avLst/>
          </a:prstGeom>
          <a:solidFill>
            <a:schemeClr val="bg1"/>
          </a:solidFill>
        </p:spPr>
        <p:txBody>
          <a:bodyPr wrap="square" rtlCol="0">
            <a:spAutoFit/>
          </a:bodyPr>
          <a:lstStyle/>
          <a:p>
            <a:pPr algn="ctr"/>
            <a:r>
              <a:rPr lang="en-US" sz="1400" b="1" dirty="0" smtClean="0">
                <a:solidFill>
                  <a:srgbClr val="636466"/>
                </a:solidFill>
                <a:latin typeface="Segoe Print" panose="02000600000000000000" pitchFamily="2" charset="0"/>
              </a:rPr>
              <a:t>The Limitations </a:t>
            </a:r>
          </a:p>
          <a:p>
            <a:pPr algn="ctr"/>
            <a:r>
              <a:rPr lang="en-US" sz="1400" b="1" dirty="0" smtClean="0">
                <a:solidFill>
                  <a:srgbClr val="636466"/>
                </a:solidFill>
                <a:latin typeface="Segoe Print" panose="02000600000000000000" pitchFamily="2" charset="0"/>
              </a:rPr>
              <a:t>of Today</a:t>
            </a:r>
          </a:p>
        </p:txBody>
      </p:sp>
      <p:sp>
        <p:nvSpPr>
          <p:cNvPr id="17" name="Rectangle 16"/>
          <p:cNvSpPr/>
          <p:nvPr/>
        </p:nvSpPr>
        <p:spPr>
          <a:xfrm>
            <a:off x="2469490" y="5259503"/>
            <a:ext cx="2955341" cy="1054464"/>
          </a:xfrm>
          <a:prstGeom prst="rect">
            <a:avLst/>
          </a:prstGeom>
          <a:solidFill>
            <a:schemeClr val="bg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a:solidFill>
                  <a:srgbClr val="FFFFFF"/>
                </a:solidFill>
              </a:rPr>
              <a:t>Currently, </a:t>
            </a:r>
            <a:r>
              <a:rPr lang="en-US" sz="1100" b="1" dirty="0" smtClean="0">
                <a:solidFill>
                  <a:srgbClr val="FFFFFF"/>
                </a:solidFill>
              </a:rPr>
              <a:t>LIMS does </a:t>
            </a:r>
            <a:r>
              <a:rPr lang="en-US" sz="1100" b="1" u="sng" dirty="0">
                <a:solidFill>
                  <a:srgbClr val="FFFFFF"/>
                </a:solidFill>
              </a:rPr>
              <a:t>not</a:t>
            </a:r>
            <a:r>
              <a:rPr lang="en-US" sz="1100" b="1" dirty="0">
                <a:solidFill>
                  <a:srgbClr val="FFFFFF"/>
                </a:solidFill>
              </a:rPr>
              <a:t> feature </a:t>
            </a:r>
            <a:r>
              <a:rPr lang="en-US" sz="1100" b="1" dirty="0" smtClean="0">
                <a:solidFill>
                  <a:srgbClr val="FFFFFF"/>
                </a:solidFill>
              </a:rPr>
              <a:t>reporting </a:t>
            </a:r>
            <a:r>
              <a:rPr lang="en-US" sz="1100" b="1" dirty="0">
                <a:solidFill>
                  <a:srgbClr val="FFFFFF"/>
                </a:solidFill>
              </a:rPr>
              <a:t>capabilities around </a:t>
            </a:r>
            <a:r>
              <a:rPr lang="en-US" sz="1100" b="1" dirty="0" smtClean="0">
                <a:solidFill>
                  <a:srgbClr val="FFFFFF"/>
                </a:solidFill>
              </a:rPr>
              <a:t>sample Lifecycle. Highly manual process to check where a sample is located?</a:t>
            </a:r>
            <a:endParaRPr lang="en-US" sz="1100" b="1" dirty="0">
              <a:solidFill>
                <a:srgbClr val="FFFFFF"/>
              </a:solidFill>
            </a:endParaRPr>
          </a:p>
        </p:txBody>
      </p:sp>
      <p:grpSp>
        <p:nvGrpSpPr>
          <p:cNvPr id="37" name="Group 36"/>
          <p:cNvGrpSpPr/>
          <p:nvPr/>
        </p:nvGrpSpPr>
        <p:grpSpPr>
          <a:xfrm flipH="1">
            <a:off x="620691" y="935510"/>
            <a:ext cx="629846" cy="1066642"/>
            <a:chOff x="1702451" y="3025396"/>
            <a:chExt cx="1902897" cy="3816252"/>
          </a:xfrm>
          <a:solidFill>
            <a:schemeClr val="tx2"/>
          </a:solidFill>
        </p:grpSpPr>
        <p:sp>
          <p:nvSpPr>
            <p:cNvPr id="38" name="Freeform 2619"/>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39" name="Freeform 2620"/>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40" name="Freeform 2625"/>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grpSp>
      <p:sp>
        <p:nvSpPr>
          <p:cNvPr id="18" name="Rectangle 17"/>
          <p:cNvSpPr/>
          <p:nvPr/>
        </p:nvSpPr>
        <p:spPr>
          <a:xfrm>
            <a:off x="5898490" y="5259503"/>
            <a:ext cx="2955341" cy="1054464"/>
          </a:xfrm>
          <a:prstGeom prst="rect">
            <a:avLst/>
          </a:prstGeom>
          <a:solidFill>
            <a:srgbClr val="0070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smtClean="0">
                <a:solidFill>
                  <a:srgbClr val="FFFFFF"/>
                </a:solidFill>
              </a:rPr>
              <a:t>The Lab of the future will feature dashboard views which will enable you to see your Sample Lifecycle among other capabilities of analytics</a:t>
            </a:r>
          </a:p>
        </p:txBody>
      </p:sp>
      <p:sp>
        <p:nvSpPr>
          <p:cNvPr id="24" name="Freeform 220"/>
          <p:cNvSpPr>
            <a:spLocks/>
          </p:cNvSpPr>
          <p:nvPr/>
        </p:nvSpPr>
        <p:spPr bwMode="auto">
          <a:xfrm>
            <a:off x="5319889" y="4466644"/>
            <a:ext cx="555682" cy="277729"/>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25" name="Freeform 220"/>
          <p:cNvSpPr>
            <a:spLocks/>
          </p:cNvSpPr>
          <p:nvPr/>
        </p:nvSpPr>
        <p:spPr bwMode="auto">
          <a:xfrm>
            <a:off x="5319889" y="3241874"/>
            <a:ext cx="555682" cy="277729"/>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26" name="Freeform 220"/>
          <p:cNvSpPr>
            <a:spLocks/>
          </p:cNvSpPr>
          <p:nvPr/>
        </p:nvSpPr>
        <p:spPr bwMode="auto">
          <a:xfrm>
            <a:off x="5319889" y="5669136"/>
            <a:ext cx="555682" cy="277729"/>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23" name="Rounded Rectangular Callout 22"/>
          <p:cNvSpPr/>
          <p:nvPr/>
        </p:nvSpPr>
        <p:spPr>
          <a:xfrm flipH="1">
            <a:off x="332076" y="4050936"/>
            <a:ext cx="1880095" cy="1054464"/>
          </a:xfrm>
          <a:prstGeom prst="wedgeRoundRectCallout">
            <a:avLst/>
          </a:prstGeom>
          <a:solidFill>
            <a:srgbClr val="E6E6E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150" b="1" dirty="0" smtClean="0">
                <a:solidFill>
                  <a:srgbClr val="636466"/>
                </a:solidFill>
                <a:latin typeface="Segoe Print" panose="02000600000000000000" pitchFamily="2" charset="0"/>
              </a:rPr>
              <a:t>How do I use data from instruments such balances, pH meters, </a:t>
            </a:r>
            <a:r>
              <a:rPr lang="en-US" sz="1150" b="1" dirty="0" err="1" smtClean="0">
                <a:solidFill>
                  <a:srgbClr val="636466"/>
                </a:solidFill>
                <a:latin typeface="Segoe Print" panose="02000600000000000000" pitchFamily="2" charset="0"/>
              </a:rPr>
              <a:t>etc</a:t>
            </a:r>
            <a:r>
              <a:rPr lang="en-US" sz="1150" b="1" dirty="0" smtClean="0">
                <a:solidFill>
                  <a:srgbClr val="636466"/>
                </a:solidFill>
                <a:latin typeface="Segoe Print" panose="02000600000000000000" pitchFamily="2" charset="0"/>
              </a:rPr>
              <a:t> ?</a:t>
            </a:r>
            <a:endParaRPr lang="en-US" sz="1150" b="1" dirty="0">
              <a:solidFill>
                <a:srgbClr val="636466"/>
              </a:solidFill>
              <a:latin typeface="Segoe Print" panose="02000600000000000000" pitchFamily="2" charset="0"/>
            </a:endParaRPr>
          </a:p>
        </p:txBody>
      </p:sp>
      <p:sp>
        <p:nvSpPr>
          <p:cNvPr id="28" name="Rounded Rectangular Callout 27"/>
          <p:cNvSpPr/>
          <p:nvPr/>
        </p:nvSpPr>
        <p:spPr>
          <a:xfrm flipH="1">
            <a:off x="332076" y="2831736"/>
            <a:ext cx="1880095" cy="1054464"/>
          </a:xfrm>
          <a:prstGeom prst="wedgeRoundRectCallout">
            <a:avLst/>
          </a:prstGeom>
          <a:solidFill>
            <a:srgbClr val="E6E6E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150" b="1" dirty="0" smtClean="0">
                <a:solidFill>
                  <a:srgbClr val="636466"/>
                </a:solidFill>
                <a:latin typeface="Segoe Print" panose="02000600000000000000" pitchFamily="2" charset="0"/>
              </a:rPr>
              <a:t>How do I execute a test method?</a:t>
            </a:r>
            <a:endParaRPr lang="en-US" sz="1150" b="1" dirty="0">
              <a:solidFill>
                <a:srgbClr val="636466"/>
              </a:solidFill>
              <a:latin typeface="Segoe Print" panose="02000600000000000000" pitchFamily="2" charset="0"/>
            </a:endParaRPr>
          </a:p>
        </p:txBody>
      </p:sp>
      <p:sp>
        <p:nvSpPr>
          <p:cNvPr id="30" name="Rounded Rectangular Callout 29"/>
          <p:cNvSpPr/>
          <p:nvPr/>
        </p:nvSpPr>
        <p:spPr>
          <a:xfrm flipH="1">
            <a:off x="332076" y="5270136"/>
            <a:ext cx="1880095" cy="1054464"/>
          </a:xfrm>
          <a:prstGeom prst="wedgeRoundRectCallout">
            <a:avLst/>
          </a:prstGeom>
          <a:solidFill>
            <a:srgbClr val="E6E6E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150" b="1" dirty="0" smtClean="0">
                <a:solidFill>
                  <a:srgbClr val="636466"/>
                </a:solidFill>
                <a:latin typeface="Segoe Print" panose="02000600000000000000" pitchFamily="2" charset="0"/>
              </a:rPr>
              <a:t>Where is my Sample?</a:t>
            </a:r>
          </a:p>
        </p:txBody>
      </p:sp>
      <p:grpSp>
        <p:nvGrpSpPr>
          <p:cNvPr id="47" name="Group 46"/>
          <p:cNvGrpSpPr/>
          <p:nvPr/>
        </p:nvGrpSpPr>
        <p:grpSpPr>
          <a:xfrm rot="10404185">
            <a:off x="1277646" y="1185201"/>
            <a:ext cx="226719" cy="285611"/>
            <a:chOff x="1843073" y="6546906"/>
            <a:chExt cx="89562" cy="121900"/>
          </a:xfrm>
          <a:solidFill>
            <a:schemeClr val="tx2"/>
          </a:solidFill>
        </p:grpSpPr>
        <p:sp>
          <p:nvSpPr>
            <p:cNvPr id="48" name="Freeform 153"/>
            <p:cNvSpPr>
              <a:spLocks noEditPoints="1"/>
            </p:cNvSpPr>
            <p:nvPr/>
          </p:nvSpPr>
          <p:spPr bwMode="auto">
            <a:xfrm>
              <a:off x="1843073" y="6546906"/>
              <a:ext cx="47625" cy="47625"/>
            </a:xfrm>
            <a:custGeom>
              <a:avLst/>
              <a:gdLst>
                <a:gd name="T0" fmla="*/ 5 w 12"/>
                <a:gd name="T1" fmla="*/ 12 h 12"/>
                <a:gd name="T2" fmla="*/ 0 w 12"/>
                <a:gd name="T3" fmla="*/ 7 h 12"/>
                <a:gd name="T4" fmla="*/ 5 w 12"/>
                <a:gd name="T5" fmla="*/ 0 h 12"/>
                <a:gd name="T6" fmla="*/ 7 w 12"/>
                <a:gd name="T7" fmla="*/ 0 h 12"/>
                <a:gd name="T8" fmla="*/ 8 w 12"/>
                <a:gd name="T9" fmla="*/ 1 h 12"/>
                <a:gd name="T10" fmla="*/ 10 w 12"/>
                <a:gd name="T11" fmla="*/ 8 h 12"/>
                <a:gd name="T12" fmla="*/ 10 w 12"/>
                <a:gd name="T13" fmla="*/ 9 h 12"/>
                <a:gd name="T14" fmla="*/ 5 w 12"/>
                <a:gd name="T15" fmla="*/ 12 h 12"/>
                <a:gd name="T16" fmla="*/ 5 w 12"/>
                <a:gd name="T17" fmla="*/ 3 h 12"/>
                <a:gd name="T18" fmla="*/ 3 w 12"/>
                <a:gd name="T19" fmla="*/ 8 h 12"/>
                <a:gd name="T20" fmla="*/ 6 w 12"/>
                <a:gd name="T21" fmla="*/ 9 h 12"/>
                <a:gd name="T22" fmla="*/ 8 w 12"/>
                <a:gd name="T23" fmla="*/ 6 h 12"/>
                <a:gd name="T24" fmla="*/ 5 w 12"/>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12"/>
                  </a:moveTo>
                  <a:cubicBezTo>
                    <a:pt x="2" y="12"/>
                    <a:pt x="0" y="10"/>
                    <a:pt x="0" y="7"/>
                  </a:cubicBezTo>
                  <a:cubicBezTo>
                    <a:pt x="0" y="4"/>
                    <a:pt x="2" y="1"/>
                    <a:pt x="5" y="0"/>
                  </a:cubicBezTo>
                  <a:cubicBezTo>
                    <a:pt x="5" y="0"/>
                    <a:pt x="6" y="0"/>
                    <a:pt x="7" y="0"/>
                  </a:cubicBezTo>
                  <a:cubicBezTo>
                    <a:pt x="7" y="0"/>
                    <a:pt x="7" y="1"/>
                    <a:pt x="8" y="1"/>
                  </a:cubicBezTo>
                  <a:cubicBezTo>
                    <a:pt x="11" y="2"/>
                    <a:pt x="12" y="5"/>
                    <a:pt x="10" y="8"/>
                  </a:cubicBezTo>
                  <a:cubicBezTo>
                    <a:pt x="10" y="8"/>
                    <a:pt x="10" y="9"/>
                    <a:pt x="10" y="9"/>
                  </a:cubicBezTo>
                  <a:cubicBezTo>
                    <a:pt x="9" y="11"/>
                    <a:pt x="8" y="12"/>
                    <a:pt x="5" y="12"/>
                  </a:cubicBezTo>
                  <a:close/>
                  <a:moveTo>
                    <a:pt x="5" y="3"/>
                  </a:moveTo>
                  <a:cubicBezTo>
                    <a:pt x="3" y="4"/>
                    <a:pt x="2" y="6"/>
                    <a:pt x="3" y="8"/>
                  </a:cubicBezTo>
                  <a:cubicBezTo>
                    <a:pt x="3" y="8"/>
                    <a:pt x="5" y="9"/>
                    <a:pt x="6" y="9"/>
                  </a:cubicBezTo>
                  <a:cubicBezTo>
                    <a:pt x="7" y="9"/>
                    <a:pt x="8" y="8"/>
                    <a:pt x="8" y="6"/>
                  </a:cubicBezTo>
                  <a:cubicBezTo>
                    <a:pt x="8" y="4"/>
                    <a:pt x="6"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49" name="Freeform 155"/>
            <p:cNvSpPr>
              <a:spLocks noEditPoints="1"/>
            </p:cNvSpPr>
            <p:nvPr/>
          </p:nvSpPr>
          <p:spPr bwMode="auto">
            <a:xfrm>
              <a:off x="1866884" y="6602469"/>
              <a:ext cx="34925" cy="39688"/>
            </a:xfrm>
            <a:custGeom>
              <a:avLst/>
              <a:gdLst>
                <a:gd name="T0" fmla="*/ 0 w 9"/>
                <a:gd name="T1" fmla="*/ 4 h 10"/>
                <a:gd name="T2" fmla="*/ 2 w 9"/>
                <a:gd name="T3" fmla="*/ 1 h 10"/>
                <a:gd name="T4" fmla="*/ 7 w 9"/>
                <a:gd name="T5" fmla="*/ 1 h 10"/>
                <a:gd name="T6" fmla="*/ 8 w 9"/>
                <a:gd name="T7" fmla="*/ 2 h 10"/>
                <a:gd name="T8" fmla="*/ 9 w 9"/>
                <a:gd name="T9" fmla="*/ 5 h 10"/>
                <a:gd name="T10" fmla="*/ 7 w 9"/>
                <a:gd name="T11" fmla="*/ 8 h 10"/>
                <a:gd name="T12" fmla="*/ 2 w 9"/>
                <a:gd name="T13" fmla="*/ 8 h 10"/>
                <a:gd name="T14" fmla="*/ 0 w 9"/>
                <a:gd name="T15" fmla="*/ 4 h 10"/>
                <a:gd name="T16" fmla="*/ 5 w 9"/>
                <a:gd name="T17" fmla="*/ 7 h 10"/>
                <a:gd name="T18" fmla="*/ 5 w 9"/>
                <a:gd name="T19" fmla="*/ 4 h 10"/>
                <a:gd name="T20" fmla="*/ 3 w 9"/>
                <a:gd name="T21" fmla="*/ 4 h 10"/>
                <a:gd name="T22" fmla="*/ 5 w 9"/>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0" y="4"/>
                  </a:moveTo>
                  <a:cubicBezTo>
                    <a:pt x="0" y="3"/>
                    <a:pt x="0" y="1"/>
                    <a:pt x="2" y="1"/>
                  </a:cubicBezTo>
                  <a:cubicBezTo>
                    <a:pt x="4" y="0"/>
                    <a:pt x="5" y="0"/>
                    <a:pt x="7" y="1"/>
                  </a:cubicBezTo>
                  <a:cubicBezTo>
                    <a:pt x="7" y="1"/>
                    <a:pt x="7" y="2"/>
                    <a:pt x="8" y="2"/>
                  </a:cubicBezTo>
                  <a:cubicBezTo>
                    <a:pt x="9" y="3"/>
                    <a:pt x="9" y="4"/>
                    <a:pt x="9" y="5"/>
                  </a:cubicBezTo>
                  <a:cubicBezTo>
                    <a:pt x="8" y="6"/>
                    <a:pt x="8" y="7"/>
                    <a:pt x="7" y="8"/>
                  </a:cubicBezTo>
                  <a:cubicBezTo>
                    <a:pt x="6" y="10"/>
                    <a:pt x="3" y="10"/>
                    <a:pt x="2" y="8"/>
                  </a:cubicBezTo>
                  <a:cubicBezTo>
                    <a:pt x="1" y="7"/>
                    <a:pt x="1" y="6"/>
                    <a:pt x="0" y="4"/>
                  </a:cubicBezTo>
                  <a:close/>
                  <a:moveTo>
                    <a:pt x="5" y="7"/>
                  </a:moveTo>
                  <a:cubicBezTo>
                    <a:pt x="5" y="6"/>
                    <a:pt x="7" y="5"/>
                    <a:pt x="5" y="4"/>
                  </a:cubicBezTo>
                  <a:cubicBezTo>
                    <a:pt x="4" y="4"/>
                    <a:pt x="3" y="4"/>
                    <a:pt x="3" y="4"/>
                  </a:cubicBezTo>
                  <a:cubicBezTo>
                    <a:pt x="2" y="6"/>
                    <a:pt x="4" y="6"/>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50" name="Freeform 159"/>
            <p:cNvSpPr>
              <a:spLocks/>
            </p:cNvSpPr>
            <p:nvPr/>
          </p:nvSpPr>
          <p:spPr bwMode="auto">
            <a:xfrm>
              <a:off x="1905866" y="6640107"/>
              <a:ext cx="26769" cy="28699"/>
            </a:xfrm>
            <a:custGeom>
              <a:avLst/>
              <a:gdLst>
                <a:gd name="T0" fmla="*/ 4 w 8"/>
                <a:gd name="T1" fmla="*/ 0 h 8"/>
                <a:gd name="T2" fmla="*/ 6 w 8"/>
                <a:gd name="T3" fmla="*/ 0 h 8"/>
                <a:gd name="T4" fmla="*/ 7 w 8"/>
                <a:gd name="T5" fmla="*/ 4 h 8"/>
                <a:gd name="T6" fmla="*/ 3 w 8"/>
                <a:gd name="T7" fmla="*/ 7 h 8"/>
                <a:gd name="T8" fmla="*/ 1 w 8"/>
                <a:gd name="T9" fmla="*/ 7 h 8"/>
                <a:gd name="T10" fmla="*/ 0 w 8"/>
                <a:gd name="T11" fmla="*/ 2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4" y="0"/>
                    <a:pt x="5" y="0"/>
                    <a:pt x="6" y="0"/>
                  </a:cubicBezTo>
                  <a:cubicBezTo>
                    <a:pt x="7" y="1"/>
                    <a:pt x="8" y="3"/>
                    <a:pt x="7" y="4"/>
                  </a:cubicBezTo>
                  <a:cubicBezTo>
                    <a:pt x="6" y="5"/>
                    <a:pt x="5" y="7"/>
                    <a:pt x="3" y="7"/>
                  </a:cubicBezTo>
                  <a:cubicBezTo>
                    <a:pt x="3" y="8"/>
                    <a:pt x="2" y="8"/>
                    <a:pt x="1" y="7"/>
                  </a:cubicBezTo>
                  <a:cubicBezTo>
                    <a:pt x="0" y="7"/>
                    <a:pt x="0" y="4"/>
                    <a:pt x="0" y="2"/>
                  </a:cubicBezTo>
                  <a:cubicBezTo>
                    <a:pt x="0" y="1"/>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grpSp>
      <p:sp>
        <p:nvSpPr>
          <p:cNvPr id="3" name="Rectangle 2"/>
          <p:cNvSpPr/>
          <p:nvPr/>
        </p:nvSpPr>
        <p:spPr>
          <a:xfrm>
            <a:off x="794494" y="6294735"/>
            <a:ext cx="7555018" cy="461665"/>
          </a:xfrm>
          <a:prstGeom prst="rect">
            <a:avLst/>
          </a:prstGeom>
          <a:noFill/>
        </p:spPr>
        <p:txBody>
          <a:bodyPr wrap="none">
            <a:spAutoFit/>
          </a:bodyPr>
          <a:lstStyle/>
          <a:p>
            <a:pPr algn="ctr"/>
            <a:r>
              <a:rPr lang="en-US" sz="2400" b="1" dirty="0">
                <a:solidFill>
                  <a:srgbClr val="FFFFFF"/>
                </a:solidFill>
                <a:latin typeface="Sketch Gothic" panose="02000506050000020004" pitchFamily="2" charset="0"/>
              </a:rPr>
              <a:t>These are just a few examples of the power of </a:t>
            </a:r>
            <a:r>
              <a:rPr lang="en-US" sz="2400" b="1" dirty="0" smtClean="0">
                <a:solidFill>
                  <a:srgbClr val="FFFFFF"/>
                </a:solidFill>
                <a:latin typeface="Sketch Gothic" panose="02000506050000020004" pitchFamily="2" charset="0"/>
              </a:rPr>
              <a:t>The lab of the Future</a:t>
            </a:r>
            <a:endParaRPr lang="en-US" sz="2400" b="1" dirty="0">
              <a:solidFill>
                <a:srgbClr val="FFFFFF"/>
              </a:solidFill>
              <a:latin typeface="Sketch Gothic" panose="02000506050000020004" pitchFamily="2" charset="0"/>
            </a:endParaRPr>
          </a:p>
        </p:txBody>
      </p:sp>
      <p:sp>
        <p:nvSpPr>
          <p:cNvPr id="33" name="Rectangle 32"/>
          <p:cNvSpPr/>
          <p:nvPr/>
        </p:nvSpPr>
        <p:spPr>
          <a:xfrm>
            <a:off x="2454859" y="1605446"/>
            <a:ext cx="2955341" cy="1054464"/>
          </a:xfrm>
          <a:prstGeom prst="rect">
            <a:avLst/>
          </a:prstGeom>
          <a:solidFill>
            <a:schemeClr val="bg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smtClean="0">
                <a:solidFill>
                  <a:srgbClr val="FFFFFF"/>
                </a:solidFill>
              </a:rPr>
              <a:t>Today, all specifications must be </a:t>
            </a:r>
            <a:r>
              <a:rPr lang="en-US" sz="1100" b="1" u="sng" dirty="0" smtClean="0">
                <a:solidFill>
                  <a:srgbClr val="FFFFFF"/>
                </a:solidFill>
              </a:rPr>
              <a:t>manually</a:t>
            </a:r>
            <a:r>
              <a:rPr lang="en-US" sz="1100" b="1" dirty="0" smtClean="0">
                <a:solidFill>
                  <a:srgbClr val="FFFFFF"/>
                </a:solidFill>
              </a:rPr>
              <a:t> transcribed into LIMS. </a:t>
            </a:r>
            <a:endParaRPr lang="en-US" sz="1100" b="1" dirty="0">
              <a:solidFill>
                <a:srgbClr val="FFFFFF"/>
              </a:solidFill>
            </a:endParaRPr>
          </a:p>
        </p:txBody>
      </p:sp>
      <p:sp>
        <p:nvSpPr>
          <p:cNvPr id="34" name="Rectangle 33"/>
          <p:cNvSpPr/>
          <p:nvPr/>
        </p:nvSpPr>
        <p:spPr>
          <a:xfrm>
            <a:off x="5883859" y="1605446"/>
            <a:ext cx="2955341" cy="1054464"/>
          </a:xfrm>
          <a:prstGeom prst="rect">
            <a:avLst/>
          </a:prstGeom>
          <a:solidFill>
            <a:srgbClr val="0070C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r>
              <a:rPr lang="en-US" sz="1100" b="1" dirty="0" smtClean="0">
                <a:solidFill>
                  <a:srgbClr val="FFFFFF"/>
                </a:solidFill>
              </a:rPr>
              <a:t>Specifications will automatically be populated into LES from PLM</a:t>
            </a:r>
            <a:endParaRPr lang="en-US" sz="1100" b="1" dirty="0">
              <a:solidFill>
                <a:srgbClr val="FFFFFF"/>
              </a:solidFill>
            </a:endParaRPr>
          </a:p>
        </p:txBody>
      </p:sp>
      <p:sp>
        <p:nvSpPr>
          <p:cNvPr id="35" name="Freeform 220"/>
          <p:cNvSpPr>
            <a:spLocks/>
          </p:cNvSpPr>
          <p:nvPr/>
        </p:nvSpPr>
        <p:spPr bwMode="auto">
          <a:xfrm>
            <a:off x="5305258" y="2017104"/>
            <a:ext cx="555682" cy="277729"/>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rgbClr val="636466"/>
              </a:solidFill>
            </a:endParaRPr>
          </a:p>
        </p:txBody>
      </p:sp>
      <p:sp>
        <p:nvSpPr>
          <p:cNvPr id="36" name="Rounded Rectangular Callout 35"/>
          <p:cNvSpPr/>
          <p:nvPr/>
        </p:nvSpPr>
        <p:spPr>
          <a:xfrm flipH="1">
            <a:off x="317445" y="1612536"/>
            <a:ext cx="1880095" cy="1054464"/>
          </a:xfrm>
          <a:prstGeom prst="wedgeRoundRectCallout">
            <a:avLst/>
          </a:prstGeom>
          <a:solidFill>
            <a:srgbClr val="E6E6E6"/>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150" b="1" dirty="0" smtClean="0">
                <a:solidFill>
                  <a:srgbClr val="636466"/>
                </a:solidFill>
                <a:latin typeface="Segoe Print" panose="02000600000000000000" pitchFamily="2" charset="0"/>
              </a:rPr>
              <a:t>How are specifications populated into LIMS?</a:t>
            </a:r>
            <a:endParaRPr lang="en-US" sz="1150" b="1" dirty="0">
              <a:solidFill>
                <a:srgbClr val="636466"/>
              </a:solidFill>
              <a:latin typeface="Segoe Print" panose="02000600000000000000" pitchFamily="2" charset="0"/>
            </a:endParaRPr>
          </a:p>
        </p:txBody>
      </p:sp>
    </p:spTree>
    <p:extLst>
      <p:ext uri="{BB962C8B-B14F-4D97-AF65-F5344CB8AC3E}">
        <p14:creationId xmlns:p14="http://schemas.microsoft.com/office/powerpoint/2010/main" val="95437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27"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noFill/>
        </p:spPr>
        <p:txBody>
          <a:bodyPr>
            <a:normAutofit fontScale="90000"/>
          </a:bodyPr>
          <a:lstStyle/>
          <a:p>
            <a:r>
              <a:rPr lang="en-US" dirty="0" smtClean="0"/>
              <a:t>An improved and scalable solution will build key capabilities.   </a:t>
            </a:r>
            <a:endParaRPr lang="en-US" sz="2000" dirty="0"/>
          </a:p>
        </p:txBody>
      </p:sp>
      <p:sp>
        <p:nvSpPr>
          <p:cNvPr id="12" name="Isosceles Triangle 11"/>
          <p:cNvSpPr/>
          <p:nvPr/>
        </p:nvSpPr>
        <p:spPr>
          <a:xfrm rot="5400000">
            <a:off x="2008022" y="3583686"/>
            <a:ext cx="4439666" cy="457800"/>
          </a:xfrm>
          <a:prstGeom prst="triangle">
            <a:avLst>
              <a:gd name="adj" fmla="val 508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5490360" y="2838505"/>
            <a:ext cx="3301283" cy="646331"/>
          </a:xfrm>
          <a:prstGeom prst="rect">
            <a:avLst/>
          </a:prstGeom>
          <a:noFill/>
        </p:spPr>
        <p:txBody>
          <a:bodyPr wrap="square" rtlCol="0">
            <a:spAutoFit/>
          </a:bodyPr>
          <a:lstStyle/>
          <a:p>
            <a:r>
              <a:rPr lang="en-US" sz="1200" i="1" dirty="0" smtClean="0">
                <a:solidFill>
                  <a:prstClr val="black"/>
                </a:solidFill>
              </a:rPr>
              <a:t>System guided method execution and electronic transfer of data enabling review by exception</a:t>
            </a:r>
          </a:p>
        </p:txBody>
      </p:sp>
      <p:sp>
        <p:nvSpPr>
          <p:cNvPr id="24" name="TextBox 23"/>
          <p:cNvSpPr txBox="1"/>
          <p:nvPr/>
        </p:nvSpPr>
        <p:spPr>
          <a:xfrm>
            <a:off x="5490360" y="5099862"/>
            <a:ext cx="3301283" cy="461665"/>
          </a:xfrm>
          <a:prstGeom prst="rect">
            <a:avLst/>
          </a:prstGeom>
          <a:noFill/>
        </p:spPr>
        <p:txBody>
          <a:bodyPr wrap="square" rtlCol="0">
            <a:spAutoFit/>
          </a:bodyPr>
          <a:lstStyle/>
          <a:p>
            <a:r>
              <a:rPr lang="en-US" sz="1200" i="1" dirty="0" smtClean="0">
                <a:solidFill>
                  <a:prstClr val="black"/>
                </a:solidFill>
              </a:rPr>
              <a:t>Single sources of truth for specifications, methods, and sample plans</a:t>
            </a:r>
          </a:p>
        </p:txBody>
      </p:sp>
      <p:sp>
        <p:nvSpPr>
          <p:cNvPr id="25" name="Rectangle 24"/>
          <p:cNvSpPr/>
          <p:nvPr/>
        </p:nvSpPr>
        <p:spPr>
          <a:xfrm>
            <a:off x="591457" y="3391850"/>
            <a:ext cx="2978968" cy="646331"/>
          </a:xfrm>
          <a:prstGeom prst="rect">
            <a:avLst/>
          </a:prstGeom>
          <a:noFill/>
          <a:ln>
            <a:noFill/>
          </a:ln>
        </p:spPr>
        <p:txBody>
          <a:bodyPr wrap="square">
            <a:spAutoFit/>
          </a:bodyPr>
          <a:lstStyle/>
          <a:p>
            <a:pPr algn="ctr">
              <a:spcBef>
                <a:spcPts val="600"/>
              </a:spcBef>
            </a:pPr>
            <a:r>
              <a:rPr lang="en-US" sz="1200" i="1" dirty="0" smtClean="0">
                <a:solidFill>
                  <a:prstClr val="black"/>
                </a:solidFill>
              </a:rPr>
              <a:t>Difficult sample tracking, standard tracking, and chain of custody procedures</a:t>
            </a:r>
            <a:endParaRPr lang="en-US" sz="1200" i="1" dirty="0">
              <a:solidFill>
                <a:prstClr val="black"/>
              </a:solidFill>
            </a:endParaRPr>
          </a:p>
        </p:txBody>
      </p:sp>
      <p:sp>
        <p:nvSpPr>
          <p:cNvPr id="32" name="TextBox 31"/>
          <p:cNvSpPr txBox="1"/>
          <p:nvPr/>
        </p:nvSpPr>
        <p:spPr>
          <a:xfrm>
            <a:off x="5490360" y="2072252"/>
            <a:ext cx="3301283" cy="646331"/>
          </a:xfrm>
          <a:prstGeom prst="rect">
            <a:avLst/>
          </a:prstGeom>
          <a:noFill/>
        </p:spPr>
        <p:txBody>
          <a:bodyPr wrap="square" rtlCol="0">
            <a:spAutoFit/>
          </a:bodyPr>
          <a:lstStyle/>
          <a:p>
            <a:r>
              <a:rPr lang="en-US" sz="1200" i="1" dirty="0" smtClean="0">
                <a:solidFill>
                  <a:prstClr val="black"/>
                </a:solidFill>
              </a:rPr>
              <a:t>Enable testing at any site through clear sample chain of custody and 100% reliability of sample status and location</a:t>
            </a:r>
            <a:endParaRPr lang="en-US" sz="1050" i="1" dirty="0" smtClean="0">
              <a:solidFill>
                <a:prstClr val="black"/>
              </a:solidFill>
            </a:endParaRPr>
          </a:p>
        </p:txBody>
      </p:sp>
      <p:sp>
        <p:nvSpPr>
          <p:cNvPr id="34" name="Rectangle 1"/>
          <p:cNvSpPr>
            <a:spLocks noChangeArrowheads="1"/>
          </p:cNvSpPr>
          <p:nvPr/>
        </p:nvSpPr>
        <p:spPr bwMode="auto">
          <a:xfrm>
            <a:off x="591457" y="4301772"/>
            <a:ext cx="2978968" cy="461665"/>
          </a:xfrm>
          <a:prstGeom prst="rect">
            <a:avLst/>
          </a:prstGeom>
          <a:noFill/>
          <a:ln>
            <a:noFill/>
          </a:ln>
        </p:spPr>
        <p:txBody>
          <a:bodyPr wrap="square">
            <a:spAutoFit/>
          </a:bodyPr>
          <a:lstStyle/>
          <a:p>
            <a:pPr algn="ctr">
              <a:spcBef>
                <a:spcPts val="600"/>
              </a:spcBef>
            </a:pPr>
            <a:r>
              <a:rPr lang="en-US" sz="1200" i="1" dirty="0" smtClean="0">
                <a:solidFill>
                  <a:prstClr val="black"/>
                </a:solidFill>
              </a:rPr>
              <a:t>Reliance on an abundance of manual processes and data management</a:t>
            </a:r>
            <a:endParaRPr lang="en-US" sz="1200" i="1" dirty="0">
              <a:solidFill>
                <a:prstClr val="black"/>
              </a:solidFill>
            </a:endParaRPr>
          </a:p>
        </p:txBody>
      </p:sp>
      <p:sp>
        <p:nvSpPr>
          <p:cNvPr id="37" name="TextBox 36"/>
          <p:cNvSpPr txBox="1"/>
          <p:nvPr/>
        </p:nvSpPr>
        <p:spPr>
          <a:xfrm>
            <a:off x="5490360" y="4337862"/>
            <a:ext cx="3301283" cy="646331"/>
          </a:xfrm>
          <a:prstGeom prst="rect">
            <a:avLst/>
          </a:prstGeom>
          <a:noFill/>
        </p:spPr>
        <p:txBody>
          <a:bodyPr wrap="square" rtlCol="0">
            <a:spAutoFit/>
          </a:bodyPr>
          <a:lstStyle/>
          <a:p>
            <a:r>
              <a:rPr lang="en-US" sz="1200" i="1" dirty="0" smtClean="0">
                <a:solidFill>
                  <a:prstClr val="black"/>
                </a:solidFill>
              </a:rPr>
              <a:t>Real-time and automated compliance providing streamlined Quality review and rapid release</a:t>
            </a:r>
          </a:p>
        </p:txBody>
      </p:sp>
      <p:grpSp>
        <p:nvGrpSpPr>
          <p:cNvPr id="38" name="Group 37"/>
          <p:cNvGrpSpPr/>
          <p:nvPr/>
        </p:nvGrpSpPr>
        <p:grpSpPr>
          <a:xfrm>
            <a:off x="533400" y="1066800"/>
            <a:ext cx="3428944" cy="244497"/>
            <a:chOff x="393700" y="1304667"/>
            <a:chExt cx="3352800" cy="184666"/>
          </a:xfrm>
        </p:grpSpPr>
        <p:cxnSp>
          <p:nvCxnSpPr>
            <p:cNvPr id="39" name="iBar:31/125"/>
            <p:cNvCxnSpPr/>
            <p:nvPr/>
          </p:nvCxnSpPr>
          <p:spPr>
            <a:xfrm>
              <a:off x="393700" y="1397000"/>
              <a:ext cx="3352800" cy="0"/>
            </a:xfrm>
            <a:prstGeom prst="line">
              <a:avLst/>
            </a:prstGeom>
            <a:ln w="12700">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TxtBox:31/125"/>
            <p:cNvSpPr/>
            <p:nvPr/>
          </p:nvSpPr>
          <p:spPr>
            <a:xfrm>
              <a:off x="1224255" y="1304667"/>
              <a:ext cx="1585690" cy="184666"/>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spAutoFit/>
            </a:bodyPr>
            <a:lstStyle/>
            <a:p>
              <a:pPr algn="ctr"/>
              <a:r>
                <a:rPr lang="en-US" sz="1200" b="1" dirty="0" smtClean="0">
                  <a:solidFill>
                    <a:srgbClr val="000000"/>
                  </a:solidFill>
                </a:rPr>
                <a:t>Current State Gaps</a:t>
              </a:r>
              <a:endParaRPr lang="en-US" sz="1200" b="1" dirty="0">
                <a:solidFill>
                  <a:srgbClr val="000000"/>
                </a:solidFill>
              </a:endParaRPr>
            </a:p>
          </p:txBody>
        </p:sp>
      </p:grpSp>
      <p:grpSp>
        <p:nvGrpSpPr>
          <p:cNvPr id="41" name="Group 40"/>
          <p:cNvGrpSpPr/>
          <p:nvPr/>
        </p:nvGrpSpPr>
        <p:grpSpPr>
          <a:xfrm>
            <a:off x="4724400" y="1096715"/>
            <a:ext cx="3749040" cy="184666"/>
            <a:chOff x="1202083" y="1304667"/>
            <a:chExt cx="3749040" cy="184666"/>
          </a:xfrm>
        </p:grpSpPr>
        <p:cxnSp>
          <p:nvCxnSpPr>
            <p:cNvPr id="42" name="iBar:31/125"/>
            <p:cNvCxnSpPr/>
            <p:nvPr/>
          </p:nvCxnSpPr>
          <p:spPr>
            <a:xfrm>
              <a:off x="1202083" y="1397000"/>
              <a:ext cx="3749040" cy="0"/>
            </a:xfrm>
            <a:prstGeom prst="line">
              <a:avLst/>
            </a:prstGeom>
            <a:ln w="12700">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TxtBox:31/125"/>
            <p:cNvSpPr/>
            <p:nvPr/>
          </p:nvSpPr>
          <p:spPr>
            <a:xfrm>
              <a:off x="2286899" y="1304667"/>
              <a:ext cx="1989647" cy="184666"/>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spAutoFit/>
            </a:bodyPr>
            <a:lstStyle/>
            <a:p>
              <a:pPr algn="ctr"/>
              <a:r>
                <a:rPr lang="en-US" sz="1200" b="1" dirty="0" smtClean="0">
                  <a:solidFill>
                    <a:srgbClr val="000000"/>
                  </a:solidFill>
                </a:rPr>
                <a:t>Future State Capabilities</a:t>
              </a:r>
              <a:endParaRPr lang="en-US" sz="1200" b="1" dirty="0">
                <a:solidFill>
                  <a:srgbClr val="000000"/>
                </a:solidFill>
              </a:endParaRPr>
            </a:p>
          </p:txBody>
        </p:sp>
      </p:grpSp>
      <p:sp>
        <p:nvSpPr>
          <p:cNvPr id="45" name="Rectangle 44"/>
          <p:cNvSpPr/>
          <p:nvPr/>
        </p:nvSpPr>
        <p:spPr>
          <a:xfrm>
            <a:off x="649376" y="2621339"/>
            <a:ext cx="2978968" cy="461665"/>
          </a:xfrm>
          <a:prstGeom prst="rect">
            <a:avLst/>
          </a:prstGeom>
          <a:noFill/>
          <a:ln>
            <a:noFill/>
          </a:ln>
        </p:spPr>
        <p:txBody>
          <a:bodyPr wrap="square">
            <a:spAutoFit/>
          </a:bodyPr>
          <a:lstStyle/>
          <a:p>
            <a:pPr algn="ctr">
              <a:spcBef>
                <a:spcPts val="600"/>
              </a:spcBef>
            </a:pPr>
            <a:r>
              <a:rPr lang="en-US" sz="1200" i="1" dirty="0" smtClean="0">
                <a:solidFill>
                  <a:prstClr val="black"/>
                </a:solidFill>
              </a:rPr>
              <a:t>Multiple sources of truth for guiding procedures, specifications, etc.</a:t>
            </a:r>
            <a:endParaRPr lang="en-US" sz="1200" i="1" dirty="0">
              <a:solidFill>
                <a:prstClr val="black"/>
              </a:solidFill>
            </a:endParaRPr>
          </a:p>
        </p:txBody>
      </p:sp>
      <p:grpSp>
        <p:nvGrpSpPr>
          <p:cNvPr id="5" name="Group 4"/>
          <p:cNvGrpSpPr/>
          <p:nvPr/>
        </p:nvGrpSpPr>
        <p:grpSpPr>
          <a:xfrm>
            <a:off x="4843326" y="4301772"/>
            <a:ext cx="652272" cy="731520"/>
            <a:chOff x="5092370" y="3099885"/>
            <a:chExt cx="700943" cy="916094"/>
          </a:xfrm>
        </p:grpSpPr>
        <p:pic>
          <p:nvPicPr>
            <p:cNvPr id="3" name="Picture 2"/>
            <p:cNvPicPr>
              <a:picLocks noChangeAspect="1"/>
            </p:cNvPicPr>
            <p:nvPr/>
          </p:nvPicPr>
          <p:blipFill>
            <a:blip r:embed="rId7"/>
            <a:stretch>
              <a:fillRect/>
            </a:stretch>
          </p:blipFill>
          <p:spPr>
            <a:xfrm>
              <a:off x="5092370" y="3099885"/>
              <a:ext cx="700943" cy="916094"/>
            </a:xfrm>
            <a:prstGeom prst="rect">
              <a:avLst/>
            </a:prstGeom>
            <a:solidFill>
              <a:srgbClr val="0070C0"/>
            </a:solidFill>
          </p:spPr>
        </p:pic>
        <p:sp>
          <p:nvSpPr>
            <p:cNvPr id="4" name="Multiply 3"/>
            <p:cNvSpPr/>
            <p:nvPr/>
          </p:nvSpPr>
          <p:spPr bwMode="auto">
            <a:xfrm>
              <a:off x="5245011" y="3212656"/>
              <a:ext cx="365760" cy="274320"/>
            </a:xfrm>
            <a:prstGeom prst="mathMultiply">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smtClean="0">
                <a:solidFill>
                  <a:prstClr val="black"/>
                </a:solidFill>
              </a:endParaRPr>
            </a:p>
          </p:txBody>
        </p:sp>
      </p:grpSp>
      <p:sp>
        <p:nvSpPr>
          <p:cNvPr id="56" name="TextBox 55"/>
          <p:cNvSpPr txBox="1"/>
          <p:nvPr/>
        </p:nvSpPr>
        <p:spPr>
          <a:xfrm>
            <a:off x="5490360" y="1390917"/>
            <a:ext cx="3301283" cy="646331"/>
          </a:xfrm>
          <a:prstGeom prst="rect">
            <a:avLst/>
          </a:prstGeom>
          <a:noFill/>
        </p:spPr>
        <p:txBody>
          <a:bodyPr wrap="square" rtlCol="0">
            <a:spAutoFit/>
          </a:bodyPr>
          <a:lstStyle/>
          <a:p>
            <a:r>
              <a:rPr lang="en-US" sz="1200" i="1" dirty="0" smtClean="0">
                <a:solidFill>
                  <a:prstClr val="black"/>
                </a:solidFill>
              </a:rPr>
              <a:t>Seamless Integration with ERP, PLM, and NGA enabling Next Generation Operations with APC</a:t>
            </a:r>
            <a:endParaRPr lang="en-US" sz="1050" i="1" dirty="0" smtClean="0">
              <a:solidFill>
                <a:prstClr val="black"/>
              </a:solidFill>
            </a:endParaRPr>
          </a:p>
        </p:txBody>
      </p:sp>
      <p:sp>
        <p:nvSpPr>
          <p:cNvPr id="35" name="Rectangle 1"/>
          <p:cNvSpPr>
            <a:spLocks noChangeArrowheads="1"/>
          </p:cNvSpPr>
          <p:nvPr/>
        </p:nvSpPr>
        <p:spPr bwMode="auto">
          <a:xfrm>
            <a:off x="633416" y="1674725"/>
            <a:ext cx="2978968" cy="646331"/>
          </a:xfrm>
          <a:prstGeom prst="rect">
            <a:avLst/>
          </a:prstGeom>
          <a:noFill/>
          <a:ln>
            <a:noFill/>
          </a:ln>
        </p:spPr>
        <p:txBody>
          <a:bodyPr wrap="square">
            <a:spAutoFit/>
          </a:bodyPr>
          <a:lstStyle/>
          <a:p>
            <a:pPr algn="ctr">
              <a:spcBef>
                <a:spcPts val="600"/>
              </a:spcBef>
            </a:pPr>
            <a:r>
              <a:rPr lang="en-US" sz="1200" i="1" dirty="0" smtClean="0">
                <a:solidFill>
                  <a:prstClr val="black"/>
                </a:solidFill>
              </a:rPr>
              <a:t>Currently unable to integrate major processes and systems within the supply chain</a:t>
            </a:r>
            <a:endParaRPr lang="en-US" sz="1200" i="1" dirty="0">
              <a:solidFill>
                <a:prstClr val="black"/>
              </a:solidFill>
            </a:endParaRPr>
          </a:p>
        </p:txBody>
      </p:sp>
      <p:sp>
        <p:nvSpPr>
          <p:cNvPr id="46" name="TextBox 45"/>
          <p:cNvSpPr txBox="1"/>
          <p:nvPr/>
        </p:nvSpPr>
        <p:spPr>
          <a:xfrm>
            <a:off x="5490360" y="3575862"/>
            <a:ext cx="3301283" cy="646331"/>
          </a:xfrm>
          <a:prstGeom prst="rect">
            <a:avLst/>
          </a:prstGeom>
          <a:noFill/>
        </p:spPr>
        <p:txBody>
          <a:bodyPr wrap="square" rtlCol="0">
            <a:spAutoFit/>
          </a:bodyPr>
          <a:lstStyle/>
          <a:p>
            <a:r>
              <a:rPr lang="en-US" sz="1200" i="1" dirty="0" smtClean="0">
                <a:solidFill>
                  <a:prstClr val="black"/>
                </a:solidFill>
              </a:rPr>
              <a:t>Key resource integrations (Instruments, Analyst Training, etc.) with systemic enforcement of business processes</a:t>
            </a:r>
          </a:p>
        </p:txBody>
      </p:sp>
      <p:pic>
        <p:nvPicPr>
          <p:cNvPr id="1026" name="Picture 2" descr="http://4vector.com/i/free-vector-green-checkmark-clip-art_104764_Green_Checkmark_clip_art_mediu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5285" y="2944508"/>
            <a:ext cx="434324" cy="434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fishbowlinventory.com/blog/wp-content/uploads/2013/09/Asset-tracking-is-important-to-every-compan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523" y="2215661"/>
            <a:ext cx="571500" cy="55816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5490360" y="5666902"/>
            <a:ext cx="3301283" cy="646331"/>
          </a:xfrm>
          <a:prstGeom prst="rect">
            <a:avLst/>
          </a:prstGeom>
          <a:noFill/>
        </p:spPr>
        <p:txBody>
          <a:bodyPr wrap="square" rtlCol="0">
            <a:spAutoFit/>
          </a:bodyPr>
          <a:lstStyle/>
          <a:p>
            <a:r>
              <a:rPr lang="en-US" sz="1200" i="1" dirty="0" smtClean="0">
                <a:solidFill>
                  <a:prstClr val="black"/>
                </a:solidFill>
              </a:rPr>
              <a:t>Automatic population of analytical data into regulatory submissions and annual product reviews</a:t>
            </a:r>
          </a:p>
        </p:txBody>
      </p:sp>
      <p:pic>
        <p:nvPicPr>
          <p:cNvPr id="1034"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188" y="1390885"/>
            <a:ext cx="918171" cy="34505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0272" y="3578517"/>
            <a:ext cx="602857" cy="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7459" y="5121539"/>
            <a:ext cx="461916" cy="46428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massachusettsworkerscompensationlawyer-blog.com/files/2015/03/2-report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3793" y="5633262"/>
            <a:ext cx="691338" cy="69133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
          <p:cNvSpPr>
            <a:spLocks noChangeArrowheads="1"/>
          </p:cNvSpPr>
          <p:nvPr/>
        </p:nvSpPr>
        <p:spPr bwMode="auto">
          <a:xfrm>
            <a:off x="633416" y="5099862"/>
            <a:ext cx="2978968" cy="830997"/>
          </a:xfrm>
          <a:prstGeom prst="rect">
            <a:avLst/>
          </a:prstGeom>
          <a:noFill/>
          <a:ln>
            <a:noFill/>
          </a:ln>
        </p:spPr>
        <p:txBody>
          <a:bodyPr wrap="square">
            <a:spAutoFit/>
          </a:bodyPr>
          <a:lstStyle/>
          <a:p>
            <a:pPr algn="ctr">
              <a:spcBef>
                <a:spcPts val="600"/>
              </a:spcBef>
            </a:pPr>
            <a:r>
              <a:rPr lang="en-US" sz="1200" i="1" dirty="0" smtClean="0">
                <a:solidFill>
                  <a:prstClr val="black"/>
                </a:solidFill>
              </a:rPr>
              <a:t>Overly-customized LIMS prevents the use of key out-of-the box functionality and prevents upgrading to implement new capabilities</a:t>
            </a:r>
            <a:endParaRPr lang="en-US" sz="1200" i="1" dirty="0">
              <a:solidFill>
                <a:prstClr val="black"/>
              </a:solidFill>
            </a:endParaRPr>
          </a:p>
        </p:txBody>
      </p:sp>
      <p:sp>
        <p:nvSpPr>
          <p:cNvPr id="8" name="TextBox 7"/>
          <p:cNvSpPr txBox="1"/>
          <p:nvPr/>
        </p:nvSpPr>
        <p:spPr>
          <a:xfrm>
            <a:off x="4746869" y="1773290"/>
            <a:ext cx="568808" cy="261610"/>
          </a:xfrm>
          <a:prstGeom prst="rect">
            <a:avLst/>
          </a:prstGeom>
          <a:solidFill>
            <a:schemeClr val="accent1">
              <a:lumMod val="40000"/>
              <a:lumOff val="60000"/>
            </a:schemeClr>
          </a:solidFill>
        </p:spPr>
        <p:txBody>
          <a:bodyPr wrap="square" rtlCol="0">
            <a:spAutoFit/>
          </a:bodyPr>
          <a:lstStyle/>
          <a:p>
            <a:r>
              <a:rPr lang="en-US" sz="1100" b="1" i="1" dirty="0" smtClean="0">
                <a:solidFill>
                  <a:prstClr val="white"/>
                </a:solidFill>
              </a:rPr>
              <a:t>NGA</a:t>
            </a:r>
            <a:endParaRPr lang="en-US" sz="1100" b="1" i="1" dirty="0">
              <a:solidFill>
                <a:prstClr val="white"/>
              </a:solidFill>
            </a:endParaRPr>
          </a:p>
        </p:txBody>
      </p:sp>
    </p:spTree>
    <p:extLst>
      <p:ext uri="{BB962C8B-B14F-4D97-AF65-F5344CB8AC3E}">
        <p14:creationId xmlns:p14="http://schemas.microsoft.com/office/powerpoint/2010/main" val="11934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iQ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0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80604_PPT_Template_3">
  <a:themeElements>
    <a:clrScheme name="Custom 3">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2828FF"/>
      </a:hlink>
      <a:folHlink>
        <a:srgbClr val="800080"/>
      </a:folHlink>
    </a:clrScheme>
    <a:fontScheme name="080604_PPT_Template_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Tx/>
          <a:buFontTx/>
          <a:buChar char="•"/>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080604_PPT_Template_3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a:no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6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7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3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a:no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a:no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8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a:no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0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iogen_SCALE Status_Report_1107201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23065</TotalTime>
  <Words>2862</Words>
  <Application>Microsoft Office PowerPoint</Application>
  <PresentationFormat>On-screen Show (4:3)</PresentationFormat>
  <Paragraphs>559</Paragraphs>
  <Slides>30</Slides>
  <Notes>15</Notes>
  <HiddenSlides>0</HiddenSlides>
  <MMClips>0</MMClips>
  <ScaleCrop>false</ScaleCrop>
  <HeadingPairs>
    <vt:vector size="6" baseType="variant">
      <vt:variant>
        <vt:lpstr>Theme</vt:lpstr>
      </vt:variant>
      <vt:variant>
        <vt:i4>30</vt:i4>
      </vt:variant>
      <vt:variant>
        <vt:lpstr>Embedded OLE Servers</vt:lpstr>
      </vt:variant>
      <vt:variant>
        <vt:i4>1</vt:i4>
      </vt:variant>
      <vt:variant>
        <vt:lpstr>Slide Titles</vt:lpstr>
      </vt:variant>
      <vt:variant>
        <vt:i4>30</vt:i4>
      </vt:variant>
    </vt:vector>
  </HeadingPairs>
  <TitlesOfParts>
    <vt:vector size="61" baseType="lpstr">
      <vt:lpstr>Interior Slide</vt:lpstr>
      <vt:lpstr>080604_PPT_Template_3</vt:lpstr>
      <vt:lpstr>1_Interior Slide</vt:lpstr>
      <vt:lpstr>3_Biogen_SCALE Status_Report_11072014</vt:lpstr>
      <vt:lpstr>2_Biogen_SCALE Status_Report_11072014</vt:lpstr>
      <vt:lpstr>4_Biogen_SCALE Status_Report_11072014</vt:lpstr>
      <vt:lpstr>5_Biogen_SCALE Status_Report_11072014</vt:lpstr>
      <vt:lpstr>6_Biogen_SCALE Status_Report_11072014</vt:lpstr>
      <vt:lpstr>2_Interior Slide</vt:lpstr>
      <vt:lpstr>iQC</vt:lpstr>
      <vt:lpstr>3_Interior Slide</vt:lpstr>
      <vt:lpstr>7_Biogen_SCALE Status_Report_11072014</vt:lpstr>
      <vt:lpstr>1_Biogen_SCALE Status_Report_11072014</vt:lpstr>
      <vt:lpstr>8_Biogen_SCALE Status_Report_11072014</vt:lpstr>
      <vt:lpstr>9_Biogen_SCALE Status_Report_11072014</vt:lpstr>
      <vt:lpstr>14_Biogen_SCALE Status_Report_11072014</vt:lpstr>
      <vt:lpstr>4_Interior Slide</vt:lpstr>
      <vt:lpstr>10_Biogen_SCALE Status_Report_11072014</vt:lpstr>
      <vt:lpstr>11_Biogen_SCALE Status_Report_11072014</vt:lpstr>
      <vt:lpstr>12_Biogen_SCALE Status_Report_11072014</vt:lpstr>
      <vt:lpstr>5_Interior Slide</vt:lpstr>
      <vt:lpstr>6_Interior Slide</vt:lpstr>
      <vt:lpstr>7_Interior Slide</vt:lpstr>
      <vt:lpstr>13_Biogen_SCALE Status_Report_11072014</vt:lpstr>
      <vt:lpstr>15_Biogen_SCALE Status_Report_11072014</vt:lpstr>
      <vt:lpstr>16_Biogen_SCALE Status_Report_11072014</vt:lpstr>
      <vt:lpstr>17_Biogen_SCALE Status_Report_11072014</vt:lpstr>
      <vt:lpstr>18_Biogen_SCALE Status_Report_11072014</vt:lpstr>
      <vt:lpstr>19_Biogen_SCALE Status_Report_11072014</vt:lpstr>
      <vt:lpstr>20_Biogen_SCALE Status_Report_11072014</vt:lpstr>
      <vt:lpstr>think-cell Slide</vt:lpstr>
      <vt:lpstr>iQC Lab of the Future Program</vt:lpstr>
      <vt:lpstr>What is the Lab of the Future?</vt:lpstr>
      <vt:lpstr>Where are we today?</vt:lpstr>
      <vt:lpstr>PowerPoint Presentation</vt:lpstr>
      <vt:lpstr>We executed a comprehensive functional, technical, and business assessment to uncover key insights that can drive recommendations</vt:lpstr>
      <vt:lpstr>The as-is state consists of standalone systems, significant manual effort and data duplication</vt:lpstr>
      <vt:lpstr>PowerPoint Presentation</vt:lpstr>
      <vt:lpstr>Empowering You</vt:lpstr>
      <vt:lpstr>An improved and scalable solution will build key capabilities.   </vt:lpstr>
      <vt:lpstr>Lab of the Future Impact</vt:lpstr>
      <vt:lpstr>Integration of the iQC program is essential to other programs already in progress</vt:lpstr>
      <vt:lpstr>PowerPoint Presentation</vt:lpstr>
      <vt:lpstr>Lab Execution System The foundation of Biogen’s labs of the future</vt:lpstr>
      <vt:lpstr>The to-be state is an iQC platform that provides a Lab Execution System</vt:lpstr>
      <vt:lpstr>Identified 8 key initiatives to deliver a series of business benefits and new capabilities to achieve the vision</vt:lpstr>
      <vt:lpstr>The Lab of the Future is a multi-year program to reach the iQC 2020 vision</vt:lpstr>
      <vt:lpstr>First 2 recommended initiatives will significantly improve the QC capabilities, efficiency and level of service provided</vt:lpstr>
      <vt:lpstr>Comprehensive Sample Management</vt:lpstr>
      <vt:lpstr>Integration Design Excerpt – Sample Plans</vt:lpstr>
      <vt:lpstr>PowerPoint Presentation</vt:lpstr>
      <vt:lpstr>We conducted process requirements gathering and a fit gap analysis to outline a detailed project plan for future design and implementation phase</vt:lpstr>
      <vt:lpstr>High Level Process Overview - Visual</vt:lpstr>
      <vt:lpstr>Each process area has a series of sub-process that were mapped out</vt:lpstr>
      <vt:lpstr>Execute Tests– High Level Process</vt:lpstr>
      <vt:lpstr>Manage Sample Plans</vt:lpstr>
      <vt:lpstr>PowerPoint Presentation</vt:lpstr>
      <vt:lpstr>Communication Strategy</vt:lpstr>
      <vt:lpstr>Our recommendations focus on delivering value in the following benefit areas</vt:lpstr>
      <vt:lpstr>Summary</vt:lpstr>
      <vt:lpstr>Acknowledgements</vt:lpstr>
    </vt:vector>
  </TitlesOfParts>
  <Company>Biogen Idec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been happening</dc:title>
  <dc:creator>Svend Fransen</dc:creator>
  <cp:keywords>Not Sensitive</cp:keywords>
  <cp:lastModifiedBy>Teri Saylor</cp:lastModifiedBy>
  <cp:revision>199</cp:revision>
  <dcterms:created xsi:type="dcterms:W3CDTF">2015-05-27T10:24:21Z</dcterms:created>
  <dcterms:modified xsi:type="dcterms:W3CDTF">2016-03-25T13:20:35Z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67adc2fa-9a39-408d-b6d2-145aa507da5d</vt:lpwstr>
  </property>
  <property fmtid="{D5CDD505-2E9C-101B-9397-08002B2CF9AE}" pid="3" name="BiogenIdecClassification">
    <vt:lpwstr>Not Sensitive</vt:lpwstr>
  </property>
</Properties>
</file>