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sldIdLst>
    <p:sldId id="256" r:id="rId4"/>
    <p:sldId id="257" r:id="rId5"/>
    <p:sldId id="265" r:id="rId6"/>
    <p:sldId id="261" r:id="rId7"/>
    <p:sldId id="262" r:id="rId8"/>
    <p:sldId id="259" r:id="rId9"/>
    <p:sldId id="266" r:id="rId10"/>
    <p:sldId id="260" r:id="rId11"/>
    <p:sldId id="264" r:id="rId12"/>
    <p:sldId id="283"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4" r:id="rId28"/>
    <p:sldId id="281"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60"/>
  </p:normalViewPr>
  <p:slideViewPr>
    <p:cSldViewPr snapToGrid="0">
      <p:cViewPr varScale="1">
        <p:scale>
          <a:sx n="110" d="100"/>
          <a:sy n="110" d="100"/>
        </p:scale>
        <p:origin x="162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41CE6C-D1E5-4EA5-8937-43FC93EA90C9}"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2E37D547-A522-438D-B9BA-1CDAB357BDE0}">
      <dgm:prSet phldrT="[Text]" custT="1"/>
      <dgm:spPr/>
      <dgm:t>
        <a:bodyPr/>
        <a:lstStyle/>
        <a:p>
          <a:r>
            <a:rPr lang="en-US" sz="1400" dirty="0">
              <a:latin typeface="E+H Serif" panose="02020403050405020404" pitchFamily="18" charset="0"/>
            </a:rPr>
            <a:t>Faster clinical progress</a:t>
          </a:r>
        </a:p>
      </dgm:t>
    </dgm:pt>
    <dgm:pt modelId="{E520668D-C7F5-4C51-98E0-55B562CC98AA}" type="parTrans" cxnId="{764B4BA2-90E0-4CC7-90F4-04AC56860D6A}">
      <dgm:prSet/>
      <dgm:spPr/>
      <dgm:t>
        <a:bodyPr/>
        <a:lstStyle/>
        <a:p>
          <a:endParaRPr lang="en-US"/>
        </a:p>
      </dgm:t>
    </dgm:pt>
    <dgm:pt modelId="{C1F7C947-11B6-4A6F-9C34-AE09561BB3CC}" type="sibTrans" cxnId="{764B4BA2-90E0-4CC7-90F4-04AC56860D6A}">
      <dgm:prSet/>
      <dgm:spPr/>
      <dgm:t>
        <a:bodyPr/>
        <a:lstStyle/>
        <a:p>
          <a:endParaRPr lang="en-US"/>
        </a:p>
      </dgm:t>
    </dgm:pt>
    <dgm:pt modelId="{56BB38C9-17F8-47DD-969E-39DD1981B1EA}">
      <dgm:prSet phldrT="[Text]" custT="1"/>
      <dgm:spPr/>
      <dgm:t>
        <a:bodyPr/>
        <a:lstStyle/>
        <a:p>
          <a:r>
            <a:rPr lang="en-US" sz="1400" dirty="0">
              <a:latin typeface="E+H Serif" panose="02020403050405020404" pitchFamily="18" charset="0"/>
            </a:rPr>
            <a:t>More production uptime</a:t>
          </a:r>
        </a:p>
      </dgm:t>
    </dgm:pt>
    <dgm:pt modelId="{8A97B934-D8EE-4255-BEF9-FC2BADFE6468}" type="parTrans" cxnId="{33518F91-C5EF-4C19-8BD6-B5723CF47F3A}">
      <dgm:prSet/>
      <dgm:spPr/>
      <dgm:t>
        <a:bodyPr/>
        <a:lstStyle/>
        <a:p>
          <a:endParaRPr lang="en-US"/>
        </a:p>
      </dgm:t>
    </dgm:pt>
    <dgm:pt modelId="{EA14935A-3311-4BE2-B512-34FD815FF8DF}" type="sibTrans" cxnId="{33518F91-C5EF-4C19-8BD6-B5723CF47F3A}">
      <dgm:prSet/>
      <dgm:spPr/>
      <dgm:t>
        <a:bodyPr/>
        <a:lstStyle/>
        <a:p>
          <a:endParaRPr lang="en-US"/>
        </a:p>
      </dgm:t>
    </dgm:pt>
    <dgm:pt modelId="{C2960B3F-331A-4E5A-B6D1-B08E6D8577D7}">
      <dgm:prSet phldrT="[Text]" custT="1"/>
      <dgm:spPr/>
      <dgm:t>
        <a:bodyPr/>
        <a:lstStyle/>
        <a:p>
          <a:r>
            <a:rPr lang="en-US" sz="1400" dirty="0">
              <a:latin typeface="E+H Serif" panose="02020403050405020404" pitchFamily="18" charset="0"/>
            </a:rPr>
            <a:t>Improved </a:t>
          </a:r>
          <a:r>
            <a:rPr lang="en-US" sz="1400" b="0" i="0" dirty="0">
              <a:latin typeface="E+H Serif" panose="02020403050405020404" pitchFamily="18" charset="0"/>
            </a:rPr>
            <a:t>inter-batch consistency</a:t>
          </a:r>
          <a:endParaRPr lang="en-US" sz="1400" dirty="0">
            <a:latin typeface="E+H Serif" panose="02020403050405020404" pitchFamily="18" charset="0"/>
          </a:endParaRPr>
        </a:p>
      </dgm:t>
    </dgm:pt>
    <dgm:pt modelId="{AFE956EF-9129-4D9B-BCE8-EF7DB8458530}" type="sibTrans" cxnId="{63BEFDDD-2EAF-4896-BD47-D84766677798}">
      <dgm:prSet/>
      <dgm:spPr/>
      <dgm:t>
        <a:bodyPr/>
        <a:lstStyle/>
        <a:p>
          <a:endParaRPr lang="en-US"/>
        </a:p>
      </dgm:t>
    </dgm:pt>
    <dgm:pt modelId="{9DC66C04-0669-41A9-93CD-74A6CFC3277B}" type="parTrans" cxnId="{63BEFDDD-2EAF-4896-BD47-D84766677798}">
      <dgm:prSet/>
      <dgm:spPr/>
      <dgm:t>
        <a:bodyPr/>
        <a:lstStyle/>
        <a:p>
          <a:endParaRPr lang="en-US"/>
        </a:p>
      </dgm:t>
    </dgm:pt>
    <dgm:pt modelId="{323F2E46-4E24-4D19-A11B-DC3F9D9723B4}" type="pres">
      <dgm:prSet presAssocID="{1941CE6C-D1E5-4EA5-8937-43FC93EA90C9}" presName="Name0" presStyleCnt="0">
        <dgm:presLayoutVars>
          <dgm:dir/>
          <dgm:resizeHandles val="exact"/>
        </dgm:presLayoutVars>
      </dgm:prSet>
      <dgm:spPr/>
    </dgm:pt>
    <dgm:pt modelId="{C7E533CF-D8ED-424D-B3CB-EB885A80BEDD}" type="pres">
      <dgm:prSet presAssocID="{2E37D547-A522-438D-B9BA-1CDAB357BDE0}" presName="composite" presStyleCnt="0"/>
      <dgm:spPr/>
    </dgm:pt>
    <dgm:pt modelId="{B8789220-9717-41DC-BF3C-162A4877D473}" type="pres">
      <dgm:prSet presAssocID="{2E37D547-A522-438D-B9BA-1CDAB357BDE0}" presName="bgChev" presStyleLbl="node1" presStyleIdx="0" presStyleCnt="3" custLinFactNeighborX="1527" custLinFactNeighborY="-85894"/>
      <dgm:spPr/>
    </dgm:pt>
    <dgm:pt modelId="{373B8BAB-2A53-4D48-BB5F-9B6651B1BB51}" type="pres">
      <dgm:prSet presAssocID="{2E37D547-A522-438D-B9BA-1CDAB357BDE0}" presName="txNode" presStyleLbl="fgAcc1" presStyleIdx="0" presStyleCnt="3" custScaleX="95079" custScaleY="102393" custLinFactNeighborX="-27841" custLinFactNeighborY="48307">
        <dgm:presLayoutVars>
          <dgm:bulletEnabled val="1"/>
        </dgm:presLayoutVars>
      </dgm:prSet>
      <dgm:spPr/>
    </dgm:pt>
    <dgm:pt modelId="{96555A8F-E730-4544-A2D8-B12BC11D2960}" type="pres">
      <dgm:prSet presAssocID="{C1F7C947-11B6-4A6F-9C34-AE09561BB3CC}" presName="compositeSpace" presStyleCnt="0"/>
      <dgm:spPr/>
    </dgm:pt>
    <dgm:pt modelId="{29137247-9A31-4035-B6A1-14B5AF0B2228}" type="pres">
      <dgm:prSet presAssocID="{56BB38C9-17F8-47DD-969E-39DD1981B1EA}" presName="composite" presStyleCnt="0"/>
      <dgm:spPr/>
    </dgm:pt>
    <dgm:pt modelId="{814F9D63-DA2D-477D-A7D0-006CFF7A3305}" type="pres">
      <dgm:prSet presAssocID="{56BB38C9-17F8-47DD-969E-39DD1981B1EA}" presName="bgChev" presStyleLbl="node1" presStyleIdx="1" presStyleCnt="3" custLinFactNeighborX="-28688" custLinFactNeighborY="-86282"/>
      <dgm:spPr/>
    </dgm:pt>
    <dgm:pt modelId="{B13A7B0C-60EC-4BDE-93CD-B415C385E550}" type="pres">
      <dgm:prSet presAssocID="{56BB38C9-17F8-47DD-969E-39DD1981B1EA}" presName="txNode" presStyleLbl="fgAcc1" presStyleIdx="1" presStyleCnt="3" custScaleX="92775" custScaleY="102816" custLinFactNeighborX="-65137" custLinFactNeighborY="49935">
        <dgm:presLayoutVars>
          <dgm:bulletEnabled val="1"/>
        </dgm:presLayoutVars>
      </dgm:prSet>
      <dgm:spPr/>
    </dgm:pt>
    <dgm:pt modelId="{9B07B396-35F6-4C46-8BC0-3319A1547B2B}" type="pres">
      <dgm:prSet presAssocID="{EA14935A-3311-4BE2-B512-34FD815FF8DF}" presName="compositeSpace" presStyleCnt="0"/>
      <dgm:spPr/>
    </dgm:pt>
    <dgm:pt modelId="{21CE889E-96BB-494F-ABD5-A7C17BC29A64}" type="pres">
      <dgm:prSet presAssocID="{C2960B3F-331A-4E5A-B6D1-B08E6D8577D7}" presName="composite" presStyleCnt="0"/>
      <dgm:spPr/>
    </dgm:pt>
    <dgm:pt modelId="{1A1336C8-09FB-4761-BBBB-61A42961A159}" type="pres">
      <dgm:prSet presAssocID="{C2960B3F-331A-4E5A-B6D1-B08E6D8577D7}" presName="bgChev" presStyleLbl="node1" presStyleIdx="2" presStyleCnt="3" custScaleY="97603" custLinFactNeighborX="6437" custLinFactNeighborY="-86460"/>
      <dgm:spPr/>
    </dgm:pt>
    <dgm:pt modelId="{778D48D9-1C80-4D36-BA41-2D3047E22D5E}" type="pres">
      <dgm:prSet presAssocID="{C2960B3F-331A-4E5A-B6D1-B08E6D8577D7}" presName="txNode" presStyleLbl="fgAcc1" presStyleIdx="2" presStyleCnt="3" custScaleX="92712" custScaleY="103500" custLinFactNeighborX="-8575" custLinFactNeighborY="49604">
        <dgm:presLayoutVars>
          <dgm:bulletEnabled val="1"/>
        </dgm:presLayoutVars>
      </dgm:prSet>
      <dgm:spPr/>
    </dgm:pt>
  </dgm:ptLst>
  <dgm:cxnLst>
    <dgm:cxn modelId="{089C3714-D3AC-4848-84CE-4166E5456DF1}" type="presOf" srcId="{C2960B3F-331A-4E5A-B6D1-B08E6D8577D7}" destId="{778D48D9-1C80-4D36-BA41-2D3047E22D5E}" srcOrd="0" destOrd="0" presId="urn:microsoft.com/office/officeart/2005/8/layout/chevronAccent+Icon"/>
    <dgm:cxn modelId="{A63D6D1E-C3F0-43EA-9172-2D64792C53B8}" type="presOf" srcId="{2E37D547-A522-438D-B9BA-1CDAB357BDE0}" destId="{373B8BAB-2A53-4D48-BB5F-9B6651B1BB51}" srcOrd="0" destOrd="0" presId="urn:microsoft.com/office/officeart/2005/8/layout/chevronAccent+Icon"/>
    <dgm:cxn modelId="{5C1C3448-A454-40AF-9F2F-CAD49953CF66}" type="presOf" srcId="{1941CE6C-D1E5-4EA5-8937-43FC93EA90C9}" destId="{323F2E46-4E24-4D19-A11B-DC3F9D9723B4}" srcOrd="0" destOrd="0" presId="urn:microsoft.com/office/officeart/2005/8/layout/chevronAccent+Icon"/>
    <dgm:cxn modelId="{33518F91-C5EF-4C19-8BD6-B5723CF47F3A}" srcId="{1941CE6C-D1E5-4EA5-8937-43FC93EA90C9}" destId="{56BB38C9-17F8-47DD-969E-39DD1981B1EA}" srcOrd="1" destOrd="0" parTransId="{8A97B934-D8EE-4255-BEF9-FC2BADFE6468}" sibTransId="{EA14935A-3311-4BE2-B512-34FD815FF8DF}"/>
    <dgm:cxn modelId="{764B4BA2-90E0-4CC7-90F4-04AC56860D6A}" srcId="{1941CE6C-D1E5-4EA5-8937-43FC93EA90C9}" destId="{2E37D547-A522-438D-B9BA-1CDAB357BDE0}" srcOrd="0" destOrd="0" parTransId="{E520668D-C7F5-4C51-98E0-55B562CC98AA}" sibTransId="{C1F7C947-11B6-4A6F-9C34-AE09561BB3CC}"/>
    <dgm:cxn modelId="{63BEFDDD-2EAF-4896-BD47-D84766677798}" srcId="{1941CE6C-D1E5-4EA5-8937-43FC93EA90C9}" destId="{C2960B3F-331A-4E5A-B6D1-B08E6D8577D7}" srcOrd="2" destOrd="0" parTransId="{9DC66C04-0669-41A9-93CD-74A6CFC3277B}" sibTransId="{AFE956EF-9129-4D9B-BCE8-EF7DB8458530}"/>
    <dgm:cxn modelId="{A92426E0-D611-46B9-B05D-C1E3C0273A05}" type="presOf" srcId="{56BB38C9-17F8-47DD-969E-39DD1981B1EA}" destId="{B13A7B0C-60EC-4BDE-93CD-B415C385E550}" srcOrd="0" destOrd="0" presId="urn:microsoft.com/office/officeart/2005/8/layout/chevronAccent+Icon"/>
    <dgm:cxn modelId="{6D7FCBA6-2B5D-4A14-A0DE-91795519F07C}" type="presParOf" srcId="{323F2E46-4E24-4D19-A11B-DC3F9D9723B4}" destId="{C7E533CF-D8ED-424D-B3CB-EB885A80BEDD}" srcOrd="0" destOrd="0" presId="urn:microsoft.com/office/officeart/2005/8/layout/chevronAccent+Icon"/>
    <dgm:cxn modelId="{4E22077E-1CAC-4C36-93AE-3FCC50B8DB8D}" type="presParOf" srcId="{C7E533CF-D8ED-424D-B3CB-EB885A80BEDD}" destId="{B8789220-9717-41DC-BF3C-162A4877D473}" srcOrd="0" destOrd="0" presId="urn:microsoft.com/office/officeart/2005/8/layout/chevronAccent+Icon"/>
    <dgm:cxn modelId="{40999F55-8A02-4083-9C0F-42BCDD2F5400}" type="presParOf" srcId="{C7E533CF-D8ED-424D-B3CB-EB885A80BEDD}" destId="{373B8BAB-2A53-4D48-BB5F-9B6651B1BB51}" srcOrd="1" destOrd="0" presId="urn:microsoft.com/office/officeart/2005/8/layout/chevronAccent+Icon"/>
    <dgm:cxn modelId="{4B39B513-9747-4D32-86ED-D4CB7B7F7C95}" type="presParOf" srcId="{323F2E46-4E24-4D19-A11B-DC3F9D9723B4}" destId="{96555A8F-E730-4544-A2D8-B12BC11D2960}" srcOrd="1" destOrd="0" presId="urn:microsoft.com/office/officeart/2005/8/layout/chevronAccent+Icon"/>
    <dgm:cxn modelId="{3C9117C7-4DBA-46E0-8537-9DD5ABAAD74F}" type="presParOf" srcId="{323F2E46-4E24-4D19-A11B-DC3F9D9723B4}" destId="{29137247-9A31-4035-B6A1-14B5AF0B2228}" srcOrd="2" destOrd="0" presId="urn:microsoft.com/office/officeart/2005/8/layout/chevronAccent+Icon"/>
    <dgm:cxn modelId="{DE4D4BAA-9071-48A2-A3C3-C7CC88CA305A}" type="presParOf" srcId="{29137247-9A31-4035-B6A1-14B5AF0B2228}" destId="{814F9D63-DA2D-477D-A7D0-006CFF7A3305}" srcOrd="0" destOrd="0" presId="urn:microsoft.com/office/officeart/2005/8/layout/chevronAccent+Icon"/>
    <dgm:cxn modelId="{86BEEA6B-414D-43D9-91DD-6AB6E3B7A746}" type="presParOf" srcId="{29137247-9A31-4035-B6A1-14B5AF0B2228}" destId="{B13A7B0C-60EC-4BDE-93CD-B415C385E550}" srcOrd="1" destOrd="0" presId="urn:microsoft.com/office/officeart/2005/8/layout/chevronAccent+Icon"/>
    <dgm:cxn modelId="{BAAE6529-DE79-4F5E-B0EB-48AE43D994A8}" type="presParOf" srcId="{323F2E46-4E24-4D19-A11B-DC3F9D9723B4}" destId="{9B07B396-35F6-4C46-8BC0-3319A1547B2B}" srcOrd="3" destOrd="0" presId="urn:microsoft.com/office/officeart/2005/8/layout/chevronAccent+Icon"/>
    <dgm:cxn modelId="{523578F3-E631-430A-BFDA-E322786743A4}" type="presParOf" srcId="{323F2E46-4E24-4D19-A11B-DC3F9D9723B4}" destId="{21CE889E-96BB-494F-ABD5-A7C17BC29A64}" srcOrd="4" destOrd="0" presId="urn:microsoft.com/office/officeart/2005/8/layout/chevronAccent+Icon"/>
    <dgm:cxn modelId="{3542CE99-0142-4C2B-875C-A9F129782D4F}" type="presParOf" srcId="{21CE889E-96BB-494F-ABD5-A7C17BC29A64}" destId="{1A1336C8-09FB-4761-BBBB-61A42961A159}" srcOrd="0" destOrd="0" presId="urn:microsoft.com/office/officeart/2005/8/layout/chevronAccent+Icon"/>
    <dgm:cxn modelId="{62E1C016-7EF7-4B73-8377-693EA0DD9FC0}" type="presParOf" srcId="{21CE889E-96BB-494F-ABD5-A7C17BC29A64}" destId="{778D48D9-1C80-4D36-BA41-2D3047E22D5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89220-9717-41DC-BF3C-162A4877D473}">
      <dsp:nvSpPr>
        <dsp:cNvPr id="0" name=""/>
        <dsp:cNvSpPr/>
      </dsp:nvSpPr>
      <dsp:spPr>
        <a:xfrm>
          <a:off x="45159" y="697419"/>
          <a:ext cx="2642790" cy="1020116"/>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3B8BAB-2A53-4D48-BB5F-9B6651B1BB51}">
      <dsp:nvSpPr>
        <dsp:cNvPr id="0" name=""/>
        <dsp:cNvSpPr/>
      </dsp:nvSpPr>
      <dsp:spPr>
        <a:xfrm>
          <a:off x="143134" y="2309250"/>
          <a:ext cx="2121867" cy="10445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E+H Serif" panose="02020403050405020404" pitchFamily="18" charset="0"/>
            </a:rPr>
            <a:t>Faster clinical progress</a:t>
          </a:r>
        </a:p>
      </dsp:txBody>
      <dsp:txXfrm>
        <a:off x="173727" y="2339843"/>
        <a:ext cx="2060681" cy="983342"/>
      </dsp:txXfrm>
    </dsp:sp>
    <dsp:sp modelId="{814F9D63-DA2D-477D-A7D0-006CFF7A3305}">
      <dsp:nvSpPr>
        <dsp:cNvPr id="0" name=""/>
        <dsp:cNvSpPr/>
      </dsp:nvSpPr>
      <dsp:spPr>
        <a:xfrm>
          <a:off x="2210383" y="692382"/>
          <a:ext cx="2642790" cy="1020116"/>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3A7B0C-60EC-4BDE-93CD-B415C385E550}">
      <dsp:nvSpPr>
        <dsp:cNvPr id="0" name=""/>
        <dsp:cNvSpPr/>
      </dsp:nvSpPr>
      <dsp:spPr>
        <a:xfrm>
          <a:off x="2300255" y="2322621"/>
          <a:ext cx="2070449" cy="10488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E+H Serif" panose="02020403050405020404" pitchFamily="18" charset="0"/>
            </a:rPr>
            <a:t>More production uptime</a:t>
          </a:r>
        </a:p>
      </dsp:txBody>
      <dsp:txXfrm>
        <a:off x="2330975" y="2353341"/>
        <a:ext cx="2009009" cy="987403"/>
      </dsp:txXfrm>
    </dsp:sp>
    <dsp:sp modelId="{1A1336C8-09FB-4761-BBBB-61A42961A159}">
      <dsp:nvSpPr>
        <dsp:cNvPr id="0" name=""/>
        <dsp:cNvSpPr/>
      </dsp:nvSpPr>
      <dsp:spPr>
        <a:xfrm>
          <a:off x="6076696" y="694935"/>
          <a:ext cx="2642790" cy="99566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D48D9-1C80-4D36-BA41-2D3047E22D5E}">
      <dsp:nvSpPr>
        <dsp:cNvPr id="0" name=""/>
        <dsp:cNvSpPr/>
      </dsp:nvSpPr>
      <dsp:spPr>
        <a:xfrm>
          <a:off x="6501279" y="2307898"/>
          <a:ext cx="2069043" cy="10558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E+H Serif" panose="02020403050405020404" pitchFamily="18" charset="0"/>
            </a:rPr>
            <a:t>Improved </a:t>
          </a:r>
          <a:r>
            <a:rPr lang="en-US" sz="1400" b="0" i="0" kern="1200" dirty="0">
              <a:latin typeface="E+H Serif" panose="02020403050405020404" pitchFamily="18" charset="0"/>
            </a:rPr>
            <a:t>inter-batch consistency</a:t>
          </a:r>
          <a:endParaRPr lang="en-US" sz="1400" kern="1200" dirty="0">
            <a:latin typeface="E+H Serif" panose="02020403050405020404" pitchFamily="18" charset="0"/>
          </a:endParaRPr>
        </a:p>
      </dsp:txBody>
      <dsp:txXfrm>
        <a:off x="6532203" y="2338822"/>
        <a:ext cx="2007195" cy="9939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Presenter Information, Conference and Date</a:t>
            </a:r>
            <a:endParaRPr lang="en-CA" dirty="0"/>
          </a:p>
        </p:txBody>
      </p:sp>
    </p:spTree>
    <p:extLst>
      <p:ext uri="{BB962C8B-B14F-4D97-AF65-F5344CB8AC3E}">
        <p14:creationId xmlns:p14="http://schemas.microsoft.com/office/powerpoint/2010/main" val="361901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388035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Tree>
    <p:extLst>
      <p:ext uri="{BB962C8B-B14F-4D97-AF65-F5344CB8AC3E}">
        <p14:creationId xmlns:p14="http://schemas.microsoft.com/office/powerpoint/2010/main" val="120919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val="42373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a:t>Title</a:t>
            </a:r>
          </a:p>
          <a:p>
            <a:pPr lvl="1"/>
            <a:r>
              <a:rPr lang="en-US" dirty="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cxnSp>
        <p:nvCxnSpPr>
          <p:cNvPr id="7" name="Straight Connector 6"/>
          <p:cNvCxnSpPr/>
          <p:nvPr userDrawn="1"/>
        </p:nvCxnSpPr>
        <p:spPr>
          <a:xfrm>
            <a:off x="6802438" y="1714500"/>
            <a:ext cx="19579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a:t>Text</a:t>
            </a:r>
            <a:endParaRPr lang="en-US" dirty="0"/>
          </a:p>
        </p:txBody>
      </p:sp>
    </p:spTree>
    <p:extLst>
      <p:ext uri="{BB962C8B-B14F-4D97-AF65-F5344CB8AC3E}">
        <p14:creationId xmlns:p14="http://schemas.microsoft.com/office/powerpoint/2010/main" val="1516772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a:t>PRESENTATION TITLE</a:t>
            </a:r>
            <a:endParaRPr lang="en-CA"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233628667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p:nvSpPr>
        <p:spPr>
          <a:xfrm>
            <a:off x="7776338" y="6478773"/>
            <a:ext cx="675075" cy="115416"/>
          </a:xfrm>
          <a:prstGeom prst="rect">
            <a:avLst/>
          </a:prstGeom>
          <a:noFill/>
        </p:spPr>
        <p:txBody>
          <a:bodyPr wrap="square" lIns="0" tIns="0" rIns="0" bIns="0" rtlCol="0" anchor="b" anchorCtr="0">
            <a:spAutoFit/>
          </a:bodyPr>
          <a:lstStyle/>
          <a:p>
            <a:pPr algn="r"/>
            <a:r>
              <a:rPr lang="fr-CA" sz="750" b="1">
                <a:solidFill>
                  <a:schemeClr val="bg1"/>
                </a:solidFill>
              </a:rPr>
              <a:t>ispe.org</a:t>
            </a:r>
            <a:endParaRPr lang="en-CA" sz="750" b="1">
              <a:solidFill>
                <a:schemeClr val="bg1"/>
              </a:solidFill>
            </a:endParaRPr>
          </a:p>
        </p:txBody>
      </p:sp>
      <p:cxnSp>
        <p:nvCxnSpPr>
          <p:cNvPr id="23" name="Straight Connector 22"/>
          <p:cNvCxnSpPr/>
          <p:nvPr/>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535" y="6306128"/>
            <a:ext cx="1143055" cy="367665"/>
          </a:xfrm>
          <a:prstGeom prst="rect">
            <a:avLst/>
          </a:prstGeom>
        </p:spPr>
      </p:pic>
      <p:sp>
        <p:nvSpPr>
          <p:cNvPr id="14" name="TextBox 13"/>
          <p:cNvSpPr txBox="1"/>
          <p:nvPr/>
        </p:nvSpPr>
        <p:spPr>
          <a:xfrm>
            <a:off x="2771802" y="6482221"/>
            <a:ext cx="900100" cy="115416"/>
          </a:xfrm>
          <a:prstGeom prst="rect">
            <a:avLst/>
          </a:prstGeom>
          <a:noFill/>
        </p:spPr>
        <p:txBody>
          <a:bodyPr wrap="square" lIns="0" tIns="0" rIns="0" bIns="0" rtlCol="0" anchor="b" anchorCtr="0">
            <a:spAutoFit/>
          </a:bodyPr>
          <a:lstStyle/>
          <a:p>
            <a:r>
              <a:rPr lang="fr-CA" sz="750" b="1">
                <a:solidFill>
                  <a:schemeClr val="bg1"/>
                </a:solidFill>
              </a:rPr>
              <a:t>Connecting</a:t>
            </a:r>
            <a:endParaRPr lang="en-CA" sz="750" b="1">
              <a:solidFill>
                <a:schemeClr val="bg1"/>
              </a:solidFill>
            </a:endParaRPr>
          </a:p>
        </p:txBody>
      </p:sp>
      <p:sp>
        <p:nvSpPr>
          <p:cNvPr id="15" name="TextBox 14"/>
          <p:cNvSpPr txBox="1"/>
          <p:nvPr/>
        </p:nvSpPr>
        <p:spPr>
          <a:xfrm>
            <a:off x="3896473" y="6482221"/>
            <a:ext cx="1126435" cy="115416"/>
          </a:xfrm>
          <a:prstGeom prst="rect">
            <a:avLst/>
          </a:prstGeom>
          <a:noFill/>
        </p:spPr>
        <p:txBody>
          <a:bodyPr wrap="square" lIns="0" tIns="0" rIns="0" bIns="0" rtlCol="0" anchor="b" anchorCtr="0">
            <a:spAutoFit/>
          </a:bodyPr>
          <a:lstStyle/>
          <a:p>
            <a:r>
              <a:rPr lang="fr-CA" sz="750" b="1">
                <a:solidFill>
                  <a:schemeClr val="bg1"/>
                </a:solidFill>
              </a:rPr>
              <a:t>Pharmaceutical</a:t>
            </a:r>
            <a:endParaRPr lang="en-CA" sz="750" b="1">
              <a:solidFill>
                <a:schemeClr val="bg1"/>
              </a:solidFill>
            </a:endParaRPr>
          </a:p>
        </p:txBody>
      </p:sp>
      <p:sp>
        <p:nvSpPr>
          <p:cNvPr id="16" name="TextBox 15"/>
          <p:cNvSpPr txBox="1"/>
          <p:nvPr/>
        </p:nvSpPr>
        <p:spPr>
          <a:xfrm>
            <a:off x="5259740" y="6482221"/>
            <a:ext cx="900100" cy="115416"/>
          </a:xfrm>
          <a:prstGeom prst="rect">
            <a:avLst/>
          </a:prstGeom>
          <a:noFill/>
        </p:spPr>
        <p:txBody>
          <a:bodyPr wrap="square" lIns="0" tIns="0" rIns="0" bIns="0" rtlCol="0" anchor="b" anchorCtr="0">
            <a:spAutoFit/>
          </a:bodyPr>
          <a:lstStyle/>
          <a:p>
            <a:r>
              <a:rPr lang="fr-CA" sz="750" b="1">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43.jpeg"/><Relationship Id="rId3" Type="http://schemas.microsoft.com/office/2007/relationships/hdphoto" Target="../media/hdphoto1.wdp"/><Relationship Id="rId7" Type="http://schemas.openxmlformats.org/officeDocument/2006/relationships/image" Target="../media/image42.jpeg"/><Relationship Id="rId2" Type="http://schemas.openxmlformats.org/officeDocument/2006/relationships/image" Target="../media/image39.pn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678" y="2878906"/>
            <a:ext cx="4360102" cy="1243673"/>
          </a:xfrm>
        </p:spPr>
        <p:txBody>
          <a:bodyPr/>
          <a:lstStyle/>
          <a:p>
            <a:r>
              <a:rPr lang="en-US" b="1" dirty="0"/>
              <a:t>Reliability in Continuous Manufacturing</a:t>
            </a:r>
          </a:p>
        </p:txBody>
      </p:sp>
      <p:sp>
        <p:nvSpPr>
          <p:cNvPr id="3" name="Subtitle 2"/>
          <p:cNvSpPr>
            <a:spLocks noGrp="1"/>
          </p:cNvSpPr>
          <p:nvPr>
            <p:ph type="subTitle" idx="1"/>
          </p:nvPr>
        </p:nvSpPr>
        <p:spPr>
          <a:xfrm>
            <a:off x="379677" y="4436707"/>
            <a:ext cx="7656976" cy="1752600"/>
          </a:xfrm>
        </p:spPr>
        <p:txBody>
          <a:bodyPr/>
          <a:lstStyle/>
          <a:p>
            <a:r>
              <a:rPr lang="en-US" b="1" dirty="0">
                <a:solidFill>
                  <a:schemeClr val="tx1"/>
                </a:solidFill>
              </a:rPr>
              <a:t>Bethany Silva - </a:t>
            </a:r>
            <a:r>
              <a:rPr lang="en-US" dirty="0">
                <a:solidFill>
                  <a:schemeClr val="tx1"/>
                </a:solidFill>
              </a:rPr>
              <a:t>Life Science Industry Manager, Endress+Hauser</a:t>
            </a:r>
          </a:p>
          <a:p>
            <a:r>
              <a:rPr lang="en-US" b="1" dirty="0">
                <a:solidFill>
                  <a:schemeClr val="tx1"/>
                </a:solidFill>
              </a:rPr>
              <a:t>Steve Milford - </a:t>
            </a:r>
            <a:r>
              <a:rPr lang="en-US" dirty="0">
                <a:solidFill>
                  <a:schemeClr val="tx1"/>
                </a:solidFill>
              </a:rPr>
              <a:t>Product Business Manager - Flow, Endress+Hauser</a:t>
            </a:r>
          </a:p>
          <a:p>
            <a:r>
              <a:rPr lang="en-US" b="1" dirty="0">
                <a:solidFill>
                  <a:schemeClr val="tx1"/>
                </a:solidFill>
              </a:rPr>
              <a:t>Adam Hughes - </a:t>
            </a:r>
            <a:r>
              <a:rPr lang="en-US" dirty="0">
                <a:solidFill>
                  <a:schemeClr val="tx1"/>
                </a:solidFill>
              </a:rPr>
              <a:t>Sales Development Manager - Temperature &amp; Systems, Endress+Hauser</a:t>
            </a:r>
          </a:p>
          <a:p>
            <a:endParaRPr lang="en-US" dirty="0"/>
          </a:p>
          <a:p>
            <a:endParaRPr lang="en-US" dirty="0"/>
          </a:p>
          <a:p>
            <a:r>
              <a:rPr lang="en-US" dirty="0"/>
              <a:t>ISPE-</a:t>
            </a:r>
            <a:r>
              <a:rPr lang="en-US" dirty="0" err="1"/>
              <a:t>CaSA</a:t>
            </a:r>
            <a:r>
              <a:rPr lang="en-US" dirty="0"/>
              <a:t> 2022</a:t>
            </a:r>
          </a:p>
        </p:txBody>
      </p:sp>
    </p:spTree>
    <p:extLst>
      <p:ext uri="{BB962C8B-B14F-4D97-AF65-F5344CB8AC3E}">
        <p14:creationId xmlns:p14="http://schemas.microsoft.com/office/powerpoint/2010/main" val="279609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680" y="1878036"/>
            <a:ext cx="4578214" cy="1471083"/>
          </a:xfrm>
        </p:spPr>
        <p:txBody>
          <a:bodyPr/>
          <a:lstStyle/>
          <a:p>
            <a:r>
              <a:rPr lang="en-US" dirty="0"/>
              <a:t>Flow </a:t>
            </a:r>
            <a:br>
              <a:rPr lang="en-US" dirty="0"/>
            </a:br>
            <a:r>
              <a:rPr lang="en-US" dirty="0"/>
              <a:t>Best practice for regulatory compliance</a:t>
            </a:r>
          </a:p>
        </p:txBody>
      </p:sp>
      <p:sp>
        <p:nvSpPr>
          <p:cNvPr id="5" name="Subtitle 4"/>
          <p:cNvSpPr>
            <a:spLocks noGrp="1"/>
          </p:cNvSpPr>
          <p:nvPr>
            <p:ph type="subTitle" idx="1"/>
          </p:nvPr>
        </p:nvSpPr>
        <p:spPr>
          <a:xfrm>
            <a:off x="379678" y="3429000"/>
            <a:ext cx="5542949" cy="1751542"/>
          </a:xfrm>
        </p:spPr>
        <p:txBody>
          <a:bodyPr/>
          <a:lstStyle/>
          <a:p>
            <a:r>
              <a:rPr lang="en-US" sz="1600" dirty="0"/>
              <a:t>more cost-effective alignment with                                                             ISO 9001 &amp; FDA 21 CFR Part 820.72 requirements</a:t>
            </a:r>
          </a:p>
        </p:txBody>
      </p:sp>
    </p:spTree>
    <p:extLst>
      <p:ext uri="{BB962C8B-B14F-4D97-AF65-F5344CB8AC3E}">
        <p14:creationId xmlns:p14="http://schemas.microsoft.com/office/powerpoint/2010/main" val="1269346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9DD3ED-3076-41B8-88D7-615DC02F8DF8}"/>
              </a:ext>
            </a:extLst>
          </p:cNvPr>
          <p:cNvSpPr>
            <a:spLocks noGrp="1"/>
          </p:cNvSpPr>
          <p:nvPr>
            <p:ph type="sldNum" sz="quarter" idx="12"/>
          </p:nvPr>
        </p:nvSpPr>
        <p:spPr/>
        <p:txBody>
          <a:bodyPr/>
          <a:lstStyle/>
          <a:p>
            <a:fld id="{677431CD-109D-4799-81C2-761F8C28FE26}" type="slidenum">
              <a:rPr lang="en-CA" smtClean="0"/>
              <a:t>11</a:t>
            </a:fld>
            <a:endParaRPr lang="en-CA"/>
          </a:p>
        </p:txBody>
      </p:sp>
      <p:sp>
        <p:nvSpPr>
          <p:cNvPr id="7" name="Text Placeholder 6">
            <a:extLst>
              <a:ext uri="{FF2B5EF4-FFF2-40B4-BE49-F238E27FC236}">
                <a16:creationId xmlns:a16="http://schemas.microsoft.com/office/drawing/2014/main" id="{233E69F7-5602-4D79-AA48-C4E68573CFCD}"/>
              </a:ext>
            </a:extLst>
          </p:cNvPr>
          <p:cNvSpPr>
            <a:spLocks noGrp="1"/>
          </p:cNvSpPr>
          <p:nvPr>
            <p:ph type="body" sz="quarter" idx="13"/>
          </p:nvPr>
        </p:nvSpPr>
        <p:spPr/>
        <p:txBody>
          <a:bodyPr/>
          <a:lstStyle/>
          <a:p>
            <a:r>
              <a:rPr lang="en-US" dirty="0"/>
              <a:t>Calibration in Life Science environments</a:t>
            </a:r>
          </a:p>
        </p:txBody>
      </p:sp>
      <p:pic>
        <p:nvPicPr>
          <p:cNvPr id="8" name="Content Placeholder 7">
            <a:extLst>
              <a:ext uri="{FF2B5EF4-FFF2-40B4-BE49-F238E27FC236}">
                <a16:creationId xmlns:a16="http://schemas.microsoft.com/office/drawing/2014/main" id="{A35ACB5A-21C3-4D61-B9AC-AEE814D1CA93}"/>
              </a:ext>
            </a:extLst>
          </p:cNvPr>
          <p:cNvPicPr>
            <a:picLocks noGrp="1" noChangeAspect="1"/>
          </p:cNvPicPr>
          <p:nvPr>
            <p:ph idx="1"/>
          </p:nvPr>
        </p:nvPicPr>
        <p:blipFill rotWithShape="1">
          <a:blip r:embed="rId2"/>
          <a:srcRect t="9122"/>
          <a:stretch/>
        </p:blipFill>
        <p:spPr>
          <a:xfrm>
            <a:off x="379679" y="1328211"/>
            <a:ext cx="8588542" cy="4307653"/>
          </a:xfrm>
          <a:prstGeom prst="rect">
            <a:avLst/>
          </a:prstGeom>
        </p:spPr>
      </p:pic>
    </p:spTree>
    <p:extLst>
      <p:ext uri="{BB962C8B-B14F-4D97-AF65-F5344CB8AC3E}">
        <p14:creationId xmlns:p14="http://schemas.microsoft.com/office/powerpoint/2010/main" val="2621506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1445D5-D801-454F-849E-D53F414E9C2A}"/>
              </a:ext>
            </a:extLst>
          </p:cNvPr>
          <p:cNvSpPr>
            <a:spLocks noGrp="1"/>
          </p:cNvSpPr>
          <p:nvPr>
            <p:ph type="sldNum" sz="quarter" idx="12"/>
          </p:nvPr>
        </p:nvSpPr>
        <p:spPr/>
        <p:txBody>
          <a:bodyPr/>
          <a:lstStyle/>
          <a:p>
            <a:fld id="{677431CD-109D-4799-81C2-761F8C28FE26}" type="slidenum">
              <a:rPr lang="en-CA" smtClean="0"/>
              <a:t>12</a:t>
            </a:fld>
            <a:endParaRPr lang="en-CA"/>
          </a:p>
        </p:txBody>
      </p:sp>
      <p:sp>
        <p:nvSpPr>
          <p:cNvPr id="4" name="Text Placeholder 3">
            <a:extLst>
              <a:ext uri="{FF2B5EF4-FFF2-40B4-BE49-F238E27FC236}">
                <a16:creationId xmlns:a16="http://schemas.microsoft.com/office/drawing/2014/main" id="{5EE3A753-6CFD-4E8F-A6E1-28EB2B9ED40B}"/>
              </a:ext>
            </a:extLst>
          </p:cNvPr>
          <p:cNvSpPr>
            <a:spLocks noGrp="1"/>
          </p:cNvSpPr>
          <p:nvPr>
            <p:ph type="body" sz="quarter" idx="13"/>
          </p:nvPr>
        </p:nvSpPr>
        <p:spPr/>
        <p:txBody>
          <a:bodyPr/>
          <a:lstStyle/>
          <a:p>
            <a:r>
              <a:rPr lang="en-US" dirty="0"/>
              <a:t>ISO 9001:2015 specifically section 7.1.5.2 a)</a:t>
            </a:r>
          </a:p>
        </p:txBody>
      </p:sp>
      <p:pic>
        <p:nvPicPr>
          <p:cNvPr id="11" name="Picture 10">
            <a:extLst>
              <a:ext uri="{FF2B5EF4-FFF2-40B4-BE49-F238E27FC236}">
                <a16:creationId xmlns:a16="http://schemas.microsoft.com/office/drawing/2014/main" id="{01970E64-42DF-478D-8F73-A623F24D5756}"/>
              </a:ext>
            </a:extLst>
          </p:cNvPr>
          <p:cNvPicPr>
            <a:picLocks noChangeAspect="1"/>
          </p:cNvPicPr>
          <p:nvPr/>
        </p:nvPicPr>
        <p:blipFill>
          <a:blip r:embed="rId2"/>
          <a:stretch>
            <a:fillRect/>
          </a:stretch>
        </p:blipFill>
        <p:spPr>
          <a:xfrm>
            <a:off x="235661" y="1082178"/>
            <a:ext cx="6014137" cy="4665081"/>
          </a:xfrm>
          <a:prstGeom prst="rect">
            <a:avLst/>
          </a:prstGeom>
        </p:spPr>
      </p:pic>
      <p:sp>
        <p:nvSpPr>
          <p:cNvPr id="12" name="Rectangle 11">
            <a:extLst>
              <a:ext uri="{FF2B5EF4-FFF2-40B4-BE49-F238E27FC236}">
                <a16:creationId xmlns:a16="http://schemas.microsoft.com/office/drawing/2014/main" id="{657DAEA7-9ACC-4622-97D0-55596BD4C0E0}"/>
              </a:ext>
            </a:extLst>
          </p:cNvPr>
          <p:cNvSpPr/>
          <p:nvPr/>
        </p:nvSpPr>
        <p:spPr>
          <a:xfrm>
            <a:off x="134224" y="3716323"/>
            <a:ext cx="6130239" cy="1313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sp>
        <p:nvSpPr>
          <p:cNvPr id="13" name="TextBox 12">
            <a:extLst>
              <a:ext uri="{FF2B5EF4-FFF2-40B4-BE49-F238E27FC236}">
                <a16:creationId xmlns:a16="http://schemas.microsoft.com/office/drawing/2014/main" id="{71D68E38-B0AE-4952-878E-35351BCCBB6D}"/>
              </a:ext>
            </a:extLst>
          </p:cNvPr>
          <p:cNvSpPr txBox="1"/>
          <p:nvPr/>
        </p:nvSpPr>
        <p:spPr>
          <a:xfrm>
            <a:off x="6487539" y="2843922"/>
            <a:ext cx="2311486" cy="1600438"/>
          </a:xfrm>
          <a:prstGeom prst="rect">
            <a:avLst/>
          </a:prstGeom>
          <a:noFill/>
          <a:ln w="28575">
            <a:solidFill>
              <a:srgbClr val="FF0000"/>
            </a:solidFill>
          </a:ln>
        </p:spPr>
        <p:txBody>
          <a:bodyPr wrap="square" rtlCol="0">
            <a:spAutoFit/>
          </a:bodyPr>
          <a:lstStyle/>
          <a:p>
            <a:pPr algn="just"/>
            <a:r>
              <a:rPr lang="en-US" sz="1400" dirty="0">
                <a:latin typeface="E+H Serif" pitchFamily="18" charset="0"/>
              </a:rPr>
              <a:t>Products which already meet the requirements of ISO 9001:2008 section 7.6a) also meet the comparable requirements of revision ISO 9001:2015 section 7.1.5.2 a)</a:t>
            </a:r>
          </a:p>
        </p:txBody>
      </p:sp>
      <p:pic>
        <p:nvPicPr>
          <p:cNvPr id="14" name="Picture 13">
            <a:extLst>
              <a:ext uri="{FF2B5EF4-FFF2-40B4-BE49-F238E27FC236}">
                <a16:creationId xmlns:a16="http://schemas.microsoft.com/office/drawing/2014/main" id="{492C4A25-FE73-4384-AC21-810FDAD1B586}"/>
              </a:ext>
            </a:extLst>
          </p:cNvPr>
          <p:cNvPicPr>
            <a:picLocks noChangeAspect="1"/>
          </p:cNvPicPr>
          <p:nvPr/>
        </p:nvPicPr>
        <p:blipFill rotWithShape="1">
          <a:blip r:embed="rId3"/>
          <a:srcRect l="26580" t="10452" r="18383" b="13624"/>
          <a:stretch/>
        </p:blipFill>
        <p:spPr>
          <a:xfrm>
            <a:off x="7525777" y="1178123"/>
            <a:ext cx="1408498" cy="1462210"/>
          </a:xfrm>
          <a:prstGeom prst="rect">
            <a:avLst/>
          </a:prstGeom>
        </p:spPr>
      </p:pic>
      <p:pic>
        <p:nvPicPr>
          <p:cNvPr id="15" name="Picture 14">
            <a:extLst>
              <a:ext uri="{FF2B5EF4-FFF2-40B4-BE49-F238E27FC236}">
                <a16:creationId xmlns:a16="http://schemas.microsoft.com/office/drawing/2014/main" id="{770345C3-C880-4F75-A579-9E6A381E0AA4}"/>
              </a:ext>
            </a:extLst>
          </p:cNvPr>
          <p:cNvPicPr>
            <a:picLocks noChangeAspect="1"/>
          </p:cNvPicPr>
          <p:nvPr/>
        </p:nvPicPr>
        <p:blipFill>
          <a:blip r:embed="rId4"/>
          <a:stretch>
            <a:fillRect/>
          </a:stretch>
        </p:blipFill>
        <p:spPr>
          <a:xfrm>
            <a:off x="6264463" y="1286696"/>
            <a:ext cx="1246648" cy="1245064"/>
          </a:xfrm>
          <a:prstGeom prst="rect">
            <a:avLst/>
          </a:prstGeom>
        </p:spPr>
      </p:pic>
    </p:spTree>
    <p:extLst>
      <p:ext uri="{BB962C8B-B14F-4D97-AF65-F5344CB8AC3E}">
        <p14:creationId xmlns:p14="http://schemas.microsoft.com/office/powerpoint/2010/main" val="678737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0372EA-63B2-43D2-8733-7D1BF0244B78}"/>
              </a:ext>
            </a:extLst>
          </p:cNvPr>
          <p:cNvSpPr>
            <a:spLocks noGrp="1"/>
          </p:cNvSpPr>
          <p:nvPr>
            <p:ph type="sldNum" sz="quarter" idx="12"/>
          </p:nvPr>
        </p:nvSpPr>
        <p:spPr/>
        <p:txBody>
          <a:bodyPr/>
          <a:lstStyle/>
          <a:p>
            <a:fld id="{677431CD-109D-4799-81C2-761F8C28FE26}" type="slidenum">
              <a:rPr lang="en-CA" smtClean="0"/>
              <a:t>13</a:t>
            </a:fld>
            <a:endParaRPr lang="en-CA"/>
          </a:p>
        </p:txBody>
      </p:sp>
      <p:sp>
        <p:nvSpPr>
          <p:cNvPr id="4" name="Text Placeholder 3">
            <a:extLst>
              <a:ext uri="{FF2B5EF4-FFF2-40B4-BE49-F238E27FC236}">
                <a16:creationId xmlns:a16="http://schemas.microsoft.com/office/drawing/2014/main" id="{81B85360-3290-4085-BDC6-F1F38FD54D28}"/>
              </a:ext>
            </a:extLst>
          </p:cNvPr>
          <p:cNvSpPr>
            <a:spLocks noGrp="1"/>
          </p:cNvSpPr>
          <p:nvPr>
            <p:ph type="body" sz="quarter" idx="13"/>
          </p:nvPr>
        </p:nvSpPr>
        <p:spPr/>
        <p:txBody>
          <a:bodyPr/>
          <a:lstStyle/>
          <a:p>
            <a:r>
              <a:rPr lang="en-US" dirty="0"/>
              <a:t>FDA 21 CFR 820.72</a:t>
            </a:r>
          </a:p>
        </p:txBody>
      </p:sp>
      <p:grpSp>
        <p:nvGrpSpPr>
          <p:cNvPr id="6" name="Group 5">
            <a:extLst>
              <a:ext uri="{FF2B5EF4-FFF2-40B4-BE49-F238E27FC236}">
                <a16:creationId xmlns:a16="http://schemas.microsoft.com/office/drawing/2014/main" id="{9E97C8BF-1579-48E1-8080-34618E8A8B9D}"/>
              </a:ext>
            </a:extLst>
          </p:cNvPr>
          <p:cNvGrpSpPr/>
          <p:nvPr/>
        </p:nvGrpSpPr>
        <p:grpSpPr>
          <a:xfrm>
            <a:off x="288461" y="1328211"/>
            <a:ext cx="8609354" cy="4630723"/>
            <a:chOff x="441624" y="1268160"/>
            <a:chExt cx="10670876" cy="4751640"/>
          </a:xfrm>
        </p:grpSpPr>
        <p:pic>
          <p:nvPicPr>
            <p:cNvPr id="7" name="Picture 6">
              <a:extLst>
                <a:ext uri="{FF2B5EF4-FFF2-40B4-BE49-F238E27FC236}">
                  <a16:creationId xmlns:a16="http://schemas.microsoft.com/office/drawing/2014/main" id="{5377D91B-F62F-49BE-A9A8-84DA7532869F}"/>
                </a:ext>
              </a:extLst>
            </p:cNvPr>
            <p:cNvPicPr>
              <a:picLocks noChangeAspect="1"/>
            </p:cNvPicPr>
            <p:nvPr/>
          </p:nvPicPr>
          <p:blipFill>
            <a:blip r:embed="rId2"/>
            <a:stretch>
              <a:fillRect/>
            </a:stretch>
          </p:blipFill>
          <p:spPr>
            <a:xfrm>
              <a:off x="441624" y="3494602"/>
              <a:ext cx="10670876" cy="2525198"/>
            </a:xfrm>
            <a:prstGeom prst="rect">
              <a:avLst/>
            </a:prstGeom>
          </p:spPr>
        </p:pic>
        <p:grpSp>
          <p:nvGrpSpPr>
            <p:cNvPr id="8" name="Group 7">
              <a:extLst>
                <a:ext uri="{FF2B5EF4-FFF2-40B4-BE49-F238E27FC236}">
                  <a16:creationId xmlns:a16="http://schemas.microsoft.com/office/drawing/2014/main" id="{378031BD-6666-4C4E-B284-ED29C186BD36}"/>
                </a:ext>
              </a:extLst>
            </p:cNvPr>
            <p:cNvGrpSpPr/>
            <p:nvPr/>
          </p:nvGrpSpPr>
          <p:grpSpPr>
            <a:xfrm>
              <a:off x="1001773" y="1268160"/>
              <a:ext cx="8818203" cy="2095238"/>
              <a:chOff x="1001773" y="1268160"/>
              <a:chExt cx="8818203" cy="2095238"/>
            </a:xfrm>
          </p:grpSpPr>
          <p:pic>
            <p:nvPicPr>
              <p:cNvPr id="9" name="Picture 8">
                <a:extLst>
                  <a:ext uri="{FF2B5EF4-FFF2-40B4-BE49-F238E27FC236}">
                    <a16:creationId xmlns:a16="http://schemas.microsoft.com/office/drawing/2014/main" id="{711ED6E9-46A9-499B-8ED5-1D40FBA2490C}"/>
                  </a:ext>
                </a:extLst>
              </p:cNvPr>
              <p:cNvPicPr>
                <a:picLocks noChangeAspect="1"/>
              </p:cNvPicPr>
              <p:nvPr/>
            </p:nvPicPr>
            <p:blipFill>
              <a:blip r:embed="rId3"/>
              <a:stretch>
                <a:fillRect/>
              </a:stretch>
            </p:blipFill>
            <p:spPr>
              <a:xfrm>
                <a:off x="5039024" y="1268160"/>
                <a:ext cx="4780952" cy="2095238"/>
              </a:xfrm>
              <a:prstGeom prst="rect">
                <a:avLst/>
              </a:prstGeom>
            </p:spPr>
          </p:pic>
          <p:pic>
            <p:nvPicPr>
              <p:cNvPr id="10" name="Picture 9">
                <a:extLst>
                  <a:ext uri="{FF2B5EF4-FFF2-40B4-BE49-F238E27FC236}">
                    <a16:creationId xmlns:a16="http://schemas.microsoft.com/office/drawing/2014/main" id="{71821ECD-6FF6-4648-BBE1-28E2CE650FF4}"/>
                  </a:ext>
                </a:extLst>
              </p:cNvPr>
              <p:cNvPicPr>
                <a:picLocks noChangeAspect="1"/>
              </p:cNvPicPr>
              <p:nvPr/>
            </p:nvPicPr>
            <p:blipFill>
              <a:blip r:embed="rId4"/>
              <a:stretch>
                <a:fillRect/>
              </a:stretch>
            </p:blipFill>
            <p:spPr>
              <a:xfrm>
                <a:off x="1001773" y="1524003"/>
                <a:ext cx="2740502" cy="1184604"/>
              </a:xfrm>
              <a:prstGeom prst="rect">
                <a:avLst/>
              </a:prstGeom>
            </p:spPr>
          </p:pic>
        </p:grpSp>
      </p:grpSp>
    </p:spTree>
    <p:extLst>
      <p:ext uri="{BB962C8B-B14F-4D97-AF65-F5344CB8AC3E}">
        <p14:creationId xmlns:p14="http://schemas.microsoft.com/office/powerpoint/2010/main" val="1337916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F76035-FA10-4643-808C-0ABFB4B84DB3}"/>
              </a:ext>
            </a:extLst>
          </p:cNvPr>
          <p:cNvSpPr>
            <a:spLocks noGrp="1"/>
          </p:cNvSpPr>
          <p:nvPr>
            <p:ph type="sldNum" sz="quarter" idx="12"/>
          </p:nvPr>
        </p:nvSpPr>
        <p:spPr/>
        <p:txBody>
          <a:bodyPr/>
          <a:lstStyle/>
          <a:p>
            <a:fld id="{677431CD-109D-4799-81C2-761F8C28FE26}" type="slidenum">
              <a:rPr lang="en-CA" smtClean="0"/>
              <a:t>14</a:t>
            </a:fld>
            <a:endParaRPr lang="en-CA"/>
          </a:p>
        </p:txBody>
      </p:sp>
      <p:sp>
        <p:nvSpPr>
          <p:cNvPr id="4" name="Text Placeholder 3">
            <a:extLst>
              <a:ext uri="{FF2B5EF4-FFF2-40B4-BE49-F238E27FC236}">
                <a16:creationId xmlns:a16="http://schemas.microsoft.com/office/drawing/2014/main" id="{3544F1B3-4CE6-405B-A655-B9FAA60A15BD}"/>
              </a:ext>
            </a:extLst>
          </p:cNvPr>
          <p:cNvSpPr>
            <a:spLocks noGrp="1"/>
          </p:cNvSpPr>
          <p:nvPr>
            <p:ph type="body" sz="quarter" idx="13"/>
          </p:nvPr>
        </p:nvSpPr>
        <p:spPr/>
        <p:txBody>
          <a:bodyPr/>
          <a:lstStyle/>
          <a:p>
            <a:r>
              <a:rPr lang="en-US" dirty="0"/>
              <a:t>Non-compliance can generate harmful Form FDA 483 Warning Letters</a:t>
            </a:r>
          </a:p>
        </p:txBody>
      </p:sp>
      <p:pic>
        <p:nvPicPr>
          <p:cNvPr id="6" name="Picture 5">
            <a:extLst>
              <a:ext uri="{FF2B5EF4-FFF2-40B4-BE49-F238E27FC236}">
                <a16:creationId xmlns:a16="http://schemas.microsoft.com/office/drawing/2014/main" id="{6B0F1262-1B98-4411-9C40-5238842B0170}"/>
              </a:ext>
            </a:extLst>
          </p:cNvPr>
          <p:cNvPicPr>
            <a:picLocks noChangeAspect="1"/>
          </p:cNvPicPr>
          <p:nvPr/>
        </p:nvPicPr>
        <p:blipFill>
          <a:blip r:embed="rId2"/>
          <a:stretch>
            <a:fillRect/>
          </a:stretch>
        </p:blipFill>
        <p:spPr>
          <a:xfrm>
            <a:off x="379679" y="3510756"/>
            <a:ext cx="5660040" cy="2285743"/>
          </a:xfrm>
          <a:prstGeom prst="rect">
            <a:avLst/>
          </a:prstGeom>
        </p:spPr>
      </p:pic>
      <p:pic>
        <p:nvPicPr>
          <p:cNvPr id="7" name="Picture 6">
            <a:extLst>
              <a:ext uri="{FF2B5EF4-FFF2-40B4-BE49-F238E27FC236}">
                <a16:creationId xmlns:a16="http://schemas.microsoft.com/office/drawing/2014/main" id="{61A0A5DE-5D0F-4C31-9AFA-5F03ADC52C69}"/>
              </a:ext>
            </a:extLst>
          </p:cNvPr>
          <p:cNvPicPr>
            <a:picLocks noChangeAspect="1"/>
          </p:cNvPicPr>
          <p:nvPr/>
        </p:nvPicPr>
        <p:blipFill>
          <a:blip r:embed="rId3"/>
          <a:stretch>
            <a:fillRect/>
          </a:stretch>
        </p:blipFill>
        <p:spPr>
          <a:xfrm>
            <a:off x="125834" y="1328211"/>
            <a:ext cx="1655863" cy="289015"/>
          </a:xfrm>
          <a:prstGeom prst="rect">
            <a:avLst/>
          </a:prstGeom>
        </p:spPr>
      </p:pic>
      <p:sp>
        <p:nvSpPr>
          <p:cNvPr id="8" name="TextBox 7">
            <a:extLst>
              <a:ext uri="{FF2B5EF4-FFF2-40B4-BE49-F238E27FC236}">
                <a16:creationId xmlns:a16="http://schemas.microsoft.com/office/drawing/2014/main" id="{541FC7B5-DDB5-418C-9BB3-5ED7D1658644}"/>
              </a:ext>
            </a:extLst>
          </p:cNvPr>
          <p:cNvSpPr txBox="1"/>
          <p:nvPr/>
        </p:nvSpPr>
        <p:spPr>
          <a:xfrm>
            <a:off x="125834" y="1664922"/>
            <a:ext cx="9018166" cy="1477328"/>
          </a:xfrm>
          <a:prstGeom prst="rect">
            <a:avLst/>
          </a:prstGeom>
          <a:noFill/>
        </p:spPr>
        <p:txBody>
          <a:bodyPr wrap="square">
            <a:spAutoFit/>
          </a:bodyPr>
          <a:lstStyle/>
          <a:p>
            <a:r>
              <a:rPr lang="en-US" b="0" i="0" dirty="0">
                <a:solidFill>
                  <a:srgbClr val="333333"/>
                </a:solidFill>
                <a:effectLst/>
                <a:latin typeface="E+H Serif" panose="02020403050405020404" pitchFamily="18" charset="0"/>
              </a:rPr>
              <a:t>FDA’s Office of Regulatory Affairs (ORA) is the lead office for all field activities, including inspections and enforcement. During an inspection, ORA investigators may observe conditions they deem to be objectionable. These observations, are listed on an FDA Form 483 when, in an investigator’s judgment, the observed conditions or practices indicate that an FDA-regulated product may be in violation of FDA’s requirements.</a:t>
            </a:r>
            <a:endParaRPr lang="en-US" dirty="0">
              <a:latin typeface="E+H Serif" panose="02020403050405020404" pitchFamily="18" charset="0"/>
            </a:endParaRPr>
          </a:p>
        </p:txBody>
      </p:sp>
      <p:sp>
        <p:nvSpPr>
          <p:cNvPr id="9" name="TextBox 8">
            <a:extLst>
              <a:ext uri="{FF2B5EF4-FFF2-40B4-BE49-F238E27FC236}">
                <a16:creationId xmlns:a16="http://schemas.microsoft.com/office/drawing/2014/main" id="{F3B9ABF4-BEE9-40F0-8BA1-D6E6AB212E95}"/>
              </a:ext>
            </a:extLst>
          </p:cNvPr>
          <p:cNvSpPr txBox="1"/>
          <p:nvPr/>
        </p:nvSpPr>
        <p:spPr>
          <a:xfrm>
            <a:off x="6316285" y="3493407"/>
            <a:ext cx="2685366" cy="1569660"/>
          </a:xfrm>
          <a:prstGeom prst="rect">
            <a:avLst/>
          </a:prstGeom>
          <a:noFill/>
        </p:spPr>
        <p:txBody>
          <a:bodyPr wrap="square" rtlCol="0">
            <a:spAutoFit/>
          </a:bodyPr>
          <a:lstStyle/>
          <a:p>
            <a:pPr algn="just"/>
            <a:r>
              <a:rPr lang="en-US" sz="1600" dirty="0">
                <a:latin typeface="E+H Serif" panose="02020403050405020404" pitchFamily="18" charset="0"/>
              </a:rPr>
              <a:t>Form FDA483s are public domain &amp; available through the FDA Freedom of Information Act Office. Any Form FDA 483 can be requested by anyone</a:t>
            </a:r>
          </a:p>
        </p:txBody>
      </p:sp>
      <p:sp>
        <p:nvSpPr>
          <p:cNvPr id="10" name="Rectangle: Rounded Corners 9">
            <a:extLst>
              <a:ext uri="{FF2B5EF4-FFF2-40B4-BE49-F238E27FC236}">
                <a16:creationId xmlns:a16="http://schemas.microsoft.com/office/drawing/2014/main" id="{AF3698A8-7A5F-496F-9C52-518E15E3FD89}"/>
              </a:ext>
            </a:extLst>
          </p:cNvPr>
          <p:cNvSpPr/>
          <p:nvPr/>
        </p:nvSpPr>
        <p:spPr>
          <a:xfrm>
            <a:off x="6305390" y="3448205"/>
            <a:ext cx="2634814" cy="170719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sp>
        <p:nvSpPr>
          <p:cNvPr id="12" name="TextBox 11">
            <a:extLst>
              <a:ext uri="{FF2B5EF4-FFF2-40B4-BE49-F238E27FC236}">
                <a16:creationId xmlns:a16="http://schemas.microsoft.com/office/drawing/2014/main" id="{2394CF6E-63B3-4D58-8B75-12E7DF0181DC}"/>
              </a:ext>
            </a:extLst>
          </p:cNvPr>
          <p:cNvSpPr txBox="1"/>
          <p:nvPr/>
        </p:nvSpPr>
        <p:spPr>
          <a:xfrm>
            <a:off x="203796" y="3468570"/>
            <a:ext cx="320922" cy="400110"/>
          </a:xfrm>
          <a:prstGeom prst="rect">
            <a:avLst/>
          </a:prstGeom>
          <a:noFill/>
        </p:spPr>
        <p:txBody>
          <a:bodyPr wrap="none" rtlCol="0">
            <a:spAutoFit/>
          </a:bodyPr>
          <a:lstStyle/>
          <a:p>
            <a:r>
              <a:rPr lang="en-US" sz="2000" dirty="0">
                <a:latin typeface="E+H Serif" pitchFamily="18" charset="0"/>
              </a:rPr>
              <a:t>*</a:t>
            </a:r>
          </a:p>
        </p:txBody>
      </p:sp>
    </p:spTree>
    <p:extLst>
      <p:ext uri="{BB962C8B-B14F-4D97-AF65-F5344CB8AC3E}">
        <p14:creationId xmlns:p14="http://schemas.microsoft.com/office/powerpoint/2010/main" val="1721202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8F8C05-FD2E-448E-88E4-2554150F3143}"/>
              </a:ext>
            </a:extLst>
          </p:cNvPr>
          <p:cNvSpPr>
            <a:spLocks noGrp="1"/>
          </p:cNvSpPr>
          <p:nvPr>
            <p:ph idx="1"/>
          </p:nvPr>
        </p:nvSpPr>
        <p:spPr>
          <a:xfrm>
            <a:off x="379678" y="1031846"/>
            <a:ext cx="8068036" cy="5062831"/>
          </a:xfrm>
        </p:spPr>
        <p:txBody>
          <a:bodyPr/>
          <a:lstStyle/>
          <a:p>
            <a:pPr marL="271463" indent="-271463" algn="l" rtl="0" fontAlgn="base">
              <a:buClr>
                <a:srgbClr val="007CAA"/>
              </a:buClr>
              <a:buSzPct val="100000"/>
              <a:buFont typeface="E+H Serif" panose="02020403050405020404" pitchFamily="18" charset="0"/>
              <a:buChar char="•"/>
            </a:pPr>
            <a:r>
              <a:rPr lang="en-US" sz="1450" b="0" i="0" u="none" strike="noStrike" dirty="0">
                <a:solidFill>
                  <a:srgbClr val="000000"/>
                </a:solidFill>
                <a:effectLst/>
                <a:latin typeface="E+H Sans" panose="020B0404050202020204" pitchFamily="34" charset="0"/>
              </a:rPr>
              <a:t>Calibration is the determination and documentation of the difference between the Meter value and the Reference value without technical intervention</a:t>
            </a:r>
            <a:endParaRPr lang="en-US" sz="1450" b="0" i="0" dirty="0">
              <a:solidFill>
                <a:srgbClr val="000000"/>
              </a:solidFill>
              <a:effectLst/>
              <a:latin typeface="E+H Sans" panose="020B0404050202020204" pitchFamily="34" charset="0"/>
            </a:endParaRPr>
          </a:p>
          <a:p>
            <a:pPr marL="271463" indent="-271463" algn="l" rtl="0" fontAlgn="base">
              <a:buClr>
                <a:srgbClr val="007CAA"/>
              </a:buClr>
              <a:buSzPct val="100000"/>
              <a:buFont typeface="E+H Serif" panose="02020403050405020404" pitchFamily="18" charset="0"/>
              <a:buChar char="•"/>
            </a:pPr>
            <a:r>
              <a:rPr lang="en-US" sz="1450" b="0" i="0" u="none" strike="noStrike" dirty="0">
                <a:solidFill>
                  <a:srgbClr val="000000"/>
                </a:solidFill>
                <a:effectLst/>
                <a:latin typeface="E+H Sans" panose="020B0404050202020204" pitchFamily="34" charset="0"/>
              </a:rPr>
              <a:t>Traceability is accomplished by a formal comparison to a standard which is directly or indirectly related to national standards</a:t>
            </a:r>
            <a:endParaRPr lang="en-US" sz="1450" b="0" i="0" dirty="0">
              <a:solidFill>
                <a:srgbClr val="000000"/>
              </a:solidFill>
              <a:effectLst/>
              <a:latin typeface="E+H Sans" panose="020B0404050202020204" pitchFamily="34" charset="0"/>
            </a:endParaRPr>
          </a:p>
          <a:p>
            <a:pPr marL="271463" indent="-271463" algn="l" rtl="0" fontAlgn="base">
              <a:buClr>
                <a:srgbClr val="007CAA"/>
              </a:buClr>
              <a:buSzPct val="100000"/>
              <a:buFont typeface="E+H Serif" panose="02020403050405020404" pitchFamily="18" charset="0"/>
              <a:buChar char="•"/>
            </a:pPr>
            <a:r>
              <a:rPr lang="en-US" sz="1450" b="0" i="0" u="none" strike="noStrike" dirty="0">
                <a:solidFill>
                  <a:srgbClr val="000000"/>
                </a:solidFill>
                <a:effectLst/>
                <a:latin typeface="E+H Sans" panose="020B0404050202020204" pitchFamily="34" charset="0"/>
              </a:rPr>
              <a:t>During the calibration, the entire measuring device is seen as a “black box” where only the result of the measurement is considered</a:t>
            </a:r>
            <a:endParaRPr lang="en-US" sz="1450" b="0" i="0" dirty="0">
              <a:solidFill>
                <a:srgbClr val="000000"/>
              </a:solidFill>
              <a:effectLst/>
              <a:latin typeface="E+H Sans" panose="020B0404050202020204" pitchFamily="34" charset="0"/>
            </a:endParaRPr>
          </a:p>
          <a:p>
            <a:pPr marL="271463" indent="-271463" algn="l" rtl="0" fontAlgn="base">
              <a:buClr>
                <a:srgbClr val="007CAA"/>
              </a:buClr>
              <a:buSzPct val="100000"/>
              <a:buFont typeface="E+H Serif" panose="02020403050405020404" pitchFamily="18" charset="0"/>
              <a:buChar char="•"/>
            </a:pPr>
            <a:r>
              <a:rPr lang="en-US" sz="1450" b="0" i="0" u="none" strike="noStrike" dirty="0">
                <a:solidFill>
                  <a:srgbClr val="000000"/>
                </a:solidFill>
                <a:effectLst/>
                <a:latin typeface="E+H Sans" panose="020B0404050202020204" pitchFamily="34" charset="0"/>
              </a:rPr>
              <a:t>Defects to the sensor are only detected if they have a direct impact to the measuring performance</a:t>
            </a:r>
            <a:endParaRPr lang="en-US" sz="1450" b="0" i="0" dirty="0">
              <a:solidFill>
                <a:srgbClr val="000000"/>
              </a:solidFill>
              <a:effectLst/>
              <a:latin typeface="E+H Sans" panose="020B0404050202020204" pitchFamily="34" charset="0"/>
            </a:endParaRPr>
          </a:p>
          <a:p>
            <a:pPr marL="271463" indent="-271463" algn="l" rtl="0" fontAlgn="base">
              <a:buClr>
                <a:srgbClr val="007CAA"/>
              </a:buClr>
              <a:buSzPct val="100000"/>
              <a:buFont typeface="E+H Serif" panose="02020403050405020404" pitchFamily="18" charset="0"/>
              <a:buChar char="•"/>
            </a:pPr>
            <a:r>
              <a:rPr lang="en-US" sz="1450" b="0" dirty="0">
                <a:solidFill>
                  <a:srgbClr val="000000"/>
                </a:solidFill>
                <a:latin typeface="E+H Sans" panose="020B0404050202020204" pitchFamily="34" charset="0"/>
              </a:rPr>
              <a:t>The Meter &amp; the process are open &amp; exposed during Calibration, and production interrupted</a:t>
            </a:r>
            <a:endParaRPr lang="en-US" sz="1450" b="0" i="0" dirty="0">
              <a:solidFill>
                <a:srgbClr val="000000"/>
              </a:solidFill>
              <a:effectLst/>
              <a:latin typeface="E+H Sans" panose="020B0404050202020204" pitchFamily="34" charset="0"/>
            </a:endParaRPr>
          </a:p>
          <a:p>
            <a:pPr algn="l" rtl="0" fontAlgn="base">
              <a:buClr>
                <a:srgbClr val="007CAA"/>
              </a:buClr>
              <a:buSzPct val="100000"/>
            </a:pPr>
            <a:endParaRPr lang="en-US" b="0" i="0" dirty="0">
              <a:solidFill>
                <a:srgbClr val="000000"/>
              </a:solidFill>
              <a:effectLst/>
              <a:latin typeface="Segoe UI" panose="020B0502040204020203" pitchFamily="34" charset="0"/>
            </a:endParaRPr>
          </a:p>
          <a:p>
            <a:endParaRPr lang="en-US" dirty="0"/>
          </a:p>
        </p:txBody>
      </p:sp>
      <p:sp>
        <p:nvSpPr>
          <p:cNvPr id="3" name="Slide Number Placeholder 2">
            <a:extLst>
              <a:ext uri="{FF2B5EF4-FFF2-40B4-BE49-F238E27FC236}">
                <a16:creationId xmlns:a16="http://schemas.microsoft.com/office/drawing/2014/main" id="{A459BDB7-9B60-43DC-BC07-F52BA12EC1B6}"/>
              </a:ext>
            </a:extLst>
          </p:cNvPr>
          <p:cNvSpPr>
            <a:spLocks noGrp="1"/>
          </p:cNvSpPr>
          <p:nvPr>
            <p:ph type="sldNum" sz="quarter" idx="12"/>
          </p:nvPr>
        </p:nvSpPr>
        <p:spPr/>
        <p:txBody>
          <a:bodyPr/>
          <a:lstStyle/>
          <a:p>
            <a:fld id="{677431CD-109D-4799-81C2-761F8C28FE26}" type="slidenum">
              <a:rPr lang="en-CA" smtClean="0"/>
              <a:t>15</a:t>
            </a:fld>
            <a:endParaRPr lang="en-CA"/>
          </a:p>
        </p:txBody>
      </p:sp>
      <p:sp>
        <p:nvSpPr>
          <p:cNvPr id="4" name="Text Placeholder 3">
            <a:extLst>
              <a:ext uri="{FF2B5EF4-FFF2-40B4-BE49-F238E27FC236}">
                <a16:creationId xmlns:a16="http://schemas.microsoft.com/office/drawing/2014/main" id="{A2AD9FD1-B3C1-4EC8-A174-26709739A6AC}"/>
              </a:ext>
            </a:extLst>
          </p:cNvPr>
          <p:cNvSpPr>
            <a:spLocks noGrp="1"/>
          </p:cNvSpPr>
          <p:nvPr>
            <p:ph type="body" sz="quarter" idx="13"/>
          </p:nvPr>
        </p:nvSpPr>
        <p:spPr/>
        <p:txBody>
          <a:bodyPr/>
          <a:lstStyle/>
          <a:p>
            <a:r>
              <a:rPr lang="en-US" dirty="0"/>
              <a:t>What is Flowmeter Calibration?</a:t>
            </a:r>
          </a:p>
        </p:txBody>
      </p:sp>
      <p:grpSp>
        <p:nvGrpSpPr>
          <p:cNvPr id="6" name="Group 5">
            <a:extLst>
              <a:ext uri="{FF2B5EF4-FFF2-40B4-BE49-F238E27FC236}">
                <a16:creationId xmlns:a16="http://schemas.microsoft.com/office/drawing/2014/main" id="{4A1A5AF0-E9CA-434C-BF1C-07737A222FCA}"/>
              </a:ext>
            </a:extLst>
          </p:cNvPr>
          <p:cNvGrpSpPr/>
          <p:nvPr/>
        </p:nvGrpSpPr>
        <p:grpSpPr>
          <a:xfrm>
            <a:off x="7121872" y="3134079"/>
            <a:ext cx="1175610" cy="1564315"/>
            <a:chOff x="584199" y="1226684"/>
            <a:chExt cx="2228571" cy="2946615"/>
          </a:xfrm>
        </p:grpSpPr>
        <p:pic>
          <p:nvPicPr>
            <p:cNvPr id="7" name="Picture 6">
              <a:extLst>
                <a:ext uri="{FF2B5EF4-FFF2-40B4-BE49-F238E27FC236}">
                  <a16:creationId xmlns:a16="http://schemas.microsoft.com/office/drawing/2014/main" id="{4E401349-90D5-4399-9CA1-0F0ED27AE71E}"/>
                </a:ext>
              </a:extLst>
            </p:cNvPr>
            <p:cNvPicPr>
              <a:picLocks noChangeAspect="1"/>
            </p:cNvPicPr>
            <p:nvPr/>
          </p:nvPicPr>
          <p:blipFill>
            <a:blip r:embed="rId2"/>
            <a:stretch>
              <a:fillRect/>
            </a:stretch>
          </p:blipFill>
          <p:spPr>
            <a:xfrm>
              <a:off x="584199" y="1226685"/>
              <a:ext cx="2228571" cy="2847618"/>
            </a:xfrm>
            <a:prstGeom prst="rect">
              <a:avLst/>
            </a:prstGeom>
          </p:spPr>
        </p:pic>
        <p:sp>
          <p:nvSpPr>
            <p:cNvPr id="8" name="Rectangle 7">
              <a:extLst>
                <a:ext uri="{FF2B5EF4-FFF2-40B4-BE49-F238E27FC236}">
                  <a16:creationId xmlns:a16="http://schemas.microsoft.com/office/drawing/2014/main" id="{82A194BD-C5BD-4CD3-94FC-6109BA715882}"/>
                </a:ext>
              </a:extLst>
            </p:cNvPr>
            <p:cNvSpPr/>
            <p:nvPr/>
          </p:nvSpPr>
          <p:spPr>
            <a:xfrm>
              <a:off x="660400" y="1226684"/>
              <a:ext cx="2152370" cy="29466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grpSp>
      <p:grpSp>
        <p:nvGrpSpPr>
          <p:cNvPr id="9" name="Group 8">
            <a:extLst>
              <a:ext uri="{FF2B5EF4-FFF2-40B4-BE49-F238E27FC236}">
                <a16:creationId xmlns:a16="http://schemas.microsoft.com/office/drawing/2014/main" id="{1128A9ED-B62B-4993-9BA4-6A401ED92812}"/>
              </a:ext>
            </a:extLst>
          </p:cNvPr>
          <p:cNvGrpSpPr/>
          <p:nvPr/>
        </p:nvGrpSpPr>
        <p:grpSpPr>
          <a:xfrm>
            <a:off x="7463746" y="4480312"/>
            <a:ext cx="1175611" cy="1564316"/>
            <a:chOff x="3023694" y="3226068"/>
            <a:chExt cx="2152370" cy="2946615"/>
          </a:xfrm>
        </p:grpSpPr>
        <p:sp>
          <p:nvSpPr>
            <p:cNvPr id="10" name="Rectangle 9">
              <a:extLst>
                <a:ext uri="{FF2B5EF4-FFF2-40B4-BE49-F238E27FC236}">
                  <a16:creationId xmlns:a16="http://schemas.microsoft.com/office/drawing/2014/main" id="{87355D1C-F3DE-44B2-910D-F89E1FD1C158}"/>
                </a:ext>
              </a:extLst>
            </p:cNvPr>
            <p:cNvSpPr/>
            <p:nvPr/>
          </p:nvSpPr>
          <p:spPr>
            <a:xfrm>
              <a:off x="3023694" y="3226068"/>
              <a:ext cx="2152370" cy="29466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pic>
          <p:nvPicPr>
            <p:cNvPr id="11" name="Picture 10">
              <a:extLst>
                <a:ext uri="{FF2B5EF4-FFF2-40B4-BE49-F238E27FC236}">
                  <a16:creationId xmlns:a16="http://schemas.microsoft.com/office/drawing/2014/main" id="{B1ABF90D-D62F-4373-B5B4-230BC3F79B79}"/>
                </a:ext>
              </a:extLst>
            </p:cNvPr>
            <p:cNvPicPr>
              <a:picLocks noChangeAspect="1"/>
            </p:cNvPicPr>
            <p:nvPr/>
          </p:nvPicPr>
          <p:blipFill>
            <a:blip r:embed="rId3"/>
            <a:stretch>
              <a:fillRect/>
            </a:stretch>
          </p:blipFill>
          <p:spPr>
            <a:xfrm>
              <a:off x="3061794" y="3251468"/>
              <a:ext cx="2043606" cy="2912245"/>
            </a:xfrm>
            <a:prstGeom prst="rect">
              <a:avLst/>
            </a:prstGeom>
          </p:spPr>
        </p:pic>
      </p:grpSp>
      <p:pic>
        <p:nvPicPr>
          <p:cNvPr id="12" name="Picture 11">
            <a:extLst>
              <a:ext uri="{FF2B5EF4-FFF2-40B4-BE49-F238E27FC236}">
                <a16:creationId xmlns:a16="http://schemas.microsoft.com/office/drawing/2014/main" id="{F4BB5582-4549-4064-9577-28883D57638A}"/>
              </a:ext>
            </a:extLst>
          </p:cNvPr>
          <p:cNvPicPr>
            <a:picLocks noChangeAspect="1"/>
          </p:cNvPicPr>
          <p:nvPr/>
        </p:nvPicPr>
        <p:blipFill>
          <a:blip r:embed="rId4"/>
          <a:stretch>
            <a:fillRect/>
          </a:stretch>
        </p:blipFill>
        <p:spPr>
          <a:xfrm>
            <a:off x="248938" y="3612409"/>
            <a:ext cx="6742194" cy="2066860"/>
          </a:xfrm>
          <a:prstGeom prst="rect">
            <a:avLst/>
          </a:prstGeom>
        </p:spPr>
      </p:pic>
    </p:spTree>
    <p:extLst>
      <p:ext uri="{BB962C8B-B14F-4D97-AF65-F5344CB8AC3E}">
        <p14:creationId xmlns:p14="http://schemas.microsoft.com/office/powerpoint/2010/main" val="26670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578923-7607-4859-87A0-2BD6641E4FDC}"/>
              </a:ext>
            </a:extLst>
          </p:cNvPr>
          <p:cNvSpPr>
            <a:spLocks noGrp="1"/>
          </p:cNvSpPr>
          <p:nvPr>
            <p:ph idx="1"/>
          </p:nvPr>
        </p:nvSpPr>
        <p:spPr>
          <a:xfrm>
            <a:off x="379679" y="1018213"/>
            <a:ext cx="8621973" cy="1926323"/>
          </a:xfrm>
        </p:spPr>
        <p:txBody>
          <a:bodyPr/>
          <a:lstStyle/>
          <a:p>
            <a:pPr marL="271463" indent="-271463">
              <a:buClr>
                <a:srgbClr val="007CAA"/>
              </a:buClr>
              <a:buSzPct val="100000"/>
              <a:buFont typeface="E+H Serif" panose="02020403050405020404" pitchFamily="18" charset="0"/>
              <a:buChar char="•"/>
            </a:pPr>
            <a:r>
              <a:rPr lang="en-US" sz="1600" b="0" i="0" u="none" strike="noStrike" dirty="0">
                <a:solidFill>
                  <a:schemeClr val="tx1"/>
                </a:solidFill>
                <a:effectLst/>
                <a:latin typeface="E+H Sans" panose="020B0404050202020204" pitchFamily="34" charset="0"/>
              </a:rPr>
              <a:t>Verification it is the act of reviewing, inspecting or testing the Meter, to establish and document that the </a:t>
            </a:r>
            <a:r>
              <a:rPr lang="en-US" sz="1600" b="0" dirty="0">
                <a:solidFill>
                  <a:schemeClr val="tx1"/>
                </a:solidFill>
                <a:latin typeface="E+H Sans" panose="020B0404050202020204" pitchFamily="34" charset="0"/>
              </a:rPr>
              <a:t>M</a:t>
            </a:r>
            <a:r>
              <a:rPr lang="en-US" sz="1600" b="0" i="0" u="none" strike="noStrike" dirty="0">
                <a:solidFill>
                  <a:schemeClr val="tx1"/>
                </a:solidFill>
                <a:effectLst/>
                <a:latin typeface="E+H Sans" panose="020B0404050202020204" pitchFamily="34" charset="0"/>
              </a:rPr>
              <a:t>eter is still within factory tolerances and no relevant parts have been altered, changed or have drifted in any way</a:t>
            </a:r>
          </a:p>
          <a:p>
            <a:pPr marL="271463" indent="-271463" algn="l" rtl="0" fontAlgn="base">
              <a:buClr>
                <a:srgbClr val="007CAA"/>
              </a:buClr>
              <a:buSzPct val="100000"/>
              <a:buFont typeface="E+H Serif" panose="02020403050405020404" pitchFamily="18" charset="0"/>
              <a:buChar char="•"/>
            </a:pPr>
            <a:r>
              <a:rPr lang="en-US" sz="1600" b="0" i="0" u="none" strike="noStrike" dirty="0">
                <a:solidFill>
                  <a:schemeClr val="tx1"/>
                </a:solidFill>
                <a:effectLst/>
                <a:latin typeface="E+H Sans" panose="020B0404050202020204" pitchFamily="34" charset="0"/>
              </a:rPr>
              <a:t>During manufacture, internal &amp; redundant factory references are calibrated based on traceable references to establish a factory baseline</a:t>
            </a:r>
            <a:r>
              <a:rPr lang="en-US" sz="1600" b="0" i="0" dirty="0">
                <a:solidFill>
                  <a:schemeClr val="tx1"/>
                </a:solidFill>
                <a:effectLst/>
                <a:latin typeface="E+H Sans" panose="020B0404050202020204" pitchFamily="34" charset="0"/>
              </a:rPr>
              <a:t>​ for comparison during the lifetime of the Meter whenever it undergoes Verification</a:t>
            </a:r>
          </a:p>
          <a:p>
            <a:pPr marL="271463" indent="-271463" algn="l" rtl="0" fontAlgn="base">
              <a:buClr>
                <a:srgbClr val="007CAA"/>
              </a:buClr>
              <a:buSzPct val="100000"/>
              <a:buFont typeface="E+H Serif" panose="02020403050405020404" pitchFamily="18" charset="0"/>
              <a:buChar char="•"/>
            </a:pPr>
            <a:r>
              <a:rPr lang="en-US" sz="1600" b="0" dirty="0">
                <a:solidFill>
                  <a:schemeClr val="tx1"/>
                </a:solidFill>
                <a:latin typeface="E+H Sans" panose="020B0404050202020204" pitchFamily="34" charset="0"/>
              </a:rPr>
              <a:t>The Meter remains in-situ during Verification, and process uninterrupted</a:t>
            </a:r>
            <a:endParaRPr lang="en-US" sz="1600" b="0" i="0" dirty="0">
              <a:solidFill>
                <a:schemeClr val="tx1"/>
              </a:solidFill>
              <a:effectLst/>
              <a:latin typeface="E+H Sans" panose="020B0404050202020204" pitchFamily="34" charset="0"/>
            </a:endParaRPr>
          </a:p>
          <a:p>
            <a:endParaRPr lang="en-US" dirty="0"/>
          </a:p>
        </p:txBody>
      </p:sp>
      <p:sp>
        <p:nvSpPr>
          <p:cNvPr id="3" name="Slide Number Placeholder 2">
            <a:extLst>
              <a:ext uri="{FF2B5EF4-FFF2-40B4-BE49-F238E27FC236}">
                <a16:creationId xmlns:a16="http://schemas.microsoft.com/office/drawing/2014/main" id="{BF1025AC-F02D-4570-90EA-FF67B71CEDEA}"/>
              </a:ext>
            </a:extLst>
          </p:cNvPr>
          <p:cNvSpPr>
            <a:spLocks noGrp="1"/>
          </p:cNvSpPr>
          <p:nvPr>
            <p:ph type="sldNum" sz="quarter" idx="12"/>
          </p:nvPr>
        </p:nvSpPr>
        <p:spPr/>
        <p:txBody>
          <a:bodyPr/>
          <a:lstStyle/>
          <a:p>
            <a:fld id="{677431CD-109D-4799-81C2-761F8C28FE26}" type="slidenum">
              <a:rPr lang="en-CA" smtClean="0"/>
              <a:t>16</a:t>
            </a:fld>
            <a:endParaRPr lang="en-CA"/>
          </a:p>
        </p:txBody>
      </p:sp>
      <p:sp>
        <p:nvSpPr>
          <p:cNvPr id="4" name="Text Placeholder 3">
            <a:extLst>
              <a:ext uri="{FF2B5EF4-FFF2-40B4-BE49-F238E27FC236}">
                <a16:creationId xmlns:a16="http://schemas.microsoft.com/office/drawing/2014/main" id="{234F45B1-B47C-4DB3-A58D-93255857401C}"/>
              </a:ext>
            </a:extLst>
          </p:cNvPr>
          <p:cNvSpPr>
            <a:spLocks noGrp="1"/>
          </p:cNvSpPr>
          <p:nvPr>
            <p:ph type="body" sz="quarter" idx="13"/>
          </p:nvPr>
        </p:nvSpPr>
        <p:spPr/>
        <p:txBody>
          <a:bodyPr/>
          <a:lstStyle/>
          <a:p>
            <a:r>
              <a:rPr lang="en-US" dirty="0"/>
              <a:t>What is Flowmeter Verification?</a:t>
            </a:r>
          </a:p>
        </p:txBody>
      </p:sp>
      <p:pic>
        <p:nvPicPr>
          <p:cNvPr id="6" name="Picture 5">
            <a:extLst>
              <a:ext uri="{FF2B5EF4-FFF2-40B4-BE49-F238E27FC236}">
                <a16:creationId xmlns:a16="http://schemas.microsoft.com/office/drawing/2014/main" id="{9CB8EFE8-3F1C-464D-9F2B-4E5E1FB1351E}"/>
              </a:ext>
            </a:extLst>
          </p:cNvPr>
          <p:cNvPicPr>
            <a:picLocks noChangeAspect="1"/>
          </p:cNvPicPr>
          <p:nvPr/>
        </p:nvPicPr>
        <p:blipFill>
          <a:blip r:embed="rId2"/>
          <a:stretch>
            <a:fillRect/>
          </a:stretch>
        </p:blipFill>
        <p:spPr>
          <a:xfrm>
            <a:off x="66791" y="2883109"/>
            <a:ext cx="7520442" cy="2236788"/>
          </a:xfrm>
          <a:prstGeom prst="rect">
            <a:avLst/>
          </a:prstGeom>
        </p:spPr>
      </p:pic>
      <p:grpSp>
        <p:nvGrpSpPr>
          <p:cNvPr id="7" name="Group 6">
            <a:extLst>
              <a:ext uri="{FF2B5EF4-FFF2-40B4-BE49-F238E27FC236}">
                <a16:creationId xmlns:a16="http://schemas.microsoft.com/office/drawing/2014/main" id="{DFE1159E-98E4-4123-8BF7-E4055CF4469F}"/>
              </a:ext>
            </a:extLst>
          </p:cNvPr>
          <p:cNvGrpSpPr/>
          <p:nvPr/>
        </p:nvGrpSpPr>
        <p:grpSpPr>
          <a:xfrm>
            <a:off x="7790240" y="2927746"/>
            <a:ext cx="1183897" cy="1612804"/>
            <a:chOff x="9964890" y="1889993"/>
            <a:chExt cx="2016758" cy="2583643"/>
          </a:xfrm>
        </p:grpSpPr>
        <p:pic>
          <p:nvPicPr>
            <p:cNvPr id="8" name="Picture 7">
              <a:extLst>
                <a:ext uri="{FF2B5EF4-FFF2-40B4-BE49-F238E27FC236}">
                  <a16:creationId xmlns:a16="http://schemas.microsoft.com/office/drawing/2014/main" id="{67BAFA35-62EF-4800-8CA7-F9BE89C9F542}"/>
                </a:ext>
              </a:extLst>
            </p:cNvPr>
            <p:cNvPicPr>
              <a:picLocks noChangeAspect="1"/>
            </p:cNvPicPr>
            <p:nvPr/>
          </p:nvPicPr>
          <p:blipFill>
            <a:blip r:embed="rId3"/>
            <a:stretch>
              <a:fillRect/>
            </a:stretch>
          </p:blipFill>
          <p:spPr>
            <a:xfrm>
              <a:off x="9964890" y="1889993"/>
              <a:ext cx="1804945" cy="2583642"/>
            </a:xfrm>
            <a:prstGeom prst="rect">
              <a:avLst/>
            </a:prstGeom>
          </p:spPr>
        </p:pic>
        <p:sp>
          <p:nvSpPr>
            <p:cNvPr id="9" name="Rectangle 8">
              <a:extLst>
                <a:ext uri="{FF2B5EF4-FFF2-40B4-BE49-F238E27FC236}">
                  <a16:creationId xmlns:a16="http://schemas.microsoft.com/office/drawing/2014/main" id="{C89568F2-98B0-40F8-89CF-BB409E52BEDF}"/>
                </a:ext>
              </a:extLst>
            </p:cNvPr>
            <p:cNvSpPr/>
            <p:nvPr/>
          </p:nvSpPr>
          <p:spPr>
            <a:xfrm>
              <a:off x="9964890" y="1889994"/>
              <a:ext cx="2016758" cy="2583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grpSp>
      <p:pic>
        <p:nvPicPr>
          <p:cNvPr id="11" name="Picture 10">
            <a:extLst>
              <a:ext uri="{FF2B5EF4-FFF2-40B4-BE49-F238E27FC236}">
                <a16:creationId xmlns:a16="http://schemas.microsoft.com/office/drawing/2014/main" id="{CF14E9A1-91EB-43EA-AE62-53B7CBCF3DDE}"/>
              </a:ext>
            </a:extLst>
          </p:cNvPr>
          <p:cNvPicPr>
            <a:picLocks noChangeAspect="1"/>
          </p:cNvPicPr>
          <p:nvPr/>
        </p:nvPicPr>
        <p:blipFill>
          <a:blip r:embed="rId4"/>
          <a:stretch>
            <a:fillRect/>
          </a:stretch>
        </p:blipFill>
        <p:spPr>
          <a:xfrm>
            <a:off x="6795436" y="4442058"/>
            <a:ext cx="1183896" cy="1761579"/>
          </a:xfrm>
          <a:prstGeom prst="rect">
            <a:avLst/>
          </a:prstGeom>
        </p:spPr>
      </p:pic>
      <p:sp>
        <p:nvSpPr>
          <p:cNvPr id="12" name="Rectangle 11">
            <a:extLst>
              <a:ext uri="{FF2B5EF4-FFF2-40B4-BE49-F238E27FC236}">
                <a16:creationId xmlns:a16="http://schemas.microsoft.com/office/drawing/2014/main" id="{87600116-4C73-4718-A207-31A64F8FDDD6}"/>
              </a:ext>
            </a:extLst>
          </p:cNvPr>
          <p:cNvSpPr/>
          <p:nvPr/>
        </p:nvSpPr>
        <p:spPr>
          <a:xfrm>
            <a:off x="6822951" y="4429344"/>
            <a:ext cx="1183896" cy="17615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pic>
        <p:nvPicPr>
          <p:cNvPr id="14" name="Picture 13">
            <a:extLst>
              <a:ext uri="{FF2B5EF4-FFF2-40B4-BE49-F238E27FC236}">
                <a16:creationId xmlns:a16="http://schemas.microsoft.com/office/drawing/2014/main" id="{55A68051-8C2D-4FFD-A812-678B3CEE822E}"/>
              </a:ext>
            </a:extLst>
          </p:cNvPr>
          <p:cNvPicPr>
            <a:picLocks noChangeAspect="1"/>
          </p:cNvPicPr>
          <p:nvPr/>
        </p:nvPicPr>
        <p:blipFill>
          <a:blip r:embed="rId4"/>
          <a:stretch>
            <a:fillRect/>
          </a:stretch>
        </p:blipFill>
        <p:spPr>
          <a:xfrm>
            <a:off x="7932537" y="4553263"/>
            <a:ext cx="1183896" cy="1761579"/>
          </a:xfrm>
          <a:prstGeom prst="rect">
            <a:avLst/>
          </a:prstGeom>
        </p:spPr>
      </p:pic>
      <p:sp>
        <p:nvSpPr>
          <p:cNvPr id="15" name="Rectangle 14">
            <a:extLst>
              <a:ext uri="{FF2B5EF4-FFF2-40B4-BE49-F238E27FC236}">
                <a16:creationId xmlns:a16="http://schemas.microsoft.com/office/drawing/2014/main" id="{E01418B1-3FE2-4EB6-AF7C-44C4FA251D8E}"/>
              </a:ext>
            </a:extLst>
          </p:cNvPr>
          <p:cNvSpPr/>
          <p:nvPr/>
        </p:nvSpPr>
        <p:spPr>
          <a:xfrm>
            <a:off x="7916379" y="4565978"/>
            <a:ext cx="1183896" cy="17615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spTree>
    <p:extLst>
      <p:ext uri="{BB962C8B-B14F-4D97-AF65-F5344CB8AC3E}">
        <p14:creationId xmlns:p14="http://schemas.microsoft.com/office/powerpoint/2010/main" val="3328862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DFB53B-3D96-46FB-AF9A-A3AFD32C18A9}"/>
              </a:ext>
            </a:extLst>
          </p:cNvPr>
          <p:cNvSpPr>
            <a:spLocks noGrp="1"/>
          </p:cNvSpPr>
          <p:nvPr>
            <p:ph type="sldNum" sz="quarter" idx="12"/>
          </p:nvPr>
        </p:nvSpPr>
        <p:spPr/>
        <p:txBody>
          <a:bodyPr/>
          <a:lstStyle/>
          <a:p>
            <a:fld id="{677431CD-109D-4799-81C2-761F8C28FE26}" type="slidenum">
              <a:rPr lang="en-CA" smtClean="0"/>
              <a:t>17</a:t>
            </a:fld>
            <a:endParaRPr lang="en-CA"/>
          </a:p>
        </p:txBody>
      </p:sp>
      <p:sp>
        <p:nvSpPr>
          <p:cNvPr id="4" name="Text Placeholder 3">
            <a:extLst>
              <a:ext uri="{FF2B5EF4-FFF2-40B4-BE49-F238E27FC236}">
                <a16:creationId xmlns:a16="http://schemas.microsoft.com/office/drawing/2014/main" id="{04211CF1-DF31-4401-B270-C52511F090D8}"/>
              </a:ext>
            </a:extLst>
          </p:cNvPr>
          <p:cNvSpPr>
            <a:spLocks noGrp="1"/>
          </p:cNvSpPr>
          <p:nvPr>
            <p:ph type="body" sz="quarter" idx="13"/>
          </p:nvPr>
        </p:nvSpPr>
        <p:spPr/>
        <p:txBody>
          <a:bodyPr/>
          <a:lstStyle/>
          <a:p>
            <a:r>
              <a:rPr lang="en-US" dirty="0"/>
              <a:t>Take a modern Coriolis meter….</a:t>
            </a:r>
          </a:p>
          <a:p>
            <a:r>
              <a:rPr lang="en-US" dirty="0"/>
              <a:t>is Calibration necessary every 12 months?</a:t>
            </a:r>
          </a:p>
        </p:txBody>
      </p:sp>
      <p:pic>
        <p:nvPicPr>
          <p:cNvPr id="6" name="Picture 5">
            <a:extLst>
              <a:ext uri="{FF2B5EF4-FFF2-40B4-BE49-F238E27FC236}">
                <a16:creationId xmlns:a16="http://schemas.microsoft.com/office/drawing/2014/main" id="{4C77A357-4226-4AD8-80C5-88234984D494}"/>
              </a:ext>
            </a:extLst>
          </p:cNvPr>
          <p:cNvPicPr>
            <a:picLocks noChangeAspect="1"/>
          </p:cNvPicPr>
          <p:nvPr/>
        </p:nvPicPr>
        <p:blipFill>
          <a:blip r:embed="rId2"/>
          <a:stretch>
            <a:fillRect/>
          </a:stretch>
        </p:blipFill>
        <p:spPr>
          <a:xfrm>
            <a:off x="50721" y="1493687"/>
            <a:ext cx="9038591" cy="4184214"/>
          </a:xfrm>
          <a:prstGeom prst="rect">
            <a:avLst/>
          </a:prstGeom>
        </p:spPr>
      </p:pic>
      <p:sp>
        <p:nvSpPr>
          <p:cNvPr id="7" name="TextBox 6">
            <a:extLst>
              <a:ext uri="{FF2B5EF4-FFF2-40B4-BE49-F238E27FC236}">
                <a16:creationId xmlns:a16="http://schemas.microsoft.com/office/drawing/2014/main" id="{E912D5F9-B204-4C3B-8147-36011C1C89F1}"/>
              </a:ext>
            </a:extLst>
          </p:cNvPr>
          <p:cNvSpPr txBox="1"/>
          <p:nvPr/>
        </p:nvSpPr>
        <p:spPr>
          <a:xfrm>
            <a:off x="6781965" y="3868444"/>
            <a:ext cx="2307347" cy="1077218"/>
          </a:xfrm>
          <a:prstGeom prst="rect">
            <a:avLst/>
          </a:prstGeom>
          <a:noFill/>
        </p:spPr>
        <p:txBody>
          <a:bodyPr wrap="square" rtlCol="0">
            <a:spAutoFit/>
          </a:bodyPr>
          <a:lstStyle/>
          <a:p>
            <a:pPr algn="ctr"/>
            <a:r>
              <a:rPr lang="en-US" sz="1600" dirty="0">
                <a:latin typeface="E+H Serif" pitchFamily="18" charset="0"/>
              </a:rPr>
              <a:t>Sample size 3,000 meters from global  ISO 17025 calibration facilities</a:t>
            </a:r>
          </a:p>
        </p:txBody>
      </p:sp>
      <p:sp>
        <p:nvSpPr>
          <p:cNvPr id="8" name="Rectangle: Rounded Corners 7">
            <a:extLst>
              <a:ext uri="{FF2B5EF4-FFF2-40B4-BE49-F238E27FC236}">
                <a16:creationId xmlns:a16="http://schemas.microsoft.com/office/drawing/2014/main" id="{E5AB934C-9459-47D2-8683-92A2DA5151C5}"/>
              </a:ext>
            </a:extLst>
          </p:cNvPr>
          <p:cNvSpPr/>
          <p:nvPr/>
        </p:nvSpPr>
        <p:spPr>
          <a:xfrm>
            <a:off x="6858507" y="3826190"/>
            <a:ext cx="2158228" cy="11349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spTree>
    <p:extLst>
      <p:ext uri="{BB962C8B-B14F-4D97-AF65-F5344CB8AC3E}">
        <p14:creationId xmlns:p14="http://schemas.microsoft.com/office/powerpoint/2010/main" val="128653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A2BC54-D85C-4333-9727-95394A73E8CB}"/>
              </a:ext>
            </a:extLst>
          </p:cNvPr>
          <p:cNvSpPr>
            <a:spLocks noGrp="1"/>
          </p:cNvSpPr>
          <p:nvPr>
            <p:ph type="sldNum" sz="quarter" idx="12"/>
          </p:nvPr>
        </p:nvSpPr>
        <p:spPr>
          <a:xfrm>
            <a:off x="8697278" y="6229067"/>
            <a:ext cx="304373" cy="365125"/>
          </a:xfrm>
        </p:spPr>
        <p:txBody>
          <a:bodyPr anchor="b">
            <a:normAutofit/>
          </a:bodyPr>
          <a:lstStyle/>
          <a:p>
            <a:pPr>
              <a:spcAft>
                <a:spcPts val="600"/>
              </a:spcAft>
            </a:pPr>
            <a:fld id="{677431CD-109D-4799-81C2-761F8C28FE26}" type="slidenum">
              <a:rPr lang="en-CA" smtClean="0"/>
              <a:pPr>
                <a:spcAft>
                  <a:spcPts val="600"/>
                </a:spcAft>
              </a:pPr>
              <a:t>18</a:t>
            </a:fld>
            <a:endParaRPr lang="en-CA"/>
          </a:p>
        </p:txBody>
      </p:sp>
      <p:sp>
        <p:nvSpPr>
          <p:cNvPr id="4" name="Text Placeholder 3">
            <a:extLst>
              <a:ext uri="{FF2B5EF4-FFF2-40B4-BE49-F238E27FC236}">
                <a16:creationId xmlns:a16="http://schemas.microsoft.com/office/drawing/2014/main" id="{F8DE579D-ED03-4CF7-ACAE-DBF823F4BCD9}"/>
              </a:ext>
            </a:extLst>
          </p:cNvPr>
          <p:cNvSpPr>
            <a:spLocks noGrp="1"/>
          </p:cNvSpPr>
          <p:nvPr>
            <p:ph type="body" sz="quarter" idx="13"/>
          </p:nvPr>
        </p:nvSpPr>
        <p:spPr>
          <a:xfrm>
            <a:off x="379679" y="382326"/>
            <a:ext cx="8380677" cy="945885"/>
          </a:xfrm>
        </p:spPr>
        <p:txBody>
          <a:bodyPr anchor="t">
            <a:normAutofit/>
          </a:bodyPr>
          <a:lstStyle/>
          <a:p>
            <a:pPr>
              <a:spcAft>
                <a:spcPts val="600"/>
              </a:spcAft>
            </a:pPr>
            <a:r>
              <a:rPr lang="en-US" dirty="0"/>
              <a:t>Traceable Verification – </a:t>
            </a:r>
          </a:p>
          <a:p>
            <a:pPr>
              <a:spcAft>
                <a:spcPts val="600"/>
              </a:spcAft>
            </a:pPr>
            <a:r>
              <a:rPr lang="en-US" dirty="0"/>
              <a:t>Third Party Attestation states Traceable to ISO 9001 </a:t>
            </a:r>
          </a:p>
        </p:txBody>
      </p:sp>
      <p:sp>
        <p:nvSpPr>
          <p:cNvPr id="5" name="TextBox 4">
            <a:extLst>
              <a:ext uri="{FF2B5EF4-FFF2-40B4-BE49-F238E27FC236}">
                <a16:creationId xmlns:a16="http://schemas.microsoft.com/office/drawing/2014/main" id="{38453F51-81E8-4A8F-A885-18103F548862}"/>
              </a:ext>
            </a:extLst>
          </p:cNvPr>
          <p:cNvSpPr txBox="1"/>
          <p:nvPr/>
        </p:nvSpPr>
        <p:spPr>
          <a:xfrm>
            <a:off x="280657" y="1095469"/>
            <a:ext cx="5024674" cy="2554545"/>
          </a:xfrm>
          <a:prstGeom prst="rect">
            <a:avLst/>
          </a:prstGeom>
          <a:solidFill>
            <a:schemeClr val="bg1"/>
          </a:solidFill>
        </p:spPr>
        <p:txBody>
          <a:bodyPr wrap="square" rtlCol="0">
            <a:spAutoFit/>
          </a:bodyPr>
          <a:lstStyle/>
          <a:p>
            <a:r>
              <a:rPr lang="en-US" sz="2000" dirty="0">
                <a:latin typeface="E+H Sans" panose="020B0404050202020204" pitchFamily="34" charset="0"/>
              </a:rPr>
              <a:t>Heartbeat </a:t>
            </a:r>
            <a:r>
              <a:rPr lang="en-US" sz="2000" dirty="0" err="1">
                <a:latin typeface="E+H Sans" panose="020B0404050202020204" pitchFamily="34" charset="0"/>
              </a:rPr>
              <a:t>Technology</a:t>
            </a:r>
            <a:r>
              <a:rPr lang="en-US" sz="2000" baseline="30000" dirty="0" err="1">
                <a:latin typeface="E+H Sans" panose="020B0404050202020204" pitchFamily="34" charset="0"/>
              </a:rPr>
              <a:t>TM</a:t>
            </a:r>
            <a:r>
              <a:rPr lang="en-US" sz="2000" dirty="0">
                <a:latin typeface="E+H Sans" panose="020B0404050202020204" pitchFamily="34" charset="0"/>
              </a:rPr>
              <a:t> is a test method integrated in the measuring device for the diagnostics and verification of flowmeters when used in a particular application throughout the useful lifetime of the measuring device.  Testing is based on internal factory-traceable references which are redundantly reproduced in the device.</a:t>
            </a:r>
          </a:p>
        </p:txBody>
      </p:sp>
      <p:sp>
        <p:nvSpPr>
          <p:cNvPr id="7" name="TextBox 6">
            <a:extLst>
              <a:ext uri="{FF2B5EF4-FFF2-40B4-BE49-F238E27FC236}">
                <a16:creationId xmlns:a16="http://schemas.microsoft.com/office/drawing/2014/main" id="{B4B8FF95-503F-42BB-AE4D-136620A30B37}"/>
              </a:ext>
            </a:extLst>
          </p:cNvPr>
          <p:cNvSpPr txBox="1"/>
          <p:nvPr/>
        </p:nvSpPr>
        <p:spPr>
          <a:xfrm>
            <a:off x="280657" y="4574149"/>
            <a:ext cx="5024674" cy="1631216"/>
          </a:xfrm>
          <a:prstGeom prst="rect">
            <a:avLst/>
          </a:prstGeom>
          <a:solidFill>
            <a:schemeClr val="bg1"/>
          </a:solidFill>
        </p:spPr>
        <p:txBody>
          <a:bodyPr wrap="square" rtlCol="0">
            <a:spAutoFit/>
          </a:bodyPr>
          <a:lstStyle/>
          <a:p>
            <a:r>
              <a:rPr lang="en-US" sz="2000" dirty="0">
                <a:latin typeface="E+H Sans" panose="020B0404050202020204" pitchFamily="34" charset="0"/>
              </a:rPr>
              <a:t>Heartbeat </a:t>
            </a:r>
            <a:r>
              <a:rPr lang="en-US" sz="2000" dirty="0" err="1">
                <a:latin typeface="E+H Sans" panose="020B0404050202020204" pitchFamily="34" charset="0"/>
              </a:rPr>
              <a:t>Technology</a:t>
            </a:r>
            <a:r>
              <a:rPr lang="en-US" sz="2000" baseline="30000" dirty="0" err="1">
                <a:latin typeface="E+H Sans" panose="020B0404050202020204" pitchFamily="34" charset="0"/>
              </a:rPr>
              <a:t>TM</a:t>
            </a:r>
            <a:r>
              <a:rPr lang="en-US" sz="2000" dirty="0">
                <a:latin typeface="E+H Sans" panose="020B0404050202020204" pitchFamily="34" charset="0"/>
              </a:rPr>
              <a:t> complies with the requirements for traceable verification according to DIN EN ISO 9001:2008 – Section 7.6a) “Control of monitoring and measuring equipment”.</a:t>
            </a:r>
          </a:p>
        </p:txBody>
      </p:sp>
      <p:sp>
        <p:nvSpPr>
          <p:cNvPr id="8" name="TextBox 7">
            <a:extLst>
              <a:ext uri="{FF2B5EF4-FFF2-40B4-BE49-F238E27FC236}">
                <a16:creationId xmlns:a16="http://schemas.microsoft.com/office/drawing/2014/main" id="{02A93A64-6660-4D01-95D9-838FC126C271}"/>
              </a:ext>
            </a:extLst>
          </p:cNvPr>
          <p:cNvSpPr txBox="1"/>
          <p:nvPr/>
        </p:nvSpPr>
        <p:spPr>
          <a:xfrm>
            <a:off x="280657" y="3576592"/>
            <a:ext cx="5024674" cy="1015663"/>
          </a:xfrm>
          <a:prstGeom prst="rect">
            <a:avLst/>
          </a:prstGeom>
          <a:solidFill>
            <a:srgbClr val="AED3E7"/>
          </a:solidFill>
        </p:spPr>
        <p:txBody>
          <a:bodyPr wrap="square" rtlCol="0">
            <a:spAutoFit/>
          </a:bodyPr>
          <a:lstStyle/>
          <a:p>
            <a:r>
              <a:rPr lang="en-US" sz="2000" dirty="0">
                <a:latin typeface="E+H Sans" panose="020B0404050202020204" pitchFamily="34" charset="0"/>
              </a:rPr>
              <a:t>Heartbeat Verification verifies the function on demand within the specified measuring toleration…with a total test coverage…&gt;95%</a:t>
            </a:r>
          </a:p>
        </p:txBody>
      </p:sp>
      <p:pic>
        <p:nvPicPr>
          <p:cNvPr id="10" name="Picture 9">
            <a:extLst>
              <a:ext uri="{FF2B5EF4-FFF2-40B4-BE49-F238E27FC236}">
                <a16:creationId xmlns:a16="http://schemas.microsoft.com/office/drawing/2014/main" id="{0D9E8C39-0F1C-447F-B464-1EC0CD67983F}"/>
              </a:ext>
            </a:extLst>
          </p:cNvPr>
          <p:cNvPicPr>
            <a:picLocks noChangeAspect="1"/>
          </p:cNvPicPr>
          <p:nvPr/>
        </p:nvPicPr>
        <p:blipFill>
          <a:blip r:embed="rId2"/>
          <a:stretch>
            <a:fillRect/>
          </a:stretch>
        </p:blipFill>
        <p:spPr>
          <a:xfrm>
            <a:off x="5652362" y="1084152"/>
            <a:ext cx="3349289" cy="5052317"/>
          </a:xfrm>
          <a:prstGeom prst="rect">
            <a:avLst/>
          </a:prstGeom>
        </p:spPr>
      </p:pic>
      <p:cxnSp>
        <p:nvCxnSpPr>
          <p:cNvPr id="12" name="Straight Arrow Connector 11">
            <a:extLst>
              <a:ext uri="{FF2B5EF4-FFF2-40B4-BE49-F238E27FC236}">
                <a16:creationId xmlns:a16="http://schemas.microsoft.com/office/drawing/2014/main" id="{9CB25716-7D93-413E-AB9A-B45B156E87F2}"/>
              </a:ext>
            </a:extLst>
          </p:cNvPr>
          <p:cNvCxnSpPr>
            <a:cxnSpLocks/>
          </p:cNvCxnSpPr>
          <p:nvPr/>
        </p:nvCxnSpPr>
        <p:spPr>
          <a:xfrm flipH="1" flipV="1">
            <a:off x="4798337" y="2652457"/>
            <a:ext cx="1511928" cy="83153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F7FDFDB-3E25-4177-89B2-42A010DC7934}"/>
              </a:ext>
            </a:extLst>
          </p:cNvPr>
          <p:cNvCxnSpPr>
            <a:cxnSpLocks/>
          </p:cNvCxnSpPr>
          <p:nvPr/>
        </p:nvCxnSpPr>
        <p:spPr>
          <a:xfrm flipH="1" flipV="1">
            <a:off x="5196689" y="4154204"/>
            <a:ext cx="1113576" cy="29203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7D70FF1-6EB2-47E8-8D41-DE4D728DBE9E}"/>
              </a:ext>
            </a:extLst>
          </p:cNvPr>
          <p:cNvCxnSpPr>
            <a:cxnSpLocks/>
          </p:cNvCxnSpPr>
          <p:nvPr/>
        </p:nvCxnSpPr>
        <p:spPr>
          <a:xfrm flipH="1">
            <a:off x="4922059" y="4769888"/>
            <a:ext cx="1388206" cy="5214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02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5C1EC6-C84E-4A3B-8513-23CCF5658965}"/>
              </a:ext>
            </a:extLst>
          </p:cNvPr>
          <p:cNvSpPr>
            <a:spLocks noGrp="1"/>
          </p:cNvSpPr>
          <p:nvPr>
            <p:ph type="sldNum" sz="quarter" idx="12"/>
          </p:nvPr>
        </p:nvSpPr>
        <p:spPr/>
        <p:txBody>
          <a:bodyPr/>
          <a:lstStyle/>
          <a:p>
            <a:fld id="{677431CD-109D-4799-81C2-761F8C28FE26}" type="slidenum">
              <a:rPr lang="en-CA" smtClean="0"/>
              <a:t>19</a:t>
            </a:fld>
            <a:endParaRPr lang="en-CA"/>
          </a:p>
        </p:txBody>
      </p:sp>
      <p:sp>
        <p:nvSpPr>
          <p:cNvPr id="4" name="Text Placeholder 3">
            <a:extLst>
              <a:ext uri="{FF2B5EF4-FFF2-40B4-BE49-F238E27FC236}">
                <a16:creationId xmlns:a16="http://schemas.microsoft.com/office/drawing/2014/main" id="{555755B3-AEEB-44DB-A089-FC52AA2D9352}"/>
              </a:ext>
            </a:extLst>
          </p:cNvPr>
          <p:cNvSpPr>
            <a:spLocks noGrp="1"/>
          </p:cNvSpPr>
          <p:nvPr>
            <p:ph type="body" sz="quarter" idx="13"/>
          </p:nvPr>
        </p:nvSpPr>
        <p:spPr/>
        <p:txBody>
          <a:bodyPr/>
          <a:lstStyle/>
          <a:p>
            <a:r>
              <a:rPr lang="en-US" dirty="0"/>
              <a:t>How are embedded verification references traceable for ISO 9001? </a:t>
            </a:r>
          </a:p>
        </p:txBody>
      </p:sp>
      <p:pic>
        <p:nvPicPr>
          <p:cNvPr id="6" name="Picture 5">
            <a:extLst>
              <a:ext uri="{FF2B5EF4-FFF2-40B4-BE49-F238E27FC236}">
                <a16:creationId xmlns:a16="http://schemas.microsoft.com/office/drawing/2014/main" id="{C5380D11-503F-4CEC-A18D-501F81F3FF0D}"/>
              </a:ext>
            </a:extLst>
          </p:cNvPr>
          <p:cNvPicPr>
            <a:picLocks noChangeAspect="1"/>
          </p:cNvPicPr>
          <p:nvPr/>
        </p:nvPicPr>
        <p:blipFill>
          <a:blip r:embed="rId2"/>
          <a:stretch>
            <a:fillRect/>
          </a:stretch>
        </p:blipFill>
        <p:spPr>
          <a:xfrm>
            <a:off x="142349" y="1100850"/>
            <a:ext cx="7818686" cy="4856615"/>
          </a:xfrm>
          <a:prstGeom prst="rect">
            <a:avLst/>
          </a:prstGeom>
        </p:spPr>
      </p:pic>
      <p:sp>
        <p:nvSpPr>
          <p:cNvPr id="7" name="TextBox 6">
            <a:extLst>
              <a:ext uri="{FF2B5EF4-FFF2-40B4-BE49-F238E27FC236}">
                <a16:creationId xmlns:a16="http://schemas.microsoft.com/office/drawing/2014/main" id="{EF446E84-BA05-4F07-B59E-6A6E06410367}"/>
              </a:ext>
            </a:extLst>
          </p:cNvPr>
          <p:cNvSpPr txBox="1"/>
          <p:nvPr/>
        </p:nvSpPr>
        <p:spPr>
          <a:xfrm>
            <a:off x="6434131" y="2751578"/>
            <a:ext cx="2567520" cy="3954929"/>
          </a:xfrm>
          <a:prstGeom prst="rect">
            <a:avLst/>
          </a:prstGeom>
          <a:noFill/>
        </p:spPr>
        <p:txBody>
          <a:bodyPr wrap="square" rtlCol="0">
            <a:spAutoFit/>
          </a:bodyPr>
          <a:lstStyle/>
          <a:p>
            <a:pPr marL="271463" indent="-271463">
              <a:spcAft>
                <a:spcPts val="600"/>
              </a:spcAft>
              <a:buClr>
                <a:srgbClr val="007CAA"/>
              </a:buClr>
              <a:buSzPct val="100000"/>
              <a:buFont typeface="E+H Serif" panose="02020403050405020404" pitchFamily="18" charset="0"/>
              <a:buChar char="•"/>
            </a:pPr>
            <a:r>
              <a:rPr lang="en-US" sz="1400" dirty="0">
                <a:latin typeface="E+H Serif" pitchFamily="18" charset="0"/>
              </a:rPr>
              <a:t>Coriolis, vortex &amp; ultrasonic flowmeters are time-based using high-precision clocks &amp; frequency generators.</a:t>
            </a:r>
          </a:p>
          <a:p>
            <a:pPr marL="271463" indent="-271463">
              <a:spcAft>
                <a:spcPts val="600"/>
              </a:spcAft>
              <a:buClr>
                <a:srgbClr val="007CAA"/>
              </a:buClr>
              <a:buSzPct val="100000"/>
              <a:buFont typeface="E+H Serif" panose="02020403050405020404" pitchFamily="18" charset="0"/>
              <a:buChar char="•"/>
            </a:pPr>
            <a:r>
              <a:rPr lang="en-US" sz="1400" dirty="0">
                <a:latin typeface="E+H Serif" pitchFamily="18" charset="0"/>
              </a:rPr>
              <a:t>During final calibration, the clocks are calibrated against traceable standards.</a:t>
            </a:r>
          </a:p>
          <a:p>
            <a:pPr marL="271463" indent="-271463">
              <a:spcAft>
                <a:spcPts val="600"/>
              </a:spcAft>
              <a:buClr>
                <a:srgbClr val="007CAA"/>
              </a:buClr>
              <a:buSzPct val="100000"/>
              <a:buFont typeface="E+H Serif" panose="02020403050405020404" pitchFamily="18" charset="0"/>
              <a:buChar char="•"/>
            </a:pPr>
            <a:r>
              <a:rPr lang="en-US" sz="1400" dirty="0">
                <a:latin typeface="E+H Serif" pitchFamily="18" charset="0"/>
              </a:rPr>
              <a:t>Redundant references mean the chance of an undetected failure or drift lies at 0.000000067 or   1 in 14.925 million.</a:t>
            </a:r>
          </a:p>
          <a:p>
            <a:pPr marL="271463" indent="-271463">
              <a:buClr>
                <a:srgbClr val="007CAA"/>
              </a:buClr>
              <a:buSzPct val="100000"/>
              <a:buFont typeface="E+H Serif" panose="02020403050405020404" pitchFamily="18" charset="0"/>
              <a:buChar char="•"/>
            </a:pPr>
            <a:endParaRPr lang="en-US" sz="2000" dirty="0">
              <a:latin typeface="E+H Serif" pitchFamily="18" charset="0"/>
            </a:endParaRPr>
          </a:p>
          <a:p>
            <a:pPr marL="271463" indent="-271463">
              <a:buClr>
                <a:srgbClr val="007CAA"/>
              </a:buClr>
              <a:buSzPct val="100000"/>
              <a:buFont typeface="E+H Serif" panose="02020403050405020404" pitchFamily="18" charset="0"/>
              <a:buChar char="•"/>
            </a:pPr>
            <a:endParaRPr lang="en-US" sz="2000" dirty="0">
              <a:latin typeface="E+H Serif" pitchFamily="18" charset="0"/>
            </a:endParaRPr>
          </a:p>
        </p:txBody>
      </p:sp>
      <p:sp>
        <p:nvSpPr>
          <p:cNvPr id="8" name="Rectangle: Rounded Corners 7">
            <a:extLst>
              <a:ext uri="{FF2B5EF4-FFF2-40B4-BE49-F238E27FC236}">
                <a16:creationId xmlns:a16="http://schemas.microsoft.com/office/drawing/2014/main" id="{DDA12E6F-D73F-4458-B79F-3AF6511A3E04}"/>
              </a:ext>
            </a:extLst>
          </p:cNvPr>
          <p:cNvSpPr/>
          <p:nvPr/>
        </p:nvSpPr>
        <p:spPr>
          <a:xfrm>
            <a:off x="6342077" y="2751577"/>
            <a:ext cx="2659574" cy="32058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spTree>
    <p:extLst>
      <p:ext uri="{BB962C8B-B14F-4D97-AF65-F5344CB8AC3E}">
        <p14:creationId xmlns:p14="http://schemas.microsoft.com/office/powerpoint/2010/main" val="385874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Continuous manufacturing</a:t>
            </a:r>
          </a:p>
        </p:txBody>
      </p:sp>
      <p:sp>
        <p:nvSpPr>
          <p:cNvPr id="5" name="Subtitle 4"/>
          <p:cNvSpPr>
            <a:spLocks noGrp="1"/>
          </p:cNvSpPr>
          <p:nvPr>
            <p:ph type="subTitle" idx="1"/>
          </p:nvPr>
        </p:nvSpPr>
        <p:spPr/>
        <p:txBody>
          <a:bodyPr/>
          <a:lstStyle/>
          <a:p>
            <a:r>
              <a:rPr lang="en-US" dirty="0"/>
              <a:t>The industry trends</a:t>
            </a:r>
          </a:p>
        </p:txBody>
      </p:sp>
    </p:spTree>
    <p:extLst>
      <p:ext uri="{BB962C8B-B14F-4D97-AF65-F5344CB8AC3E}">
        <p14:creationId xmlns:p14="http://schemas.microsoft.com/office/powerpoint/2010/main" val="241455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8D7EEA-FC70-49EC-946B-E80D1417FF01}"/>
              </a:ext>
            </a:extLst>
          </p:cNvPr>
          <p:cNvSpPr>
            <a:spLocks noGrp="1"/>
          </p:cNvSpPr>
          <p:nvPr>
            <p:ph type="sldNum" sz="quarter" idx="12"/>
          </p:nvPr>
        </p:nvSpPr>
        <p:spPr>
          <a:xfrm>
            <a:off x="8697278" y="6229067"/>
            <a:ext cx="304373" cy="365125"/>
          </a:xfrm>
        </p:spPr>
        <p:txBody>
          <a:bodyPr anchor="b">
            <a:normAutofit/>
          </a:bodyPr>
          <a:lstStyle/>
          <a:p>
            <a:pPr>
              <a:spcAft>
                <a:spcPts val="600"/>
              </a:spcAft>
            </a:pPr>
            <a:fld id="{677431CD-109D-4799-81C2-761F8C28FE26}" type="slidenum">
              <a:rPr lang="en-CA" smtClean="0"/>
              <a:pPr>
                <a:spcAft>
                  <a:spcPts val="600"/>
                </a:spcAft>
              </a:pPr>
              <a:t>20</a:t>
            </a:fld>
            <a:endParaRPr lang="en-CA"/>
          </a:p>
        </p:txBody>
      </p:sp>
      <p:sp>
        <p:nvSpPr>
          <p:cNvPr id="4" name="Text Placeholder 3">
            <a:extLst>
              <a:ext uri="{FF2B5EF4-FFF2-40B4-BE49-F238E27FC236}">
                <a16:creationId xmlns:a16="http://schemas.microsoft.com/office/drawing/2014/main" id="{607635A3-F66B-46DF-84A6-496EDB20A246}"/>
              </a:ext>
            </a:extLst>
          </p:cNvPr>
          <p:cNvSpPr>
            <a:spLocks noGrp="1"/>
          </p:cNvSpPr>
          <p:nvPr>
            <p:ph type="body" sz="quarter" idx="13"/>
          </p:nvPr>
        </p:nvSpPr>
        <p:spPr>
          <a:xfrm>
            <a:off x="379679" y="382326"/>
            <a:ext cx="8380677" cy="945885"/>
          </a:xfrm>
        </p:spPr>
        <p:txBody>
          <a:bodyPr anchor="t">
            <a:normAutofit/>
          </a:bodyPr>
          <a:lstStyle/>
          <a:p>
            <a:pPr>
              <a:spcAft>
                <a:spcPts val="600"/>
              </a:spcAft>
            </a:pPr>
            <a:r>
              <a:rPr lang="en-US" dirty="0"/>
              <a:t>What are the considerations?</a:t>
            </a:r>
          </a:p>
        </p:txBody>
      </p:sp>
      <p:grpSp>
        <p:nvGrpSpPr>
          <p:cNvPr id="13" name="Group 12">
            <a:extLst>
              <a:ext uri="{FF2B5EF4-FFF2-40B4-BE49-F238E27FC236}">
                <a16:creationId xmlns:a16="http://schemas.microsoft.com/office/drawing/2014/main" id="{6073124B-E300-4CC3-AC4C-5F317A45CC2D}"/>
              </a:ext>
            </a:extLst>
          </p:cNvPr>
          <p:cNvGrpSpPr/>
          <p:nvPr/>
        </p:nvGrpSpPr>
        <p:grpSpPr>
          <a:xfrm>
            <a:off x="139052" y="1752245"/>
            <a:ext cx="8710412" cy="3641876"/>
            <a:chOff x="153176" y="1476462"/>
            <a:chExt cx="8710412" cy="3353509"/>
          </a:xfrm>
        </p:grpSpPr>
        <p:pic>
          <p:nvPicPr>
            <p:cNvPr id="6" name="Picture 5">
              <a:extLst>
                <a:ext uri="{FF2B5EF4-FFF2-40B4-BE49-F238E27FC236}">
                  <a16:creationId xmlns:a16="http://schemas.microsoft.com/office/drawing/2014/main" id="{130F544A-A668-4B08-8FCF-F83069C36071}"/>
                </a:ext>
              </a:extLst>
            </p:cNvPr>
            <p:cNvPicPr>
              <a:picLocks noChangeAspect="1"/>
            </p:cNvPicPr>
            <p:nvPr/>
          </p:nvPicPr>
          <p:blipFill>
            <a:blip r:embed="rId2"/>
            <a:stretch>
              <a:fillRect/>
            </a:stretch>
          </p:blipFill>
          <p:spPr>
            <a:xfrm>
              <a:off x="153176" y="1476462"/>
              <a:ext cx="8710412" cy="3353509"/>
            </a:xfrm>
            <a:prstGeom prst="rect">
              <a:avLst/>
            </a:prstGeom>
            <a:noFill/>
          </p:spPr>
        </p:pic>
        <p:sp>
          <p:nvSpPr>
            <p:cNvPr id="11" name="TextBox 10">
              <a:extLst>
                <a:ext uri="{FF2B5EF4-FFF2-40B4-BE49-F238E27FC236}">
                  <a16:creationId xmlns:a16="http://schemas.microsoft.com/office/drawing/2014/main" id="{D4D71F71-3DDB-4DC9-A3B5-A57EADD82796}"/>
                </a:ext>
              </a:extLst>
            </p:cNvPr>
            <p:cNvSpPr txBox="1"/>
            <p:nvPr/>
          </p:nvSpPr>
          <p:spPr>
            <a:xfrm>
              <a:off x="6409189" y="1476462"/>
              <a:ext cx="2402783" cy="338554"/>
            </a:xfrm>
            <a:prstGeom prst="rect">
              <a:avLst/>
            </a:prstGeom>
            <a:solidFill>
              <a:schemeClr val="accent1">
                <a:lumMod val="20000"/>
                <a:lumOff val="80000"/>
              </a:schemeClr>
            </a:solidFill>
          </p:spPr>
          <p:txBody>
            <a:bodyPr wrap="square" rtlCol="0">
              <a:spAutoFit/>
            </a:bodyPr>
            <a:lstStyle/>
            <a:p>
              <a:r>
                <a:rPr lang="en-US" sz="1600" dirty="0">
                  <a:latin typeface="E+H Serif" pitchFamily="18" charset="0"/>
                </a:rPr>
                <a:t>Heartbeat Verification</a:t>
              </a:r>
            </a:p>
          </p:txBody>
        </p:sp>
        <p:sp>
          <p:nvSpPr>
            <p:cNvPr id="12" name="TextBox 11">
              <a:extLst>
                <a:ext uri="{FF2B5EF4-FFF2-40B4-BE49-F238E27FC236}">
                  <a16:creationId xmlns:a16="http://schemas.microsoft.com/office/drawing/2014/main" id="{89F3922E-1E20-4A43-A7A4-BBBA7CC27822}"/>
                </a:ext>
              </a:extLst>
            </p:cNvPr>
            <p:cNvSpPr txBox="1"/>
            <p:nvPr/>
          </p:nvSpPr>
          <p:spPr>
            <a:xfrm>
              <a:off x="3776444" y="1476462"/>
              <a:ext cx="2624355" cy="338554"/>
            </a:xfrm>
            <a:prstGeom prst="rect">
              <a:avLst/>
            </a:prstGeom>
            <a:solidFill>
              <a:schemeClr val="accent1">
                <a:lumMod val="20000"/>
                <a:lumOff val="80000"/>
              </a:schemeClr>
            </a:solidFill>
          </p:spPr>
          <p:txBody>
            <a:bodyPr wrap="square" rtlCol="0">
              <a:spAutoFit/>
            </a:bodyPr>
            <a:lstStyle/>
            <a:p>
              <a:r>
                <a:rPr lang="en-US" sz="1600" dirty="0">
                  <a:latin typeface="E+H Serif" pitchFamily="18" charset="0"/>
                </a:rPr>
                <a:t>“Wet” Calibration</a:t>
              </a:r>
            </a:p>
          </p:txBody>
        </p:sp>
      </p:grpSp>
    </p:spTree>
    <p:extLst>
      <p:ext uri="{BB962C8B-B14F-4D97-AF65-F5344CB8AC3E}">
        <p14:creationId xmlns:p14="http://schemas.microsoft.com/office/powerpoint/2010/main" val="1626479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53A90129-4487-451A-8FC5-E825F53747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42" t="15747" r="11398" b="9484"/>
          <a:stretch/>
        </p:blipFill>
        <p:spPr bwMode="auto">
          <a:xfrm>
            <a:off x="224816" y="1297780"/>
            <a:ext cx="7478182" cy="3846787"/>
          </a:xfrm>
          <a:prstGeom prst="rect">
            <a:avLst/>
          </a:prstGeom>
          <a:solidFill>
            <a:srgbClr val="FFFFFF"/>
          </a:solidFill>
        </p:spPr>
      </p:pic>
      <p:sp>
        <p:nvSpPr>
          <p:cNvPr id="3" name="Slide Number Placeholder 2">
            <a:extLst>
              <a:ext uri="{FF2B5EF4-FFF2-40B4-BE49-F238E27FC236}">
                <a16:creationId xmlns:a16="http://schemas.microsoft.com/office/drawing/2014/main" id="{640EE517-DD3D-4ED9-B7DD-BBDBE26E3E97}"/>
              </a:ext>
            </a:extLst>
          </p:cNvPr>
          <p:cNvSpPr>
            <a:spLocks noGrp="1"/>
          </p:cNvSpPr>
          <p:nvPr>
            <p:ph type="sldNum" sz="quarter" idx="12"/>
          </p:nvPr>
        </p:nvSpPr>
        <p:spPr>
          <a:xfrm>
            <a:off x="8697278" y="6229067"/>
            <a:ext cx="304373" cy="365125"/>
          </a:xfrm>
        </p:spPr>
        <p:txBody>
          <a:bodyPr anchor="b">
            <a:normAutofit/>
          </a:bodyPr>
          <a:lstStyle/>
          <a:p>
            <a:pPr>
              <a:spcAft>
                <a:spcPts val="600"/>
              </a:spcAft>
            </a:pPr>
            <a:fld id="{677431CD-109D-4799-81C2-761F8C28FE26}" type="slidenum">
              <a:rPr lang="en-CA" smtClean="0"/>
              <a:pPr>
                <a:spcAft>
                  <a:spcPts val="600"/>
                </a:spcAft>
              </a:pPr>
              <a:t>21</a:t>
            </a:fld>
            <a:endParaRPr lang="en-CA"/>
          </a:p>
        </p:txBody>
      </p:sp>
      <p:sp>
        <p:nvSpPr>
          <p:cNvPr id="4" name="Text Placeholder 3">
            <a:extLst>
              <a:ext uri="{FF2B5EF4-FFF2-40B4-BE49-F238E27FC236}">
                <a16:creationId xmlns:a16="http://schemas.microsoft.com/office/drawing/2014/main" id="{12943B4B-E36E-4BA1-A9F7-6FF8E7D99E43}"/>
              </a:ext>
            </a:extLst>
          </p:cNvPr>
          <p:cNvSpPr>
            <a:spLocks noGrp="1"/>
          </p:cNvSpPr>
          <p:nvPr>
            <p:ph type="body" sz="quarter" idx="13"/>
          </p:nvPr>
        </p:nvSpPr>
        <p:spPr>
          <a:xfrm>
            <a:off x="379679" y="382326"/>
            <a:ext cx="7858467" cy="945885"/>
          </a:xfrm>
        </p:spPr>
        <p:txBody>
          <a:bodyPr anchor="t">
            <a:normAutofit/>
          </a:bodyPr>
          <a:lstStyle/>
          <a:p>
            <a:pPr>
              <a:spcAft>
                <a:spcPts val="600"/>
              </a:spcAft>
            </a:pPr>
            <a:r>
              <a:rPr lang="en-US" dirty="0"/>
              <a:t>Verification does not necessitate a local connection or on-floor personnel </a:t>
            </a:r>
          </a:p>
        </p:txBody>
      </p:sp>
      <p:pic>
        <p:nvPicPr>
          <p:cNvPr id="7" name="Picture 2">
            <a:extLst>
              <a:ext uri="{FF2B5EF4-FFF2-40B4-BE49-F238E27FC236}">
                <a16:creationId xmlns:a16="http://schemas.microsoft.com/office/drawing/2014/main" id="{7412B407-7EE3-4F96-BCF8-F5504FD3C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202" y="3221173"/>
            <a:ext cx="1825076" cy="2560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61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51DED9-F07E-4607-9EA2-DF9C4CAB9B8A}"/>
              </a:ext>
            </a:extLst>
          </p:cNvPr>
          <p:cNvSpPr>
            <a:spLocks noGrp="1"/>
          </p:cNvSpPr>
          <p:nvPr>
            <p:ph type="sldNum" sz="quarter" idx="12"/>
          </p:nvPr>
        </p:nvSpPr>
        <p:spPr/>
        <p:txBody>
          <a:bodyPr/>
          <a:lstStyle/>
          <a:p>
            <a:fld id="{677431CD-109D-4799-81C2-761F8C28FE26}" type="slidenum">
              <a:rPr lang="en-CA" smtClean="0"/>
              <a:t>22</a:t>
            </a:fld>
            <a:endParaRPr lang="en-CA"/>
          </a:p>
        </p:txBody>
      </p:sp>
      <p:sp>
        <p:nvSpPr>
          <p:cNvPr id="4" name="Text Placeholder 3">
            <a:extLst>
              <a:ext uri="{FF2B5EF4-FFF2-40B4-BE49-F238E27FC236}">
                <a16:creationId xmlns:a16="http://schemas.microsoft.com/office/drawing/2014/main" id="{586FF763-B8FD-41F7-8F0A-170D632A4F5B}"/>
              </a:ext>
            </a:extLst>
          </p:cNvPr>
          <p:cNvSpPr>
            <a:spLocks noGrp="1"/>
          </p:cNvSpPr>
          <p:nvPr>
            <p:ph type="body" sz="quarter" idx="13"/>
          </p:nvPr>
        </p:nvSpPr>
        <p:spPr>
          <a:xfrm>
            <a:off x="379679" y="382326"/>
            <a:ext cx="8621972" cy="945885"/>
          </a:xfrm>
        </p:spPr>
        <p:txBody>
          <a:bodyPr/>
          <a:lstStyle/>
          <a:p>
            <a:r>
              <a:rPr lang="en-US" dirty="0"/>
              <a:t>IEC 61508 Standard, Safety Integrity Level (SIL) &amp; FMEDA data</a:t>
            </a:r>
          </a:p>
        </p:txBody>
      </p:sp>
      <p:grpSp>
        <p:nvGrpSpPr>
          <p:cNvPr id="6" name="Group 5">
            <a:extLst>
              <a:ext uri="{FF2B5EF4-FFF2-40B4-BE49-F238E27FC236}">
                <a16:creationId xmlns:a16="http://schemas.microsoft.com/office/drawing/2014/main" id="{73552250-AACF-4691-9F38-689921D3F63A}"/>
              </a:ext>
            </a:extLst>
          </p:cNvPr>
          <p:cNvGrpSpPr/>
          <p:nvPr/>
        </p:nvGrpSpPr>
        <p:grpSpPr>
          <a:xfrm>
            <a:off x="310392" y="742672"/>
            <a:ext cx="8691259" cy="5372656"/>
            <a:chOff x="482758" y="1212245"/>
            <a:chExt cx="12204606" cy="6057823"/>
          </a:xfrm>
        </p:grpSpPr>
        <p:sp>
          <p:nvSpPr>
            <p:cNvPr id="7" name="TextBox 6">
              <a:extLst>
                <a:ext uri="{FF2B5EF4-FFF2-40B4-BE49-F238E27FC236}">
                  <a16:creationId xmlns:a16="http://schemas.microsoft.com/office/drawing/2014/main" id="{09AE6831-861D-4F22-8A52-9C92233EC28C}"/>
                </a:ext>
              </a:extLst>
            </p:cNvPr>
            <p:cNvSpPr txBox="1"/>
            <p:nvPr/>
          </p:nvSpPr>
          <p:spPr>
            <a:xfrm>
              <a:off x="482758" y="1212245"/>
              <a:ext cx="12107309" cy="2689456"/>
            </a:xfrm>
            <a:prstGeom prst="rect">
              <a:avLst/>
            </a:prstGeom>
            <a:noFill/>
          </p:spPr>
          <p:txBody>
            <a:bodyPr wrap="square">
              <a:spAutoFit/>
            </a:bodyPr>
            <a:lstStyle/>
            <a:p>
              <a:pPr marL="271463" indent="-271463">
                <a:spcAft>
                  <a:spcPts val="600"/>
                </a:spcAft>
                <a:buClr>
                  <a:srgbClr val="007CAA"/>
                </a:buClr>
                <a:buSzPct val="100000"/>
                <a:buFont typeface="E+H Serif" panose="02020403050405020404" pitchFamily="18" charset="0"/>
                <a:buChar char="•"/>
              </a:pPr>
              <a:r>
                <a:rPr lang="en-US" sz="1600" dirty="0">
                  <a:solidFill>
                    <a:srgbClr val="0D0D0D"/>
                  </a:solidFill>
                  <a:latin typeface="E+H Serif" panose="02020403050405020404" pitchFamily="18" charset="0"/>
                </a:rPr>
                <a:t>IEC 61508 </a:t>
              </a:r>
              <a:r>
                <a:rPr lang="en-US" sz="1600" b="0" i="0" dirty="0">
                  <a:solidFill>
                    <a:srgbClr val="0D0D0D"/>
                  </a:solidFill>
                  <a:effectLst/>
                  <a:latin typeface="E+H Serif" panose="02020403050405020404" pitchFamily="18" charset="0"/>
                </a:rPr>
                <a:t>sets out the requirements for ensuring that systems are designed, implemented, operated and maintained to provide the required safety integrity level (SIL). Four SILs are defined according to the risks involved in the system application, with SIL4 being used to protect against the highest risks. The standard specifies a process that can be followed by all links in the supply chain so that information about the system can be communicated using common terminology and system parameters.</a:t>
              </a:r>
            </a:p>
            <a:p>
              <a:pPr marL="271463" indent="-271463">
                <a:buClr>
                  <a:srgbClr val="007CAA"/>
                </a:buClr>
                <a:buSzPct val="100000"/>
                <a:buFont typeface="E+H Serif" panose="02020403050405020404" pitchFamily="18" charset="0"/>
                <a:buChar char="•"/>
              </a:pPr>
              <a:r>
                <a:rPr lang="en-US" sz="1600" dirty="0">
                  <a:solidFill>
                    <a:srgbClr val="0D0D0D"/>
                  </a:solidFill>
                  <a:latin typeface="E+H Serif" panose="02020403050405020404" pitchFamily="18" charset="0"/>
                </a:rPr>
                <a:t>Devices developed in accordance with IEC 61508 are subjected to FMEDA assessment, and a Functional Safety Report can be generated which prescribes TTC (Total Test Coverage) and considers all theoretical failures:</a:t>
              </a:r>
              <a:endParaRPr lang="en-US" sz="1600" dirty="0">
                <a:latin typeface="E+H Serif" panose="02020403050405020404" pitchFamily="18" charset="0"/>
              </a:endParaRPr>
            </a:p>
          </p:txBody>
        </p:sp>
        <p:sp>
          <p:nvSpPr>
            <p:cNvPr id="8" name="TextBox 7">
              <a:extLst>
                <a:ext uri="{FF2B5EF4-FFF2-40B4-BE49-F238E27FC236}">
                  <a16:creationId xmlns:a16="http://schemas.microsoft.com/office/drawing/2014/main" id="{D9D4EC5E-D000-464E-AA6F-9BF1A78E7B5B}"/>
                </a:ext>
              </a:extLst>
            </p:cNvPr>
            <p:cNvSpPr txBox="1"/>
            <p:nvPr/>
          </p:nvSpPr>
          <p:spPr>
            <a:xfrm>
              <a:off x="580055" y="5430826"/>
              <a:ext cx="12107309" cy="1839242"/>
            </a:xfrm>
            <a:prstGeom prst="rect">
              <a:avLst/>
            </a:prstGeom>
            <a:noFill/>
          </p:spPr>
          <p:txBody>
            <a:bodyPr wrap="square" rtlCol="0">
              <a:spAutoFit/>
            </a:bodyPr>
            <a:lstStyle/>
            <a:p>
              <a:r>
                <a:rPr lang="en-US" sz="2000" dirty="0">
                  <a:latin typeface="E+H Serif" pitchFamily="18" charset="0"/>
                </a:rPr>
                <a:t>1 FIT = 1x10</a:t>
              </a:r>
              <a:r>
                <a:rPr lang="en-US" sz="2000" baseline="30000" dirty="0">
                  <a:latin typeface="E+H Serif" pitchFamily="18" charset="0"/>
                </a:rPr>
                <a:t>-9</a:t>
              </a:r>
              <a:r>
                <a:rPr lang="en-US" sz="2000" dirty="0">
                  <a:latin typeface="E+H Serif" pitchFamily="18" charset="0"/>
                </a:rPr>
                <a:t> Failures In Time, so </a:t>
              </a:r>
              <a:r>
                <a:rPr lang="el-GR" sz="2000" dirty="0">
                  <a:latin typeface="E+H Serif" pitchFamily="18" charset="0"/>
                </a:rPr>
                <a:t>λ</a:t>
              </a:r>
              <a:r>
                <a:rPr lang="en-US" sz="2000" baseline="-25000" dirty="0">
                  <a:latin typeface="E+H Serif" pitchFamily="18" charset="0"/>
                </a:rPr>
                <a:t>du </a:t>
              </a:r>
              <a:r>
                <a:rPr lang="en-US" sz="2000" dirty="0">
                  <a:latin typeface="E+H Serif" pitchFamily="18" charset="0"/>
                </a:rPr>
                <a:t> 121 FIT is 121 Dangerous Undetected Failures in 1 billion hours or 114,155 years, so average 0.00053 failures per year, or one every 1,887 years, where failure means out of specification, with a Recommended Test Interval = 4 years</a:t>
              </a:r>
            </a:p>
            <a:p>
              <a:r>
                <a:rPr lang="en-US" sz="2000" dirty="0">
                  <a:latin typeface="E+H Serif" pitchFamily="18" charset="0"/>
                </a:rPr>
                <a:t>(Copy of Functional Safety Data on request. Complete TUV Report via NDA)</a:t>
              </a:r>
            </a:p>
          </p:txBody>
        </p:sp>
        <p:pic>
          <p:nvPicPr>
            <p:cNvPr id="9" name="Picture 8">
              <a:extLst>
                <a:ext uri="{FF2B5EF4-FFF2-40B4-BE49-F238E27FC236}">
                  <a16:creationId xmlns:a16="http://schemas.microsoft.com/office/drawing/2014/main" id="{A4B74891-408A-4691-91AD-DDEE073D14C7}"/>
                </a:ext>
              </a:extLst>
            </p:cNvPr>
            <p:cNvPicPr>
              <a:picLocks noChangeAspect="1"/>
            </p:cNvPicPr>
            <p:nvPr/>
          </p:nvPicPr>
          <p:blipFill>
            <a:blip r:embed="rId2"/>
            <a:stretch>
              <a:fillRect/>
            </a:stretch>
          </p:blipFill>
          <p:spPr>
            <a:xfrm>
              <a:off x="939652" y="3920485"/>
              <a:ext cx="4885251" cy="1173480"/>
            </a:xfrm>
            <a:prstGeom prst="rect">
              <a:avLst/>
            </a:prstGeom>
          </p:spPr>
        </p:pic>
        <p:sp>
          <p:nvSpPr>
            <p:cNvPr id="10" name="TextBox 9">
              <a:extLst>
                <a:ext uri="{FF2B5EF4-FFF2-40B4-BE49-F238E27FC236}">
                  <a16:creationId xmlns:a16="http://schemas.microsoft.com/office/drawing/2014/main" id="{BC85468F-FFA2-4FFB-8C2C-A7AD85312F6D}"/>
                </a:ext>
              </a:extLst>
            </p:cNvPr>
            <p:cNvSpPr txBox="1"/>
            <p:nvPr/>
          </p:nvSpPr>
          <p:spPr>
            <a:xfrm>
              <a:off x="6281798" y="3871467"/>
              <a:ext cx="6308269" cy="1492215"/>
            </a:xfrm>
            <a:prstGeom prst="rect">
              <a:avLst/>
            </a:prstGeom>
            <a:noFill/>
          </p:spPr>
          <p:txBody>
            <a:bodyPr wrap="square" rtlCol="0">
              <a:spAutoFit/>
            </a:bodyPr>
            <a:lstStyle/>
            <a:p>
              <a:r>
                <a:rPr lang="en-US" sz="2000" dirty="0">
                  <a:latin typeface="E+H Serif" pitchFamily="18" charset="0"/>
                </a:rPr>
                <a:t>The most complex Endress+Hauser Coriolis meter has a TTC of &gt;95% based upon IEC 61508 FMEDA, with a </a:t>
              </a:r>
              <a:r>
                <a:rPr lang="el-GR" sz="2000" dirty="0">
                  <a:latin typeface="E+H Serif" pitchFamily="18" charset="0"/>
                </a:rPr>
                <a:t>λ</a:t>
              </a:r>
              <a:r>
                <a:rPr lang="en-US" sz="2000" baseline="-25000" dirty="0">
                  <a:latin typeface="E+H Serif" pitchFamily="18" charset="0"/>
                </a:rPr>
                <a:t>du</a:t>
              </a:r>
              <a:r>
                <a:rPr lang="en-US" sz="2000" dirty="0">
                  <a:latin typeface="E+H Serif" pitchFamily="18" charset="0"/>
                </a:rPr>
                <a:t> of 121 FIT</a:t>
              </a:r>
            </a:p>
          </p:txBody>
        </p:sp>
      </p:grpSp>
    </p:spTree>
    <p:extLst>
      <p:ext uri="{BB962C8B-B14F-4D97-AF65-F5344CB8AC3E}">
        <p14:creationId xmlns:p14="http://schemas.microsoft.com/office/powerpoint/2010/main" val="607869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7C65DE-CC5D-40E0-AA6A-F43BF7AA5692}"/>
              </a:ext>
            </a:extLst>
          </p:cNvPr>
          <p:cNvSpPr>
            <a:spLocks noGrp="1"/>
          </p:cNvSpPr>
          <p:nvPr>
            <p:ph idx="1"/>
          </p:nvPr>
        </p:nvSpPr>
        <p:spPr>
          <a:xfrm>
            <a:off x="379679" y="1328211"/>
            <a:ext cx="8450812" cy="5071220"/>
          </a:xfrm>
        </p:spPr>
        <p:txBody>
          <a:bodyPr/>
          <a:lstStyle/>
          <a:p>
            <a:pPr marL="271463" indent="-271463">
              <a:buClr>
                <a:srgbClr val="007CAA"/>
              </a:buClr>
              <a:buSzPct val="100000"/>
              <a:buFont typeface="E+H Serif" panose="02020403050405020404" pitchFamily="18" charset="0"/>
              <a:buChar char="•"/>
            </a:pPr>
            <a:r>
              <a:rPr lang="en-US" sz="1600" b="0" dirty="0">
                <a:solidFill>
                  <a:schemeClr val="tx1"/>
                </a:solidFill>
                <a:latin typeface="E+H Sans" panose="020B0404050202020204" pitchFamily="34" charset="0"/>
              </a:rPr>
              <a:t>The frequency of Verification is determined by the criticality of the process and the S.O.P.</a:t>
            </a:r>
          </a:p>
          <a:p>
            <a:pPr marL="271463" indent="-271463">
              <a:buClr>
                <a:srgbClr val="007CAA"/>
              </a:buClr>
              <a:buSzPct val="100000"/>
              <a:buFont typeface="E+H Serif" panose="02020403050405020404" pitchFamily="18" charset="0"/>
              <a:buChar char="•"/>
            </a:pPr>
            <a:r>
              <a:rPr lang="en-US" sz="1600" b="0" dirty="0">
                <a:solidFill>
                  <a:schemeClr val="tx1"/>
                </a:solidFill>
                <a:latin typeface="E+H Sans" panose="020B0404050202020204" pitchFamily="34" charset="0"/>
              </a:rPr>
              <a:t>Criticality is the combination of the severity of an effect and the probability or expected frequency of occurrence. The objective of a criticality analysis is to quantify the relative importance of each failure effect, so that priorities to reduce the probability or to mitigate the severity can be taken.</a:t>
            </a:r>
          </a:p>
          <a:p>
            <a:pPr marL="271463" indent="-271463">
              <a:buClr>
                <a:srgbClr val="007CAA"/>
              </a:buClr>
              <a:buSzPct val="100000"/>
              <a:buFont typeface="E+H Serif" panose="02020403050405020404" pitchFamily="18" charset="0"/>
              <a:buChar char="•"/>
            </a:pPr>
            <a:r>
              <a:rPr lang="en-US" sz="1600" b="0" dirty="0">
                <a:solidFill>
                  <a:schemeClr val="tx1"/>
                </a:solidFill>
                <a:latin typeface="E+H Sans" panose="020B0404050202020204" pitchFamily="34" charset="0"/>
              </a:rPr>
              <a:t>Criticality Cr = P * S</a:t>
            </a:r>
          </a:p>
          <a:p>
            <a:pPr>
              <a:buClr>
                <a:srgbClr val="007CAA"/>
              </a:buClr>
              <a:buSzPct val="100000"/>
            </a:pPr>
            <a:r>
              <a:rPr lang="en-US" sz="1600" b="0" dirty="0">
                <a:solidFill>
                  <a:schemeClr val="tx1"/>
                </a:solidFill>
                <a:latin typeface="E+H Sans" panose="020B0404050202020204" pitchFamily="34" charset="0"/>
              </a:rPr>
              <a:t>	</a:t>
            </a:r>
            <a:r>
              <a:rPr lang="en-US" sz="1500" b="0" dirty="0">
                <a:solidFill>
                  <a:schemeClr val="tx1"/>
                </a:solidFill>
                <a:latin typeface="E+H Sans" panose="020B0404050202020204" pitchFamily="34" charset="0"/>
              </a:rPr>
              <a:t>where P is probability of occurrence in a year &amp; S is severity of the severest consequence</a:t>
            </a:r>
          </a:p>
          <a:p>
            <a:pPr marL="271463" indent="-271463">
              <a:buClr>
                <a:srgbClr val="007CAA"/>
              </a:buClr>
              <a:buSzPct val="100000"/>
              <a:buFont typeface="E+H Serif" panose="02020403050405020404" pitchFamily="18" charset="0"/>
              <a:buChar char="•"/>
            </a:pPr>
            <a:r>
              <a:rPr lang="en-US" sz="1600" b="0" dirty="0">
                <a:solidFill>
                  <a:schemeClr val="tx1"/>
                </a:solidFill>
                <a:latin typeface="E+H Sans" panose="020B0404050202020204" pitchFamily="34" charset="0"/>
              </a:rPr>
              <a:t>The Criticality determines allowable Risk Level </a:t>
            </a:r>
          </a:p>
          <a:p>
            <a:pPr marL="271463" indent="-271463">
              <a:buClr>
                <a:srgbClr val="007CAA"/>
              </a:buClr>
              <a:buSzPct val="100000"/>
              <a:buFont typeface="E+H Serif" panose="02020403050405020404" pitchFamily="18" charset="0"/>
              <a:buChar char="•"/>
            </a:pPr>
            <a:r>
              <a:rPr lang="en-US" sz="1600" b="0" dirty="0">
                <a:solidFill>
                  <a:schemeClr val="tx1"/>
                </a:solidFill>
                <a:latin typeface="E+H Sans" panose="020B0404050202020204" pitchFamily="34" charset="0"/>
              </a:rPr>
              <a:t>The lower the </a:t>
            </a:r>
            <a:r>
              <a:rPr lang="el-GR" sz="1600" b="0" dirty="0">
                <a:solidFill>
                  <a:schemeClr val="tx1"/>
                </a:solidFill>
                <a:latin typeface="E+H Sans" panose="020B0404050202020204" pitchFamily="34" charset="0"/>
              </a:rPr>
              <a:t>λ</a:t>
            </a:r>
            <a:r>
              <a:rPr lang="en-US" sz="1600" b="0" baseline="-25000" dirty="0">
                <a:solidFill>
                  <a:schemeClr val="tx1"/>
                </a:solidFill>
                <a:latin typeface="E+H Sans" panose="020B0404050202020204" pitchFamily="34" charset="0"/>
              </a:rPr>
              <a:t>du</a:t>
            </a:r>
            <a:r>
              <a:rPr lang="en-US" sz="1600" b="0" dirty="0">
                <a:solidFill>
                  <a:schemeClr val="tx1"/>
                </a:solidFill>
                <a:latin typeface="E+H Sans" panose="020B0404050202020204" pitchFamily="34" charset="0"/>
              </a:rPr>
              <a:t> value of a measurement device, the longer that a specific Risk Level can be maintained through continuous Diagnostic Coverage and Verification, before the device must have a full proof-test (“wet” calibration in flow terms)</a:t>
            </a:r>
          </a:p>
          <a:p>
            <a:pPr marL="271463" indent="-271463">
              <a:buClr>
                <a:srgbClr val="007CAA"/>
              </a:buClr>
              <a:buSzPct val="100000"/>
              <a:buFont typeface="E+H Serif" panose="02020403050405020404" pitchFamily="18" charset="0"/>
              <a:buChar char="•"/>
            </a:pPr>
            <a:r>
              <a:rPr lang="en-US" sz="1600" b="0" dirty="0">
                <a:solidFill>
                  <a:schemeClr val="tx1"/>
                </a:solidFill>
                <a:latin typeface="E+H Sans" panose="020B0404050202020204" pitchFamily="34" charset="0"/>
              </a:rPr>
              <a:t>We can provide guidance on Risk Level and Calibration intervals</a:t>
            </a:r>
          </a:p>
          <a:p>
            <a:pPr marL="271463" indent="-271463">
              <a:buClr>
                <a:srgbClr val="007CAA"/>
              </a:buClr>
              <a:buSzPct val="100000"/>
              <a:buFont typeface="E+H Serif" panose="02020403050405020404" pitchFamily="18" charset="0"/>
              <a:buChar char="•"/>
            </a:pPr>
            <a:r>
              <a:rPr lang="en-US" sz="1600" b="0" dirty="0">
                <a:solidFill>
                  <a:schemeClr val="tx1"/>
                </a:solidFill>
                <a:latin typeface="E+H Sans" panose="020B0404050202020204" pitchFamily="34" charset="0"/>
              </a:rPr>
              <a:t>Many Life Sciences companies operate a Verification before or after every production batch, because it is so fast, without cost or process interruption, and demanded remotely from outside the cleanroom environment</a:t>
            </a:r>
          </a:p>
          <a:p>
            <a:pPr marL="271463" indent="-271463">
              <a:buClr>
                <a:srgbClr val="007CAA"/>
              </a:buClr>
              <a:buSzPct val="100000"/>
              <a:buFont typeface="E+H Serif" panose="02020403050405020404" pitchFamily="18" charset="0"/>
              <a:buChar char="•"/>
            </a:pPr>
            <a:r>
              <a:rPr lang="en-US" sz="1600" b="0" dirty="0">
                <a:solidFill>
                  <a:schemeClr val="tx1"/>
                </a:solidFill>
                <a:latin typeface="E+H Sans" panose="020B0404050202020204" pitchFamily="34" charset="0"/>
              </a:rPr>
              <a:t>Regulation Compliance and Documentation requirements are met</a:t>
            </a:r>
          </a:p>
        </p:txBody>
      </p:sp>
      <p:sp>
        <p:nvSpPr>
          <p:cNvPr id="3" name="Slide Number Placeholder 2">
            <a:extLst>
              <a:ext uri="{FF2B5EF4-FFF2-40B4-BE49-F238E27FC236}">
                <a16:creationId xmlns:a16="http://schemas.microsoft.com/office/drawing/2014/main" id="{EA9932D3-1B8C-400D-92E8-467287870463}"/>
              </a:ext>
            </a:extLst>
          </p:cNvPr>
          <p:cNvSpPr>
            <a:spLocks noGrp="1"/>
          </p:cNvSpPr>
          <p:nvPr>
            <p:ph type="sldNum" sz="quarter" idx="12"/>
          </p:nvPr>
        </p:nvSpPr>
        <p:spPr/>
        <p:txBody>
          <a:bodyPr/>
          <a:lstStyle/>
          <a:p>
            <a:fld id="{677431CD-109D-4799-81C2-761F8C28FE26}" type="slidenum">
              <a:rPr lang="en-CA" smtClean="0"/>
              <a:t>23</a:t>
            </a:fld>
            <a:endParaRPr lang="en-CA"/>
          </a:p>
        </p:txBody>
      </p:sp>
      <p:sp>
        <p:nvSpPr>
          <p:cNvPr id="4" name="Text Placeholder 3">
            <a:extLst>
              <a:ext uri="{FF2B5EF4-FFF2-40B4-BE49-F238E27FC236}">
                <a16:creationId xmlns:a16="http://schemas.microsoft.com/office/drawing/2014/main" id="{5B466424-ED38-4196-A001-5CA9ED9435A7}"/>
              </a:ext>
            </a:extLst>
          </p:cNvPr>
          <p:cNvSpPr>
            <a:spLocks noGrp="1"/>
          </p:cNvSpPr>
          <p:nvPr>
            <p:ph type="body" sz="quarter" idx="13"/>
          </p:nvPr>
        </p:nvSpPr>
        <p:spPr/>
        <p:txBody>
          <a:bodyPr/>
          <a:lstStyle/>
          <a:p>
            <a:r>
              <a:rPr lang="en-US" dirty="0"/>
              <a:t>Frequency of Verification and Calibration</a:t>
            </a:r>
          </a:p>
        </p:txBody>
      </p:sp>
    </p:spTree>
    <p:extLst>
      <p:ext uri="{BB962C8B-B14F-4D97-AF65-F5344CB8AC3E}">
        <p14:creationId xmlns:p14="http://schemas.microsoft.com/office/powerpoint/2010/main" val="2443430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7F6C1C-7213-48CF-A5AD-954F49DD8411}"/>
              </a:ext>
            </a:extLst>
          </p:cNvPr>
          <p:cNvSpPr>
            <a:spLocks noGrp="1"/>
          </p:cNvSpPr>
          <p:nvPr>
            <p:ph type="sldNum" sz="quarter" idx="12"/>
          </p:nvPr>
        </p:nvSpPr>
        <p:spPr/>
        <p:txBody>
          <a:bodyPr/>
          <a:lstStyle/>
          <a:p>
            <a:fld id="{677431CD-109D-4799-81C2-761F8C28FE26}" type="slidenum">
              <a:rPr lang="en-CA" smtClean="0"/>
              <a:t>24</a:t>
            </a:fld>
            <a:endParaRPr lang="en-CA"/>
          </a:p>
        </p:txBody>
      </p:sp>
      <p:sp>
        <p:nvSpPr>
          <p:cNvPr id="4" name="Text Placeholder 3">
            <a:extLst>
              <a:ext uri="{FF2B5EF4-FFF2-40B4-BE49-F238E27FC236}">
                <a16:creationId xmlns:a16="http://schemas.microsoft.com/office/drawing/2014/main" id="{4166875E-C06F-449C-854B-C8C8C0B53279}"/>
              </a:ext>
            </a:extLst>
          </p:cNvPr>
          <p:cNvSpPr>
            <a:spLocks noGrp="1"/>
          </p:cNvSpPr>
          <p:nvPr>
            <p:ph type="body" sz="quarter" idx="13"/>
          </p:nvPr>
        </p:nvSpPr>
        <p:spPr/>
        <p:txBody>
          <a:bodyPr/>
          <a:lstStyle/>
          <a:p>
            <a:r>
              <a:rPr lang="en-US" dirty="0"/>
              <a:t>Result - Unbroken Chain of Documentation for the Regulatory Inspector</a:t>
            </a:r>
          </a:p>
        </p:txBody>
      </p:sp>
      <p:grpSp>
        <p:nvGrpSpPr>
          <p:cNvPr id="6" name="Group 5">
            <a:extLst>
              <a:ext uri="{FF2B5EF4-FFF2-40B4-BE49-F238E27FC236}">
                <a16:creationId xmlns:a16="http://schemas.microsoft.com/office/drawing/2014/main" id="{1E2DF3FA-AA17-41EE-970A-E097AA5C4CBE}"/>
              </a:ext>
            </a:extLst>
          </p:cNvPr>
          <p:cNvGrpSpPr/>
          <p:nvPr/>
        </p:nvGrpSpPr>
        <p:grpSpPr>
          <a:xfrm>
            <a:off x="77985" y="1108296"/>
            <a:ext cx="9066015" cy="4416883"/>
            <a:chOff x="648436" y="927854"/>
            <a:chExt cx="11226863" cy="5437259"/>
          </a:xfrm>
        </p:grpSpPr>
        <p:sp>
          <p:nvSpPr>
            <p:cNvPr id="7" name="Arrow: Bent-Up 6">
              <a:extLst>
                <a:ext uri="{FF2B5EF4-FFF2-40B4-BE49-F238E27FC236}">
                  <a16:creationId xmlns:a16="http://schemas.microsoft.com/office/drawing/2014/main" id="{5D207DD9-75A2-4DC1-B49A-4DFA76A9C5B8}"/>
                </a:ext>
              </a:extLst>
            </p:cNvPr>
            <p:cNvSpPr/>
            <p:nvPr/>
          </p:nvSpPr>
          <p:spPr>
            <a:xfrm rot="16200000">
              <a:off x="3133114" y="2188751"/>
              <a:ext cx="410909" cy="324929"/>
            </a:xfrm>
            <a:prstGeom prst="bentUpArrow">
              <a:avLst/>
            </a:prstGeom>
            <a:solidFill>
              <a:srgbClr val="007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grpSp>
          <p:nvGrpSpPr>
            <p:cNvPr id="8" name="Group 7">
              <a:extLst>
                <a:ext uri="{FF2B5EF4-FFF2-40B4-BE49-F238E27FC236}">
                  <a16:creationId xmlns:a16="http://schemas.microsoft.com/office/drawing/2014/main" id="{79A0643B-E9AA-4DA0-BF6A-38972FC59226}"/>
                </a:ext>
              </a:extLst>
            </p:cNvPr>
            <p:cNvGrpSpPr/>
            <p:nvPr/>
          </p:nvGrpSpPr>
          <p:grpSpPr>
            <a:xfrm>
              <a:off x="648436" y="1217463"/>
              <a:ext cx="2228571" cy="2946615"/>
              <a:chOff x="584199" y="1226684"/>
              <a:chExt cx="2228571" cy="2946615"/>
            </a:xfrm>
          </p:grpSpPr>
          <p:pic>
            <p:nvPicPr>
              <p:cNvPr id="36" name="Picture 35">
                <a:extLst>
                  <a:ext uri="{FF2B5EF4-FFF2-40B4-BE49-F238E27FC236}">
                    <a16:creationId xmlns:a16="http://schemas.microsoft.com/office/drawing/2014/main" id="{619AA242-687A-4B30-B658-22A58CD057A0}"/>
                  </a:ext>
                </a:extLst>
              </p:cNvPr>
              <p:cNvPicPr>
                <a:picLocks noChangeAspect="1"/>
              </p:cNvPicPr>
              <p:nvPr/>
            </p:nvPicPr>
            <p:blipFill>
              <a:blip r:embed="rId2"/>
              <a:stretch>
                <a:fillRect/>
              </a:stretch>
            </p:blipFill>
            <p:spPr>
              <a:xfrm>
                <a:off x="584199" y="1226685"/>
                <a:ext cx="2228571" cy="2847618"/>
              </a:xfrm>
              <a:prstGeom prst="rect">
                <a:avLst/>
              </a:prstGeom>
            </p:spPr>
          </p:pic>
          <p:sp>
            <p:nvSpPr>
              <p:cNvPr id="37" name="Rectangle 36">
                <a:extLst>
                  <a:ext uri="{FF2B5EF4-FFF2-40B4-BE49-F238E27FC236}">
                    <a16:creationId xmlns:a16="http://schemas.microsoft.com/office/drawing/2014/main" id="{CB637395-87B3-4F34-84FE-4AE2AA3DEBB0}"/>
                  </a:ext>
                </a:extLst>
              </p:cNvPr>
              <p:cNvSpPr/>
              <p:nvPr/>
            </p:nvSpPr>
            <p:spPr>
              <a:xfrm>
                <a:off x="660400" y="1226684"/>
                <a:ext cx="2152370" cy="29466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grpSp>
        <p:grpSp>
          <p:nvGrpSpPr>
            <p:cNvPr id="9" name="Group 8">
              <a:extLst>
                <a:ext uri="{FF2B5EF4-FFF2-40B4-BE49-F238E27FC236}">
                  <a16:creationId xmlns:a16="http://schemas.microsoft.com/office/drawing/2014/main" id="{8B911B6D-4691-4D74-8D6D-89913B3B78FC}"/>
                </a:ext>
              </a:extLst>
            </p:cNvPr>
            <p:cNvGrpSpPr/>
            <p:nvPr/>
          </p:nvGrpSpPr>
          <p:grpSpPr>
            <a:xfrm>
              <a:off x="2501953" y="2682200"/>
              <a:ext cx="2152370" cy="2946615"/>
              <a:chOff x="3023694" y="3226068"/>
              <a:chExt cx="2152370" cy="2946615"/>
            </a:xfrm>
          </p:grpSpPr>
          <p:sp>
            <p:nvSpPr>
              <p:cNvPr id="34" name="Rectangle 33">
                <a:extLst>
                  <a:ext uri="{FF2B5EF4-FFF2-40B4-BE49-F238E27FC236}">
                    <a16:creationId xmlns:a16="http://schemas.microsoft.com/office/drawing/2014/main" id="{E2260113-5C19-481F-A30F-8AADC2707ED1}"/>
                  </a:ext>
                </a:extLst>
              </p:cNvPr>
              <p:cNvSpPr/>
              <p:nvPr/>
            </p:nvSpPr>
            <p:spPr>
              <a:xfrm>
                <a:off x="3023694" y="3226068"/>
                <a:ext cx="2152370" cy="29466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pic>
            <p:nvPicPr>
              <p:cNvPr id="35" name="Picture 34">
                <a:extLst>
                  <a:ext uri="{FF2B5EF4-FFF2-40B4-BE49-F238E27FC236}">
                    <a16:creationId xmlns:a16="http://schemas.microsoft.com/office/drawing/2014/main" id="{3E812340-419D-418C-8F8D-40E78684B0BF}"/>
                  </a:ext>
                </a:extLst>
              </p:cNvPr>
              <p:cNvPicPr>
                <a:picLocks noChangeAspect="1"/>
              </p:cNvPicPr>
              <p:nvPr/>
            </p:nvPicPr>
            <p:blipFill>
              <a:blip r:embed="rId3"/>
              <a:stretch>
                <a:fillRect/>
              </a:stretch>
            </p:blipFill>
            <p:spPr>
              <a:xfrm>
                <a:off x="3061794" y="3251468"/>
                <a:ext cx="2043606" cy="2912245"/>
              </a:xfrm>
              <a:prstGeom prst="rect">
                <a:avLst/>
              </a:prstGeom>
            </p:spPr>
          </p:pic>
        </p:grpSp>
        <p:sp>
          <p:nvSpPr>
            <p:cNvPr id="10" name="TextBox 9">
              <a:extLst>
                <a:ext uri="{FF2B5EF4-FFF2-40B4-BE49-F238E27FC236}">
                  <a16:creationId xmlns:a16="http://schemas.microsoft.com/office/drawing/2014/main" id="{641BCEC6-367E-4C4F-A0F6-8528DFD40C3E}"/>
                </a:ext>
              </a:extLst>
            </p:cNvPr>
            <p:cNvSpPr txBox="1"/>
            <p:nvPr/>
          </p:nvSpPr>
          <p:spPr>
            <a:xfrm>
              <a:off x="691184" y="4190612"/>
              <a:ext cx="1823248" cy="1250297"/>
            </a:xfrm>
            <a:prstGeom prst="rect">
              <a:avLst/>
            </a:prstGeom>
            <a:noFill/>
          </p:spPr>
          <p:txBody>
            <a:bodyPr wrap="square" rtlCol="0">
              <a:spAutoFit/>
            </a:bodyPr>
            <a:lstStyle/>
            <a:p>
              <a:pPr algn="ctr"/>
              <a:r>
                <a:rPr lang="en-US" sz="1500" dirty="0">
                  <a:latin typeface="E+H Serif" pitchFamily="18" charset="0"/>
                </a:rPr>
                <a:t>Factory Calibration Rig Accreditation Certificate</a:t>
              </a:r>
            </a:p>
          </p:txBody>
        </p:sp>
        <p:sp>
          <p:nvSpPr>
            <p:cNvPr id="11" name="TextBox 10">
              <a:extLst>
                <a:ext uri="{FF2B5EF4-FFF2-40B4-BE49-F238E27FC236}">
                  <a16:creationId xmlns:a16="http://schemas.microsoft.com/office/drawing/2014/main" id="{F7AED6A4-CB7F-494F-B509-D9792918BF9D}"/>
                </a:ext>
              </a:extLst>
            </p:cNvPr>
            <p:cNvSpPr txBox="1"/>
            <p:nvPr/>
          </p:nvSpPr>
          <p:spPr>
            <a:xfrm>
              <a:off x="2386407" y="5645245"/>
              <a:ext cx="2710421" cy="719868"/>
            </a:xfrm>
            <a:prstGeom prst="rect">
              <a:avLst/>
            </a:prstGeom>
            <a:noFill/>
          </p:spPr>
          <p:txBody>
            <a:bodyPr wrap="square" rtlCol="0">
              <a:spAutoFit/>
            </a:bodyPr>
            <a:lstStyle/>
            <a:p>
              <a:pPr algn="ctr"/>
              <a:r>
                <a:rPr lang="en-US" sz="1600" dirty="0">
                  <a:latin typeface="E+H Serif" pitchFamily="18" charset="0"/>
                </a:rPr>
                <a:t>Flowmeter Factory Calibration Certificate</a:t>
              </a:r>
            </a:p>
          </p:txBody>
        </p:sp>
        <p:sp>
          <p:nvSpPr>
            <p:cNvPr id="12" name="Arrow: Right 11">
              <a:extLst>
                <a:ext uri="{FF2B5EF4-FFF2-40B4-BE49-F238E27FC236}">
                  <a16:creationId xmlns:a16="http://schemas.microsoft.com/office/drawing/2014/main" id="{4991E9C4-7704-402F-BE3E-A2FFD0669F2B}"/>
                </a:ext>
              </a:extLst>
            </p:cNvPr>
            <p:cNvSpPr/>
            <p:nvPr/>
          </p:nvSpPr>
          <p:spPr>
            <a:xfrm rot="10800000">
              <a:off x="4859347" y="3369965"/>
              <a:ext cx="689587" cy="180000"/>
            </a:xfrm>
            <a:prstGeom prst="rightArrow">
              <a:avLst/>
            </a:prstGeom>
            <a:solidFill>
              <a:srgbClr val="007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grpSp>
          <p:nvGrpSpPr>
            <p:cNvPr id="13" name="Group 12">
              <a:extLst>
                <a:ext uri="{FF2B5EF4-FFF2-40B4-BE49-F238E27FC236}">
                  <a16:creationId xmlns:a16="http://schemas.microsoft.com/office/drawing/2014/main" id="{3D43C651-43B5-4CC4-914A-7F06361CD30D}"/>
                </a:ext>
              </a:extLst>
            </p:cNvPr>
            <p:cNvGrpSpPr/>
            <p:nvPr/>
          </p:nvGrpSpPr>
          <p:grpSpPr>
            <a:xfrm>
              <a:off x="5773627" y="1566686"/>
              <a:ext cx="1706855" cy="2323442"/>
              <a:chOff x="5765800" y="1621971"/>
              <a:chExt cx="1706855" cy="2323442"/>
            </a:xfrm>
          </p:grpSpPr>
          <p:pic>
            <p:nvPicPr>
              <p:cNvPr id="32" name="Picture 31">
                <a:extLst>
                  <a:ext uri="{FF2B5EF4-FFF2-40B4-BE49-F238E27FC236}">
                    <a16:creationId xmlns:a16="http://schemas.microsoft.com/office/drawing/2014/main" id="{4373E4C4-6CCE-4838-818D-FCEA8087F626}"/>
                  </a:ext>
                </a:extLst>
              </p:cNvPr>
              <p:cNvPicPr>
                <a:picLocks noChangeAspect="1"/>
              </p:cNvPicPr>
              <p:nvPr/>
            </p:nvPicPr>
            <p:blipFill>
              <a:blip r:embed="rId4"/>
              <a:stretch>
                <a:fillRect/>
              </a:stretch>
            </p:blipFill>
            <p:spPr>
              <a:xfrm>
                <a:off x="5765800" y="1621971"/>
                <a:ext cx="1600506" cy="2290379"/>
              </a:xfrm>
              <a:prstGeom prst="rect">
                <a:avLst/>
              </a:prstGeom>
            </p:spPr>
          </p:pic>
          <p:sp>
            <p:nvSpPr>
              <p:cNvPr id="33" name="Rectangle 32">
                <a:extLst>
                  <a:ext uri="{FF2B5EF4-FFF2-40B4-BE49-F238E27FC236}">
                    <a16:creationId xmlns:a16="http://schemas.microsoft.com/office/drawing/2014/main" id="{8BD0BE47-AEF5-460E-8068-EEFFB50B6BBC}"/>
                  </a:ext>
                </a:extLst>
              </p:cNvPr>
              <p:cNvSpPr/>
              <p:nvPr/>
            </p:nvSpPr>
            <p:spPr>
              <a:xfrm>
                <a:off x="5872149" y="1655034"/>
                <a:ext cx="1600506" cy="22903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grpSp>
        <p:sp>
          <p:nvSpPr>
            <p:cNvPr id="14" name="TextBox 13">
              <a:extLst>
                <a:ext uri="{FF2B5EF4-FFF2-40B4-BE49-F238E27FC236}">
                  <a16:creationId xmlns:a16="http://schemas.microsoft.com/office/drawing/2014/main" id="{15D2232E-8535-47F3-8769-1BDBDDEF8A99}"/>
                </a:ext>
              </a:extLst>
            </p:cNvPr>
            <p:cNvSpPr txBox="1"/>
            <p:nvPr/>
          </p:nvSpPr>
          <p:spPr>
            <a:xfrm>
              <a:off x="5371281" y="927854"/>
              <a:ext cx="2617896" cy="719868"/>
            </a:xfrm>
            <a:prstGeom prst="rect">
              <a:avLst/>
            </a:prstGeom>
            <a:noFill/>
          </p:spPr>
          <p:txBody>
            <a:bodyPr wrap="square" rtlCol="0">
              <a:spAutoFit/>
            </a:bodyPr>
            <a:lstStyle/>
            <a:p>
              <a:pPr algn="ctr"/>
              <a:r>
                <a:rPr lang="en-US" sz="1600" dirty="0">
                  <a:latin typeface="E+H Serif" pitchFamily="18" charset="0"/>
                </a:rPr>
                <a:t>Traceable Sequential Verification Reports</a:t>
              </a:r>
            </a:p>
          </p:txBody>
        </p:sp>
        <p:grpSp>
          <p:nvGrpSpPr>
            <p:cNvPr id="15" name="Group 14">
              <a:extLst>
                <a:ext uri="{FF2B5EF4-FFF2-40B4-BE49-F238E27FC236}">
                  <a16:creationId xmlns:a16="http://schemas.microsoft.com/office/drawing/2014/main" id="{5C60A2A9-6D25-4375-9488-FC958E1FB9F5}"/>
                </a:ext>
              </a:extLst>
            </p:cNvPr>
            <p:cNvGrpSpPr/>
            <p:nvPr/>
          </p:nvGrpSpPr>
          <p:grpSpPr>
            <a:xfrm>
              <a:off x="6555811" y="2208244"/>
              <a:ext cx="1706855" cy="2323442"/>
              <a:chOff x="5765800" y="1621971"/>
              <a:chExt cx="1706855" cy="2323442"/>
            </a:xfrm>
          </p:grpSpPr>
          <p:pic>
            <p:nvPicPr>
              <p:cNvPr id="30" name="Picture 29">
                <a:extLst>
                  <a:ext uri="{FF2B5EF4-FFF2-40B4-BE49-F238E27FC236}">
                    <a16:creationId xmlns:a16="http://schemas.microsoft.com/office/drawing/2014/main" id="{CFDF3545-A93B-45B1-AE17-1B59E7E9F1E7}"/>
                  </a:ext>
                </a:extLst>
              </p:cNvPr>
              <p:cNvPicPr>
                <a:picLocks noChangeAspect="1"/>
              </p:cNvPicPr>
              <p:nvPr/>
            </p:nvPicPr>
            <p:blipFill>
              <a:blip r:embed="rId4"/>
              <a:stretch>
                <a:fillRect/>
              </a:stretch>
            </p:blipFill>
            <p:spPr>
              <a:xfrm>
                <a:off x="5765800" y="1621971"/>
                <a:ext cx="1600506" cy="2290379"/>
              </a:xfrm>
              <a:prstGeom prst="rect">
                <a:avLst/>
              </a:prstGeom>
            </p:spPr>
          </p:pic>
          <p:sp>
            <p:nvSpPr>
              <p:cNvPr id="31" name="Rectangle 30">
                <a:extLst>
                  <a:ext uri="{FF2B5EF4-FFF2-40B4-BE49-F238E27FC236}">
                    <a16:creationId xmlns:a16="http://schemas.microsoft.com/office/drawing/2014/main" id="{2EA4A3D8-245F-4FE8-B3E8-D4FF893EABCA}"/>
                  </a:ext>
                </a:extLst>
              </p:cNvPr>
              <p:cNvSpPr/>
              <p:nvPr/>
            </p:nvSpPr>
            <p:spPr>
              <a:xfrm>
                <a:off x="5872149" y="1655034"/>
                <a:ext cx="1600506" cy="22903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grpSp>
        <p:grpSp>
          <p:nvGrpSpPr>
            <p:cNvPr id="16" name="Group 15">
              <a:extLst>
                <a:ext uri="{FF2B5EF4-FFF2-40B4-BE49-F238E27FC236}">
                  <a16:creationId xmlns:a16="http://schemas.microsoft.com/office/drawing/2014/main" id="{EB1BDCD6-3EAF-42AE-8260-6DA28C08FD00}"/>
                </a:ext>
              </a:extLst>
            </p:cNvPr>
            <p:cNvGrpSpPr/>
            <p:nvPr/>
          </p:nvGrpSpPr>
          <p:grpSpPr>
            <a:xfrm>
              <a:off x="7150898" y="3094625"/>
              <a:ext cx="1706855" cy="2323442"/>
              <a:chOff x="5765800" y="1621971"/>
              <a:chExt cx="1706855" cy="2323442"/>
            </a:xfrm>
          </p:grpSpPr>
          <p:pic>
            <p:nvPicPr>
              <p:cNvPr id="28" name="Picture 27">
                <a:extLst>
                  <a:ext uri="{FF2B5EF4-FFF2-40B4-BE49-F238E27FC236}">
                    <a16:creationId xmlns:a16="http://schemas.microsoft.com/office/drawing/2014/main" id="{6A33FBAE-3097-4C24-93F1-74708F4E4993}"/>
                  </a:ext>
                </a:extLst>
              </p:cNvPr>
              <p:cNvPicPr>
                <a:picLocks noChangeAspect="1"/>
              </p:cNvPicPr>
              <p:nvPr/>
            </p:nvPicPr>
            <p:blipFill>
              <a:blip r:embed="rId4"/>
              <a:stretch>
                <a:fillRect/>
              </a:stretch>
            </p:blipFill>
            <p:spPr>
              <a:xfrm>
                <a:off x="5765800" y="1621971"/>
                <a:ext cx="1600506" cy="2290379"/>
              </a:xfrm>
              <a:prstGeom prst="rect">
                <a:avLst/>
              </a:prstGeom>
            </p:spPr>
          </p:pic>
          <p:sp>
            <p:nvSpPr>
              <p:cNvPr id="29" name="Rectangle 28">
                <a:extLst>
                  <a:ext uri="{FF2B5EF4-FFF2-40B4-BE49-F238E27FC236}">
                    <a16:creationId xmlns:a16="http://schemas.microsoft.com/office/drawing/2014/main" id="{3B56C1FD-AFD8-4C2F-AE12-60CCD16B23CC}"/>
                  </a:ext>
                </a:extLst>
              </p:cNvPr>
              <p:cNvSpPr/>
              <p:nvPr/>
            </p:nvSpPr>
            <p:spPr>
              <a:xfrm>
                <a:off x="5872149" y="1655034"/>
                <a:ext cx="1600506" cy="22903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grpSp>
        <p:grpSp>
          <p:nvGrpSpPr>
            <p:cNvPr id="17" name="Group 16">
              <a:extLst>
                <a:ext uri="{FF2B5EF4-FFF2-40B4-BE49-F238E27FC236}">
                  <a16:creationId xmlns:a16="http://schemas.microsoft.com/office/drawing/2014/main" id="{14D34FC0-B84B-4B72-BB46-8B26AD177A15}"/>
                </a:ext>
              </a:extLst>
            </p:cNvPr>
            <p:cNvGrpSpPr/>
            <p:nvPr/>
          </p:nvGrpSpPr>
          <p:grpSpPr>
            <a:xfrm>
              <a:off x="7791627" y="3796624"/>
              <a:ext cx="1706855" cy="2323442"/>
              <a:chOff x="5765800" y="1621971"/>
              <a:chExt cx="1706855" cy="2323442"/>
            </a:xfrm>
          </p:grpSpPr>
          <p:pic>
            <p:nvPicPr>
              <p:cNvPr id="26" name="Picture 25">
                <a:extLst>
                  <a:ext uri="{FF2B5EF4-FFF2-40B4-BE49-F238E27FC236}">
                    <a16:creationId xmlns:a16="http://schemas.microsoft.com/office/drawing/2014/main" id="{BECC467A-1455-4EB7-809A-7E7939B3EC9C}"/>
                  </a:ext>
                </a:extLst>
              </p:cNvPr>
              <p:cNvPicPr>
                <a:picLocks noChangeAspect="1"/>
              </p:cNvPicPr>
              <p:nvPr/>
            </p:nvPicPr>
            <p:blipFill>
              <a:blip r:embed="rId4"/>
              <a:stretch>
                <a:fillRect/>
              </a:stretch>
            </p:blipFill>
            <p:spPr>
              <a:xfrm>
                <a:off x="5765800" y="1621971"/>
                <a:ext cx="1600506" cy="2290379"/>
              </a:xfrm>
              <a:prstGeom prst="rect">
                <a:avLst/>
              </a:prstGeom>
            </p:spPr>
          </p:pic>
          <p:sp>
            <p:nvSpPr>
              <p:cNvPr id="27" name="Rectangle 26">
                <a:extLst>
                  <a:ext uri="{FF2B5EF4-FFF2-40B4-BE49-F238E27FC236}">
                    <a16:creationId xmlns:a16="http://schemas.microsoft.com/office/drawing/2014/main" id="{08FB7A7A-F66F-40DF-AF97-7F4551730DE2}"/>
                  </a:ext>
                </a:extLst>
              </p:cNvPr>
              <p:cNvSpPr/>
              <p:nvPr/>
            </p:nvSpPr>
            <p:spPr>
              <a:xfrm>
                <a:off x="5872149" y="1655034"/>
                <a:ext cx="1600506" cy="22903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grpSp>
        <p:sp>
          <p:nvSpPr>
            <p:cNvPr id="18" name="Arrow: Bent-Up 17">
              <a:extLst>
                <a:ext uri="{FF2B5EF4-FFF2-40B4-BE49-F238E27FC236}">
                  <a16:creationId xmlns:a16="http://schemas.microsoft.com/office/drawing/2014/main" id="{F391D8C1-A6EB-43B0-A443-462EBE6A4329}"/>
                </a:ext>
              </a:extLst>
            </p:cNvPr>
            <p:cNvSpPr/>
            <p:nvPr/>
          </p:nvSpPr>
          <p:spPr>
            <a:xfrm rot="5400000">
              <a:off x="6069158" y="4012604"/>
              <a:ext cx="512014" cy="410048"/>
            </a:xfrm>
            <a:prstGeom prst="bentUpArrow">
              <a:avLst/>
            </a:prstGeom>
            <a:solidFill>
              <a:srgbClr val="007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sp>
          <p:nvSpPr>
            <p:cNvPr id="19" name="Arrow: Bent-Up 18">
              <a:extLst>
                <a:ext uri="{FF2B5EF4-FFF2-40B4-BE49-F238E27FC236}">
                  <a16:creationId xmlns:a16="http://schemas.microsoft.com/office/drawing/2014/main" id="{EA2344CB-B580-42BB-B543-944F7E05D4A9}"/>
                </a:ext>
              </a:extLst>
            </p:cNvPr>
            <p:cNvSpPr/>
            <p:nvPr/>
          </p:nvSpPr>
          <p:spPr>
            <a:xfrm rot="5400000">
              <a:off x="6689867" y="4736789"/>
              <a:ext cx="512014" cy="410048"/>
            </a:xfrm>
            <a:prstGeom prst="bentUpArrow">
              <a:avLst/>
            </a:prstGeom>
            <a:solidFill>
              <a:srgbClr val="007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sp>
          <p:nvSpPr>
            <p:cNvPr id="20" name="Arrow: Bent-Up 19">
              <a:extLst>
                <a:ext uri="{FF2B5EF4-FFF2-40B4-BE49-F238E27FC236}">
                  <a16:creationId xmlns:a16="http://schemas.microsoft.com/office/drawing/2014/main" id="{4B34E241-7362-496A-8D4E-6AB982D4B3B1}"/>
                </a:ext>
              </a:extLst>
            </p:cNvPr>
            <p:cNvSpPr/>
            <p:nvPr/>
          </p:nvSpPr>
          <p:spPr>
            <a:xfrm rot="5400000">
              <a:off x="7279352" y="5638804"/>
              <a:ext cx="512014" cy="410048"/>
            </a:xfrm>
            <a:prstGeom prst="bentUpArrow">
              <a:avLst/>
            </a:prstGeom>
            <a:solidFill>
              <a:srgbClr val="007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sp>
          <p:nvSpPr>
            <p:cNvPr id="21" name="TextBox 20">
              <a:extLst>
                <a:ext uri="{FF2B5EF4-FFF2-40B4-BE49-F238E27FC236}">
                  <a16:creationId xmlns:a16="http://schemas.microsoft.com/office/drawing/2014/main" id="{6DBD6656-4270-4987-881E-7989361956A9}"/>
                </a:ext>
              </a:extLst>
            </p:cNvPr>
            <p:cNvSpPr txBox="1"/>
            <p:nvPr/>
          </p:nvSpPr>
          <p:spPr>
            <a:xfrm>
              <a:off x="9257403" y="1206751"/>
              <a:ext cx="2617896" cy="719868"/>
            </a:xfrm>
            <a:prstGeom prst="rect">
              <a:avLst/>
            </a:prstGeom>
            <a:noFill/>
          </p:spPr>
          <p:txBody>
            <a:bodyPr wrap="square" rtlCol="0">
              <a:spAutoFit/>
            </a:bodyPr>
            <a:lstStyle/>
            <a:p>
              <a:pPr algn="ctr"/>
              <a:r>
                <a:rPr lang="en-US" sz="1600" dirty="0">
                  <a:latin typeface="E+H Serif" pitchFamily="18" charset="0"/>
                </a:rPr>
                <a:t>Attestation Cert        ISO 9001 Traceability</a:t>
              </a:r>
            </a:p>
          </p:txBody>
        </p:sp>
        <p:grpSp>
          <p:nvGrpSpPr>
            <p:cNvPr id="22" name="Group 21">
              <a:extLst>
                <a:ext uri="{FF2B5EF4-FFF2-40B4-BE49-F238E27FC236}">
                  <a16:creationId xmlns:a16="http://schemas.microsoft.com/office/drawing/2014/main" id="{968EB34C-C78E-4C18-8CD8-C5B3EA35398D}"/>
                </a:ext>
              </a:extLst>
            </p:cNvPr>
            <p:cNvGrpSpPr/>
            <p:nvPr/>
          </p:nvGrpSpPr>
          <p:grpSpPr>
            <a:xfrm>
              <a:off x="9793352" y="1889992"/>
              <a:ext cx="2016758" cy="2583643"/>
              <a:chOff x="9964890" y="1889993"/>
              <a:chExt cx="2016758" cy="2583643"/>
            </a:xfrm>
          </p:grpSpPr>
          <p:pic>
            <p:nvPicPr>
              <p:cNvPr id="24" name="Picture 23">
                <a:extLst>
                  <a:ext uri="{FF2B5EF4-FFF2-40B4-BE49-F238E27FC236}">
                    <a16:creationId xmlns:a16="http://schemas.microsoft.com/office/drawing/2014/main" id="{E68E2001-DE73-460D-A7C3-97AA593BF6B6}"/>
                  </a:ext>
                </a:extLst>
              </p:cNvPr>
              <p:cNvPicPr>
                <a:picLocks noChangeAspect="1"/>
              </p:cNvPicPr>
              <p:nvPr/>
            </p:nvPicPr>
            <p:blipFill>
              <a:blip r:embed="rId5"/>
              <a:stretch>
                <a:fillRect/>
              </a:stretch>
            </p:blipFill>
            <p:spPr>
              <a:xfrm>
                <a:off x="9964890" y="1889993"/>
                <a:ext cx="1804945" cy="2583642"/>
              </a:xfrm>
              <a:prstGeom prst="rect">
                <a:avLst/>
              </a:prstGeom>
            </p:spPr>
          </p:pic>
          <p:sp>
            <p:nvSpPr>
              <p:cNvPr id="25" name="Rectangle 24">
                <a:extLst>
                  <a:ext uri="{FF2B5EF4-FFF2-40B4-BE49-F238E27FC236}">
                    <a16:creationId xmlns:a16="http://schemas.microsoft.com/office/drawing/2014/main" id="{2333ECC0-CF25-4179-B969-E1D0F5236974}"/>
                  </a:ext>
                </a:extLst>
              </p:cNvPr>
              <p:cNvSpPr/>
              <p:nvPr/>
            </p:nvSpPr>
            <p:spPr>
              <a:xfrm>
                <a:off x="9964890" y="1889994"/>
                <a:ext cx="2016758" cy="25836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grpSp>
        <p:sp>
          <p:nvSpPr>
            <p:cNvPr id="23" name="Arrow: Right 22">
              <a:extLst>
                <a:ext uri="{FF2B5EF4-FFF2-40B4-BE49-F238E27FC236}">
                  <a16:creationId xmlns:a16="http://schemas.microsoft.com/office/drawing/2014/main" id="{14C03C59-2F53-4BCC-B0ED-0096DCBE0F05}"/>
                </a:ext>
              </a:extLst>
            </p:cNvPr>
            <p:cNvSpPr/>
            <p:nvPr/>
          </p:nvSpPr>
          <p:spPr>
            <a:xfrm rot="10800000">
              <a:off x="8881834" y="2774824"/>
              <a:ext cx="689587" cy="180000"/>
            </a:xfrm>
            <a:prstGeom prst="rightArrow">
              <a:avLst/>
            </a:prstGeom>
            <a:solidFill>
              <a:srgbClr val="007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solidFill>
                  <a:srgbClr val="000000"/>
                </a:solidFill>
                <a:latin typeface="E+H Serif" pitchFamily="18" charset="0"/>
              </a:endParaRPr>
            </a:p>
          </p:txBody>
        </p:sp>
      </p:grpSp>
    </p:spTree>
    <p:extLst>
      <p:ext uri="{BB962C8B-B14F-4D97-AF65-F5344CB8AC3E}">
        <p14:creationId xmlns:p14="http://schemas.microsoft.com/office/powerpoint/2010/main" val="1738380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Temperature measurement</a:t>
            </a:r>
          </a:p>
        </p:txBody>
      </p:sp>
      <p:sp>
        <p:nvSpPr>
          <p:cNvPr id="5" name="Subtitle 4"/>
          <p:cNvSpPr>
            <a:spLocks noGrp="1"/>
          </p:cNvSpPr>
          <p:nvPr>
            <p:ph type="subTitle" idx="1"/>
          </p:nvPr>
        </p:nvSpPr>
        <p:spPr/>
        <p:txBody>
          <a:bodyPr/>
          <a:lstStyle/>
          <a:p>
            <a:r>
              <a:rPr lang="en-US" dirty="0"/>
              <a:t>In-line calibrations</a:t>
            </a:r>
          </a:p>
        </p:txBody>
      </p:sp>
    </p:spTree>
    <p:extLst>
      <p:ext uri="{BB962C8B-B14F-4D97-AF65-F5344CB8AC3E}">
        <p14:creationId xmlns:p14="http://schemas.microsoft.com/office/powerpoint/2010/main" val="3221090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1B5D40-DA49-4E58-B100-0875B60AC1DA}"/>
              </a:ext>
            </a:extLst>
          </p:cNvPr>
          <p:cNvSpPr>
            <a:spLocks noGrp="1"/>
          </p:cNvSpPr>
          <p:nvPr>
            <p:ph idx="1"/>
          </p:nvPr>
        </p:nvSpPr>
        <p:spPr>
          <a:xfrm>
            <a:off x="379679" y="1328211"/>
            <a:ext cx="8495874" cy="4584659"/>
          </a:xfrm>
        </p:spPr>
        <p:txBody>
          <a:bodyPr/>
          <a:lstStyle/>
          <a:p>
            <a:pPr marL="0" indent="0">
              <a:lnSpc>
                <a:spcPct val="100000"/>
              </a:lnSpc>
              <a:spcAft>
                <a:spcPts val="2400"/>
              </a:spcAft>
              <a:buNone/>
            </a:pPr>
            <a:r>
              <a:rPr lang="en-US" sz="2200" b="1" dirty="0">
                <a:solidFill>
                  <a:schemeClr val="tx2"/>
                </a:solidFill>
                <a:latin typeface="E+H Sans" panose="020B0404050202020204" pitchFamily="34" charset="0"/>
              </a:rPr>
              <a:t>“The comparison of a measurement value of a device under test with those of a calibration standard of known accuracy”</a:t>
            </a:r>
          </a:p>
          <a:p>
            <a:pPr marL="0" indent="0">
              <a:buNone/>
            </a:pPr>
            <a:r>
              <a:rPr lang="en-US" sz="2133" b="0" dirty="0">
                <a:latin typeface="E+H Sans" panose="020B0404050202020204" pitchFamily="34" charset="0"/>
              </a:rPr>
              <a:t>For RTD’s there are two accepted methods of Calibration</a:t>
            </a:r>
          </a:p>
          <a:p>
            <a:pPr marL="457189" indent="-274320">
              <a:buFont typeface="+mj-lt"/>
              <a:buAutoNum type="arabicPeriod"/>
            </a:pPr>
            <a:r>
              <a:rPr lang="en-US" b="0" dirty="0">
                <a:latin typeface="E+H Sans" panose="020B0404050202020204" pitchFamily="34" charset="0"/>
              </a:rPr>
              <a:t>Comparative Calibration – when the RTD in question is tested against a higher quality reference thermometer.  The reference thermometer typically exhibits an accuracy 3x to 4x higher than the RTD being tested</a:t>
            </a:r>
          </a:p>
          <a:p>
            <a:pPr marL="457189" indent="-274320">
              <a:buFont typeface="+mj-lt"/>
              <a:buAutoNum type="arabicPeriod"/>
            </a:pPr>
            <a:r>
              <a:rPr lang="en-US" b="0" dirty="0">
                <a:latin typeface="E+H Sans" panose="020B0404050202020204" pitchFamily="34" charset="0"/>
              </a:rPr>
              <a:t>Fixed Point Calibration – carried out against the internationally defined (ITS-90) temperatures at which the physical state of substances alter.  The most common is the triple point of water,  0.010° C  [Ice Bath]</a:t>
            </a:r>
          </a:p>
          <a:p>
            <a:pPr marL="702716" lvl="1" indent="-274320">
              <a:buFont typeface="Wingdings" panose="05000000000000000000" pitchFamily="2" charset="2"/>
              <a:buChar char="§"/>
            </a:pPr>
            <a:r>
              <a:rPr lang="en-US" sz="1600" kern="0" dirty="0">
                <a:solidFill>
                  <a:schemeClr val="tx1"/>
                </a:solidFill>
                <a:latin typeface="E+H Sans" panose="020B0404050202020204" pitchFamily="34" charset="0"/>
              </a:rPr>
              <a:t>All reference thermometers used for Comparative Calibrations are calibrated using the fixed-point method</a:t>
            </a:r>
          </a:p>
          <a:p>
            <a:pPr marL="702716" lvl="1" indent="-274320">
              <a:buFont typeface="Wingdings" panose="05000000000000000000" pitchFamily="2" charset="2"/>
              <a:buChar char="§"/>
            </a:pPr>
            <a:r>
              <a:rPr lang="en-US" sz="1600" kern="0" dirty="0">
                <a:solidFill>
                  <a:schemeClr val="tx1"/>
                </a:solidFill>
                <a:latin typeface="E+H Sans" panose="020B0404050202020204" pitchFamily="34" charset="0"/>
              </a:rPr>
              <a:t>A fixed point has No Drift!  It is a known physical phenomenon</a:t>
            </a:r>
          </a:p>
          <a:p>
            <a:pPr marL="702716" lvl="1" indent="-274320">
              <a:buFont typeface="Wingdings" panose="05000000000000000000" pitchFamily="2" charset="2"/>
              <a:buChar char="§"/>
            </a:pPr>
            <a:r>
              <a:rPr lang="en-US" sz="1600" kern="0" dirty="0">
                <a:solidFill>
                  <a:schemeClr val="tx1"/>
                </a:solidFill>
                <a:latin typeface="E+H Sans" panose="020B0404050202020204" pitchFamily="34" charset="0"/>
              </a:rPr>
              <a:t>The triple point of water / ice bath is the only “true” test point per IEC 60751 for an RTD to determine if it qualifies as a Class B, A or AA.  All other points are simply verification that the unit is performing within acceptable limits</a:t>
            </a:r>
          </a:p>
          <a:p>
            <a:endParaRPr lang="en-US" dirty="0"/>
          </a:p>
        </p:txBody>
      </p:sp>
      <p:sp>
        <p:nvSpPr>
          <p:cNvPr id="3" name="Slide Number Placeholder 2">
            <a:extLst>
              <a:ext uri="{FF2B5EF4-FFF2-40B4-BE49-F238E27FC236}">
                <a16:creationId xmlns:a16="http://schemas.microsoft.com/office/drawing/2014/main" id="{5B700530-8862-42B5-AFAF-98A205E14434}"/>
              </a:ext>
            </a:extLst>
          </p:cNvPr>
          <p:cNvSpPr>
            <a:spLocks noGrp="1"/>
          </p:cNvSpPr>
          <p:nvPr>
            <p:ph type="sldNum" sz="quarter" idx="12"/>
          </p:nvPr>
        </p:nvSpPr>
        <p:spPr/>
        <p:txBody>
          <a:bodyPr/>
          <a:lstStyle/>
          <a:p>
            <a:fld id="{677431CD-109D-4799-81C2-761F8C28FE26}" type="slidenum">
              <a:rPr lang="en-CA" smtClean="0"/>
              <a:t>26</a:t>
            </a:fld>
            <a:endParaRPr lang="en-CA"/>
          </a:p>
        </p:txBody>
      </p:sp>
      <p:sp>
        <p:nvSpPr>
          <p:cNvPr id="4" name="Text Placeholder 3">
            <a:extLst>
              <a:ext uri="{FF2B5EF4-FFF2-40B4-BE49-F238E27FC236}">
                <a16:creationId xmlns:a16="http://schemas.microsoft.com/office/drawing/2014/main" id="{7123D26C-0CC7-4711-9251-FC7016944D1B}"/>
              </a:ext>
            </a:extLst>
          </p:cNvPr>
          <p:cNvSpPr>
            <a:spLocks noGrp="1"/>
          </p:cNvSpPr>
          <p:nvPr>
            <p:ph type="body" sz="quarter" idx="13"/>
          </p:nvPr>
        </p:nvSpPr>
        <p:spPr/>
        <p:txBody>
          <a:bodyPr/>
          <a:lstStyle/>
          <a:p>
            <a:r>
              <a:rPr lang="en-US" dirty="0"/>
              <a:t>What is Temperature Calibration?</a:t>
            </a:r>
          </a:p>
        </p:txBody>
      </p:sp>
    </p:spTree>
    <p:extLst>
      <p:ext uri="{BB962C8B-B14F-4D97-AF65-F5344CB8AC3E}">
        <p14:creationId xmlns:p14="http://schemas.microsoft.com/office/powerpoint/2010/main" val="2017048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BE71CB-88D7-47DD-9373-25CB688A4E5B}"/>
              </a:ext>
            </a:extLst>
          </p:cNvPr>
          <p:cNvSpPr>
            <a:spLocks noGrp="1"/>
          </p:cNvSpPr>
          <p:nvPr>
            <p:ph idx="1"/>
          </p:nvPr>
        </p:nvSpPr>
        <p:spPr>
          <a:xfrm>
            <a:off x="184559" y="1447014"/>
            <a:ext cx="3849014" cy="4181987"/>
          </a:xfrm>
        </p:spPr>
        <p:txBody>
          <a:bodyPr/>
          <a:lstStyle/>
          <a:p>
            <a:pPr marL="271463" indent="-271463">
              <a:buClr>
                <a:srgbClr val="007CAA"/>
              </a:buClr>
              <a:buSzPct val="100000"/>
              <a:buFont typeface="E+H Serif" panose="02020403050405020404" pitchFamily="18" charset="0"/>
              <a:buChar char="•"/>
            </a:pPr>
            <a:r>
              <a:rPr lang="en-US" sz="1800" b="0" dirty="0">
                <a:solidFill>
                  <a:schemeClr val="tx1"/>
                </a:solidFill>
                <a:latin typeface="E+H Sans" panose="020B0404050202020204" pitchFamily="34" charset="0"/>
              </a:rPr>
              <a:t>In a calibration situation, the real or </a:t>
            </a:r>
            <a:br>
              <a:rPr lang="en-US" sz="1800" b="0" dirty="0">
                <a:solidFill>
                  <a:schemeClr val="tx1"/>
                </a:solidFill>
                <a:latin typeface="E+H Sans" panose="020B0404050202020204" pitchFamily="34" charset="0"/>
              </a:rPr>
            </a:br>
            <a:r>
              <a:rPr lang="en-US" sz="1800" b="0" dirty="0">
                <a:solidFill>
                  <a:schemeClr val="tx1"/>
                </a:solidFill>
                <a:latin typeface="E+H Sans" panose="020B0404050202020204" pitchFamily="34" charset="0"/>
              </a:rPr>
              <a:t>calibration reference value (RV) of the temperature is provided by fixpoint, a block calibrator or stirred bath</a:t>
            </a:r>
            <a:br>
              <a:rPr lang="en-US" sz="1800" b="0" dirty="0">
                <a:solidFill>
                  <a:schemeClr val="tx1"/>
                </a:solidFill>
                <a:latin typeface="E+H Sans" panose="020B0404050202020204" pitchFamily="34" charset="0"/>
              </a:rPr>
            </a:br>
            <a:endParaRPr lang="en-US" sz="1800" b="0" dirty="0">
              <a:solidFill>
                <a:schemeClr val="tx1"/>
              </a:solidFill>
              <a:latin typeface="E+H Sans" panose="020B0404050202020204" pitchFamily="34" charset="0"/>
            </a:endParaRPr>
          </a:p>
          <a:p>
            <a:pPr marL="271463" indent="-271463">
              <a:buClr>
                <a:srgbClr val="007CAA"/>
              </a:buClr>
              <a:buSzPct val="100000"/>
              <a:buFont typeface="E+H Serif" panose="02020403050405020404" pitchFamily="18" charset="0"/>
              <a:buChar char="•"/>
            </a:pPr>
            <a:r>
              <a:rPr lang="en-US" sz="1800" b="0" dirty="0">
                <a:solidFill>
                  <a:schemeClr val="tx1"/>
                </a:solidFill>
                <a:latin typeface="E+H Sans" panose="020B0404050202020204" pitchFamily="34" charset="0"/>
              </a:rPr>
              <a:t>Also a calibration method has an</a:t>
            </a:r>
            <a:br>
              <a:rPr lang="en-US" sz="1800" b="0" dirty="0">
                <a:solidFill>
                  <a:schemeClr val="tx1"/>
                </a:solidFill>
                <a:latin typeface="E+H Sans" panose="020B0404050202020204" pitchFamily="34" charset="0"/>
              </a:rPr>
            </a:br>
            <a:r>
              <a:rPr lang="en-US" sz="1800" b="0" dirty="0">
                <a:solidFill>
                  <a:schemeClr val="tx1"/>
                </a:solidFill>
                <a:latin typeface="E+H Sans" panose="020B0404050202020204" pitchFamily="34" charset="0"/>
              </a:rPr>
              <a:t>uncertainty (CU), caused by e.g.</a:t>
            </a:r>
            <a:br>
              <a:rPr lang="en-US" sz="1800" b="0" dirty="0">
                <a:solidFill>
                  <a:schemeClr val="tx1"/>
                </a:solidFill>
                <a:latin typeface="E+H Sans" panose="020B0404050202020204" pitchFamily="34" charset="0"/>
              </a:rPr>
            </a:br>
            <a:r>
              <a:rPr lang="en-US" sz="1800" b="0" dirty="0">
                <a:solidFill>
                  <a:schemeClr val="tx1"/>
                </a:solidFill>
                <a:latin typeface="E+H Sans" panose="020B0404050202020204" pitchFamily="34" charset="0"/>
              </a:rPr>
              <a:t>heat transfer errors etc.</a:t>
            </a:r>
            <a:br>
              <a:rPr lang="en-US" sz="1800" b="0" dirty="0">
                <a:solidFill>
                  <a:schemeClr val="tx1"/>
                </a:solidFill>
                <a:latin typeface="E+H Sans" panose="020B0404050202020204" pitchFamily="34" charset="0"/>
              </a:rPr>
            </a:br>
            <a:endParaRPr lang="en-US" sz="1800" b="0" dirty="0">
              <a:solidFill>
                <a:schemeClr val="tx1"/>
              </a:solidFill>
              <a:latin typeface="E+H Sans" panose="020B0404050202020204" pitchFamily="34" charset="0"/>
            </a:endParaRPr>
          </a:p>
          <a:p>
            <a:pPr marL="271463" indent="-271463">
              <a:buClr>
                <a:srgbClr val="007CAA"/>
              </a:buClr>
              <a:buSzPct val="100000"/>
              <a:buFont typeface="E+H Serif" panose="02020403050405020404" pitchFamily="18" charset="0"/>
              <a:buChar char="•"/>
            </a:pPr>
            <a:r>
              <a:rPr lang="en-US" sz="1800" b="0" dirty="0">
                <a:solidFill>
                  <a:schemeClr val="tx1"/>
                </a:solidFill>
                <a:latin typeface="E+H Sans" panose="020B0404050202020204" pitchFamily="34" charset="0"/>
              </a:rPr>
              <a:t>This calibration uncertainty has to</a:t>
            </a:r>
            <a:br>
              <a:rPr lang="en-US" sz="1800" b="0" dirty="0">
                <a:solidFill>
                  <a:schemeClr val="tx1"/>
                </a:solidFill>
                <a:latin typeface="E+H Sans" panose="020B0404050202020204" pitchFamily="34" charset="0"/>
              </a:rPr>
            </a:br>
            <a:r>
              <a:rPr lang="en-US" sz="1800" b="0" dirty="0">
                <a:solidFill>
                  <a:schemeClr val="tx1"/>
                </a:solidFill>
                <a:latin typeface="E+H Sans" panose="020B0404050202020204" pitchFamily="34" charset="0"/>
              </a:rPr>
              <a:t>be determined accurately</a:t>
            </a:r>
          </a:p>
          <a:p>
            <a:pPr>
              <a:spcAft>
                <a:spcPts val="0"/>
              </a:spcAft>
              <a:buClr>
                <a:srgbClr val="007CAA"/>
              </a:buClr>
              <a:buSzPct val="100000"/>
            </a:pPr>
            <a:endParaRPr lang="en-US" sz="1800" b="0" dirty="0">
              <a:solidFill>
                <a:schemeClr val="tx1"/>
              </a:solidFill>
              <a:latin typeface="E+H Sans" panose="020B0404050202020204" pitchFamily="34" charset="0"/>
            </a:endParaRPr>
          </a:p>
          <a:p>
            <a:pPr marL="271463" indent="-271463">
              <a:buClr>
                <a:srgbClr val="007CAA"/>
              </a:buClr>
              <a:buSzPct val="100000"/>
              <a:buFont typeface="E+H Serif" panose="02020403050405020404" pitchFamily="18" charset="0"/>
              <a:buChar char="•"/>
            </a:pPr>
            <a:r>
              <a:rPr lang="en-US" sz="1800" b="0" dirty="0">
                <a:solidFill>
                  <a:schemeClr val="tx1"/>
                </a:solidFill>
                <a:latin typeface="E+H Sans" panose="020B0404050202020204" pitchFamily="34" charset="0"/>
              </a:rPr>
              <a:t>The CU must be documented</a:t>
            </a:r>
            <a:br>
              <a:rPr lang="en-US" sz="1800" b="0" dirty="0">
                <a:solidFill>
                  <a:schemeClr val="tx1"/>
                </a:solidFill>
                <a:latin typeface="E+H Sans" panose="020B0404050202020204" pitchFamily="34" charset="0"/>
              </a:rPr>
            </a:br>
            <a:r>
              <a:rPr lang="en-US" sz="1800" b="0" dirty="0">
                <a:solidFill>
                  <a:schemeClr val="tx1"/>
                </a:solidFill>
                <a:latin typeface="E+H Sans" panose="020B0404050202020204" pitchFamily="34" charset="0"/>
              </a:rPr>
              <a:t>on the calibration record</a:t>
            </a:r>
          </a:p>
          <a:p>
            <a:endParaRPr lang="en-US" dirty="0"/>
          </a:p>
        </p:txBody>
      </p:sp>
      <p:sp>
        <p:nvSpPr>
          <p:cNvPr id="3" name="Slide Number Placeholder 2">
            <a:extLst>
              <a:ext uri="{FF2B5EF4-FFF2-40B4-BE49-F238E27FC236}">
                <a16:creationId xmlns:a16="http://schemas.microsoft.com/office/drawing/2014/main" id="{CC0B2CAC-4786-4A2F-8AC3-F34546D122BA}"/>
              </a:ext>
            </a:extLst>
          </p:cNvPr>
          <p:cNvSpPr>
            <a:spLocks noGrp="1"/>
          </p:cNvSpPr>
          <p:nvPr>
            <p:ph type="sldNum" sz="quarter" idx="12"/>
          </p:nvPr>
        </p:nvSpPr>
        <p:spPr/>
        <p:txBody>
          <a:bodyPr/>
          <a:lstStyle/>
          <a:p>
            <a:fld id="{677431CD-109D-4799-81C2-761F8C28FE26}" type="slidenum">
              <a:rPr lang="en-CA" smtClean="0"/>
              <a:t>27</a:t>
            </a:fld>
            <a:endParaRPr lang="en-CA"/>
          </a:p>
        </p:txBody>
      </p:sp>
      <p:sp>
        <p:nvSpPr>
          <p:cNvPr id="4" name="Text Placeholder 3">
            <a:extLst>
              <a:ext uri="{FF2B5EF4-FFF2-40B4-BE49-F238E27FC236}">
                <a16:creationId xmlns:a16="http://schemas.microsoft.com/office/drawing/2014/main" id="{8B604DFA-C0B9-4788-95BE-BD644D91AEC4}"/>
              </a:ext>
            </a:extLst>
          </p:cNvPr>
          <p:cNvSpPr>
            <a:spLocks noGrp="1"/>
          </p:cNvSpPr>
          <p:nvPr>
            <p:ph type="body" sz="quarter" idx="13"/>
          </p:nvPr>
        </p:nvSpPr>
        <p:spPr/>
        <p:txBody>
          <a:bodyPr/>
          <a:lstStyle/>
          <a:p>
            <a:r>
              <a:rPr lang="en-US" dirty="0"/>
              <a:t>Terminology: Calibration</a:t>
            </a:r>
          </a:p>
          <a:p>
            <a:endParaRPr lang="en-US" dirty="0"/>
          </a:p>
        </p:txBody>
      </p:sp>
      <p:pic>
        <p:nvPicPr>
          <p:cNvPr id="12" name="Picture 11">
            <a:extLst>
              <a:ext uri="{FF2B5EF4-FFF2-40B4-BE49-F238E27FC236}">
                <a16:creationId xmlns:a16="http://schemas.microsoft.com/office/drawing/2014/main" id="{8CD735AB-A13B-4B3B-B699-1DAC2E5CF1E8}"/>
              </a:ext>
            </a:extLst>
          </p:cNvPr>
          <p:cNvPicPr>
            <a:picLocks noChangeAspect="1"/>
          </p:cNvPicPr>
          <p:nvPr/>
        </p:nvPicPr>
        <p:blipFill>
          <a:blip r:embed="rId2"/>
          <a:stretch>
            <a:fillRect/>
          </a:stretch>
        </p:blipFill>
        <p:spPr>
          <a:xfrm>
            <a:off x="4033572" y="1328211"/>
            <a:ext cx="5110428" cy="4026803"/>
          </a:xfrm>
          <a:prstGeom prst="rect">
            <a:avLst/>
          </a:prstGeom>
        </p:spPr>
      </p:pic>
    </p:spTree>
    <p:extLst>
      <p:ext uri="{BB962C8B-B14F-4D97-AF65-F5344CB8AC3E}">
        <p14:creationId xmlns:p14="http://schemas.microsoft.com/office/powerpoint/2010/main" val="545869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C59083-7E43-4E39-BBEF-B3B7A104C751}"/>
              </a:ext>
            </a:extLst>
          </p:cNvPr>
          <p:cNvSpPr>
            <a:spLocks noGrp="1"/>
          </p:cNvSpPr>
          <p:nvPr>
            <p:ph type="sldNum" sz="quarter" idx="12"/>
          </p:nvPr>
        </p:nvSpPr>
        <p:spPr/>
        <p:txBody>
          <a:bodyPr/>
          <a:lstStyle/>
          <a:p>
            <a:fld id="{677431CD-109D-4799-81C2-761F8C28FE26}" type="slidenum">
              <a:rPr lang="en-CA" smtClean="0"/>
              <a:t>28</a:t>
            </a:fld>
            <a:endParaRPr lang="en-CA"/>
          </a:p>
        </p:txBody>
      </p:sp>
      <p:sp>
        <p:nvSpPr>
          <p:cNvPr id="4" name="Text Placeholder 3">
            <a:extLst>
              <a:ext uri="{FF2B5EF4-FFF2-40B4-BE49-F238E27FC236}">
                <a16:creationId xmlns:a16="http://schemas.microsoft.com/office/drawing/2014/main" id="{94D051FA-E2EE-4165-9678-7C7234E6AC93}"/>
              </a:ext>
            </a:extLst>
          </p:cNvPr>
          <p:cNvSpPr>
            <a:spLocks noGrp="1"/>
          </p:cNvSpPr>
          <p:nvPr>
            <p:ph type="body" sz="quarter" idx="13"/>
          </p:nvPr>
        </p:nvSpPr>
        <p:spPr/>
        <p:txBody>
          <a:bodyPr/>
          <a:lstStyle/>
          <a:p>
            <a:r>
              <a:rPr lang="en-US" dirty="0"/>
              <a:t>OFFLINE - Calibration </a:t>
            </a:r>
          </a:p>
        </p:txBody>
      </p:sp>
      <p:grpSp>
        <p:nvGrpSpPr>
          <p:cNvPr id="7" name="Group 6">
            <a:extLst>
              <a:ext uri="{FF2B5EF4-FFF2-40B4-BE49-F238E27FC236}">
                <a16:creationId xmlns:a16="http://schemas.microsoft.com/office/drawing/2014/main" id="{EE991582-B331-4ECD-9A92-17B2AA2EF447}"/>
              </a:ext>
            </a:extLst>
          </p:cNvPr>
          <p:cNvGrpSpPr/>
          <p:nvPr/>
        </p:nvGrpSpPr>
        <p:grpSpPr>
          <a:xfrm>
            <a:off x="142109" y="1075484"/>
            <a:ext cx="4564559" cy="4543885"/>
            <a:chOff x="575387" y="1076739"/>
            <a:chExt cx="5472608" cy="5136571"/>
          </a:xfrm>
        </p:grpSpPr>
        <p:sp>
          <p:nvSpPr>
            <p:cNvPr id="8" name="Rechteck 12">
              <a:extLst>
                <a:ext uri="{FF2B5EF4-FFF2-40B4-BE49-F238E27FC236}">
                  <a16:creationId xmlns:a16="http://schemas.microsoft.com/office/drawing/2014/main" id="{FCB2CA9D-F056-4285-9A68-9467B3F4C469}"/>
                </a:ext>
              </a:extLst>
            </p:cNvPr>
            <p:cNvSpPr/>
            <p:nvPr/>
          </p:nvSpPr>
          <p:spPr>
            <a:xfrm>
              <a:off x="575387" y="1076739"/>
              <a:ext cx="5472608" cy="5136571"/>
            </a:xfrm>
            <a:prstGeom prst="rect">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E+H Serif" pitchFamily="18" charset="0"/>
                  <a:ea typeface="+mn-ea"/>
                  <a:cs typeface="+mn-cs"/>
                </a:rPr>
                <a:t>Reference</a:t>
              </a:r>
            </a:p>
          </p:txBody>
        </p:sp>
        <p:sp>
          <p:nvSpPr>
            <p:cNvPr id="9" name="Rechteck 6">
              <a:extLst>
                <a:ext uri="{FF2B5EF4-FFF2-40B4-BE49-F238E27FC236}">
                  <a16:creationId xmlns:a16="http://schemas.microsoft.com/office/drawing/2014/main" id="{D60F38D7-F9EB-4DC8-8C01-01F4D777C7CD}"/>
                </a:ext>
              </a:extLst>
            </p:cNvPr>
            <p:cNvSpPr/>
            <p:nvPr/>
          </p:nvSpPr>
          <p:spPr>
            <a:xfrm>
              <a:off x="702622" y="1623938"/>
              <a:ext cx="5105347" cy="7490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tx2"/>
                  </a:solidFill>
                  <a:effectLst/>
                  <a:uLnTx/>
                  <a:uFillTx/>
                  <a:latin typeface="E+H Serif" pitchFamily="18" charset="0"/>
                  <a:ea typeface="+mn-ea"/>
                  <a:cs typeface="+mn-cs"/>
                </a:rPr>
                <a:t>Regularly</a:t>
              </a:r>
              <a:r>
                <a:rPr kumimoji="0" lang="en-US" sz="2000" b="0" i="0" u="none" strike="noStrike" kern="1200" cap="none" spc="0" normalizeH="0" baseline="0" noProof="0" dirty="0">
                  <a:ln>
                    <a:noFill/>
                  </a:ln>
                  <a:solidFill>
                    <a:schemeClr val="tx2"/>
                  </a:solidFill>
                  <a:effectLst/>
                  <a:uLnTx/>
                  <a:uFillTx/>
                  <a:latin typeface="E+H Serif" pitchFamily="18" charset="0"/>
                  <a:ea typeface="+mn-ea"/>
                  <a:cs typeface="+mn-cs"/>
                </a:rPr>
                <a:t> </a:t>
              </a:r>
              <a:r>
                <a:rPr kumimoji="0" lang="en-US" sz="2000" b="1" i="0" u="none" strike="noStrike" kern="1200" cap="none" spc="0" normalizeH="0" baseline="0" noProof="0" dirty="0">
                  <a:ln>
                    <a:noFill/>
                  </a:ln>
                  <a:solidFill>
                    <a:schemeClr val="tx2"/>
                  </a:solidFill>
                  <a:effectLst/>
                  <a:uLnTx/>
                  <a:uFillTx/>
                  <a:latin typeface="E+H Serif" pitchFamily="18" charset="0"/>
                  <a:ea typeface="+mn-ea"/>
                  <a:cs typeface="+mn-cs"/>
                </a:rPr>
                <a:t>calibrated</a:t>
              </a:r>
              <a:r>
                <a:rPr kumimoji="0" lang="en-US" sz="2000" b="0" i="0" u="none" strike="noStrike" kern="1200" cap="none" spc="0" normalizeH="0" baseline="0" noProof="0" dirty="0">
                  <a:ln>
                    <a:noFill/>
                  </a:ln>
                  <a:solidFill>
                    <a:schemeClr val="tx2"/>
                  </a:solidFill>
                  <a:effectLst/>
                  <a:uLnTx/>
                  <a:uFillTx/>
                  <a:latin typeface="E+H Serif" pitchFamily="18" charset="0"/>
                  <a:ea typeface="+mn-ea"/>
                  <a:cs typeface="+mn-cs"/>
                </a:rPr>
                <a:t> </a:t>
              </a:r>
              <a:r>
                <a:rPr kumimoji="0" lang="en-US" sz="2000" b="1" i="0" u="none" strike="noStrike" kern="1200" cap="none" spc="0" normalizeH="0" baseline="0" noProof="0" dirty="0">
                  <a:ln>
                    <a:noFill/>
                  </a:ln>
                  <a:solidFill>
                    <a:schemeClr val="tx2"/>
                  </a:solidFill>
                  <a:effectLst/>
                  <a:uLnTx/>
                  <a:uFillTx/>
                  <a:latin typeface="E+H Serif" pitchFamily="18" charset="0"/>
                  <a:ea typeface="+mn-ea"/>
                  <a:cs typeface="+mn-cs"/>
                </a:rPr>
                <a:t>by</a:t>
              </a:r>
              <a:r>
                <a:rPr kumimoji="0" lang="en-US" sz="2000" b="0" i="0" u="none" strike="noStrike" kern="1200" cap="none" spc="0" normalizeH="0" baseline="0" noProof="0" dirty="0">
                  <a:ln>
                    <a:noFill/>
                  </a:ln>
                  <a:solidFill>
                    <a:schemeClr val="tx2"/>
                  </a:solidFill>
                  <a:effectLst/>
                  <a:uLnTx/>
                  <a:uFillTx/>
                  <a:latin typeface="E+H Serif" pitchFamily="18" charset="0"/>
                  <a:ea typeface="+mn-ea"/>
                  <a:cs typeface="+mn-cs"/>
                </a:rPr>
                <a:t> a </a:t>
              </a:r>
              <a:r>
                <a:rPr kumimoji="0" lang="en-US" sz="2000" b="1" i="0" u="none" strike="noStrike" kern="1200" cap="none" spc="0" normalizeH="0" baseline="0" noProof="0" dirty="0">
                  <a:ln>
                    <a:noFill/>
                  </a:ln>
                  <a:solidFill>
                    <a:schemeClr val="tx2"/>
                  </a:solidFill>
                  <a:effectLst/>
                  <a:uLnTx/>
                  <a:uFillTx/>
                  <a:latin typeface="E+H Serif" pitchFamily="18" charset="0"/>
                  <a:ea typeface="+mn-ea"/>
                  <a:cs typeface="+mn-cs"/>
                </a:rPr>
                <a:t>third party</a:t>
              </a:r>
            </a:p>
          </p:txBody>
        </p:sp>
        <p:grpSp>
          <p:nvGrpSpPr>
            <p:cNvPr id="10" name="Gruppieren 2">
              <a:extLst>
                <a:ext uri="{FF2B5EF4-FFF2-40B4-BE49-F238E27FC236}">
                  <a16:creationId xmlns:a16="http://schemas.microsoft.com/office/drawing/2014/main" id="{4DEC8F29-F7F9-4054-9391-FFAF9A03313D}"/>
                </a:ext>
              </a:extLst>
            </p:cNvPr>
            <p:cNvGrpSpPr/>
            <p:nvPr/>
          </p:nvGrpSpPr>
          <p:grpSpPr>
            <a:xfrm>
              <a:off x="598491" y="2751910"/>
              <a:ext cx="2586430" cy="3311456"/>
              <a:chOff x="448868" y="2101204"/>
              <a:chExt cx="1855132" cy="2483592"/>
            </a:xfrm>
          </p:grpSpPr>
          <p:sp>
            <p:nvSpPr>
              <p:cNvPr id="15" name="Rechteck 3">
                <a:extLst>
                  <a:ext uri="{FF2B5EF4-FFF2-40B4-BE49-F238E27FC236}">
                    <a16:creationId xmlns:a16="http://schemas.microsoft.com/office/drawing/2014/main" id="{8D478D5D-03F1-4F77-ADEF-03972DC42547}"/>
                  </a:ext>
                </a:extLst>
              </p:cNvPr>
              <p:cNvSpPr/>
              <p:nvPr/>
            </p:nvSpPr>
            <p:spPr>
              <a:xfrm>
                <a:off x="448868" y="2101204"/>
                <a:ext cx="1855132" cy="24835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E+H Serif" pitchFamily="18" charset="0"/>
                    <a:ea typeface="+mn-ea"/>
                    <a:cs typeface="+mn-cs"/>
                  </a:rPr>
                  <a:t>Dry block calibrator or calibration bath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E+H Serif"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E+H Serif"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E+H Serif"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E+H Serif"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E+H Serif"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E+H Serif" pitchFamily="18" charset="0"/>
                    <a:ea typeface="+mn-ea"/>
                    <a:cs typeface="+mn-cs"/>
                  </a:rPr>
                  <a:t>accuracy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E+H Serif" pitchFamily="18" charset="0"/>
                    <a:ea typeface="+mn-ea"/>
                    <a:cs typeface="+mn-cs"/>
                  </a:rPr>
                  <a:t>homogeneity repeatability </a:t>
                </a:r>
              </a:p>
            </p:txBody>
          </p:sp>
          <p:pic>
            <p:nvPicPr>
              <p:cNvPr id="16" name="Picture 6" descr="C:\tmp\SNAGHTML24278717.PNG">
                <a:extLst>
                  <a:ext uri="{FF2B5EF4-FFF2-40B4-BE49-F238E27FC236}">
                    <a16:creationId xmlns:a16="http://schemas.microsoft.com/office/drawing/2014/main" id="{16879E09-3D29-4F06-81CB-ECA6014CAB8D}"/>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0" b="95283" l="0" r="98361"/>
                        </a14:imgEffect>
                      </a14:imgLayer>
                    </a14:imgProps>
                  </a:ext>
                  <a:ext uri="{28A0092B-C50C-407E-A947-70E740481C1C}">
                    <a14:useLocalDpi xmlns:a14="http://schemas.microsoft.com/office/drawing/2010/main"/>
                  </a:ext>
                </a:extLst>
              </a:blip>
              <a:srcRect/>
              <a:stretch>
                <a:fillRect/>
              </a:stretch>
            </p:blipFill>
            <p:spPr bwMode="auto">
              <a:xfrm>
                <a:off x="863588" y="2571750"/>
                <a:ext cx="1025692" cy="13367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a:extLst>
                  <a:ext uri="{FF2B5EF4-FFF2-40B4-BE49-F238E27FC236}">
                    <a16:creationId xmlns:a16="http://schemas.microsoft.com/office/drawing/2014/main" id="{6901CF46-7518-4F6B-B883-AF0CF713359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19672" y="3340910"/>
                <a:ext cx="643363" cy="64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uppieren 4">
              <a:extLst>
                <a:ext uri="{FF2B5EF4-FFF2-40B4-BE49-F238E27FC236}">
                  <a16:creationId xmlns:a16="http://schemas.microsoft.com/office/drawing/2014/main" id="{F3B0D9CA-3D18-469E-9520-D655D0375B27}"/>
                </a:ext>
              </a:extLst>
            </p:cNvPr>
            <p:cNvGrpSpPr/>
            <p:nvPr/>
          </p:nvGrpSpPr>
          <p:grpSpPr>
            <a:xfrm>
              <a:off x="3334459" y="2756925"/>
              <a:ext cx="2473509" cy="3311456"/>
              <a:chOff x="2500844" y="2067694"/>
              <a:chExt cx="1855132" cy="2483592"/>
            </a:xfrm>
          </p:grpSpPr>
          <p:sp>
            <p:nvSpPr>
              <p:cNvPr id="12" name="Rechteck 16">
                <a:extLst>
                  <a:ext uri="{FF2B5EF4-FFF2-40B4-BE49-F238E27FC236}">
                    <a16:creationId xmlns:a16="http://schemas.microsoft.com/office/drawing/2014/main" id="{403E6CE9-CD52-4215-B059-438AE961562D}"/>
                  </a:ext>
                </a:extLst>
              </p:cNvPr>
              <p:cNvSpPr/>
              <p:nvPr/>
            </p:nvSpPr>
            <p:spPr>
              <a:xfrm>
                <a:off x="2500844" y="2067694"/>
                <a:ext cx="1855132" cy="24835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E+H Serif" pitchFamily="18" charset="0"/>
                    <a:ea typeface="+mn-ea"/>
                    <a:cs typeface="+mn-cs"/>
                  </a:rPr>
                  <a:t>Reference thermometer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E+H Serif"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E+H Serif"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E+H Serif"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E+H Serif"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E+H Serif"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E+H Serif"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E+H Serif" pitchFamily="18" charset="0"/>
                    <a:ea typeface="+mn-ea"/>
                    <a:cs typeface="+mn-cs"/>
                  </a:rPr>
                  <a:t>accuracy</a:t>
                </a:r>
              </a:p>
            </p:txBody>
          </p:sp>
          <p:pic>
            <p:nvPicPr>
              <p:cNvPr id="13" name="Picture 13" descr="http://www.heidolph-instruments.de/uploads/pics/Temperaturmessfuehler-Pt-1000---glasummantelt.jpg">
                <a:extLst>
                  <a:ext uri="{FF2B5EF4-FFF2-40B4-BE49-F238E27FC236}">
                    <a16:creationId xmlns:a16="http://schemas.microsoft.com/office/drawing/2014/main" id="{7B4FD0F7-24AB-48F3-A26C-111B10F77B54}"/>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3158" b="95439" l="4747" r="98009">
                            <a14:foregroundMark x1="8270" y1="18596" x2="82695" y2="16491"/>
                            <a14:backgroundMark x1="12251" y1="7719" x2="90505" y2="8772"/>
                          </a14:backgroundRemoval>
                        </a14:imgEffect>
                      </a14:imgLayer>
                    </a14:imgProps>
                  </a:ext>
                  <a:ext uri="{28A0092B-C50C-407E-A947-70E740481C1C}">
                    <a14:useLocalDpi xmlns:a14="http://schemas.microsoft.com/office/drawing/2010/main"/>
                  </a:ext>
                </a:extLst>
              </a:blip>
              <a:srcRect/>
              <a:stretch>
                <a:fillRect/>
              </a:stretch>
            </p:blipFill>
            <p:spPr bwMode="auto">
              <a:xfrm rot="16200000">
                <a:off x="2790009" y="2904671"/>
                <a:ext cx="1373210" cy="8096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a:extLst>
                  <a:ext uri="{FF2B5EF4-FFF2-40B4-BE49-F238E27FC236}">
                    <a16:creationId xmlns:a16="http://schemas.microsoft.com/office/drawing/2014/main" id="{26CBC5C5-BE9D-4FD5-9B03-4D743E34D3C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76613" y="3340910"/>
                <a:ext cx="643363" cy="64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7" name="Group 26">
            <a:extLst>
              <a:ext uri="{FF2B5EF4-FFF2-40B4-BE49-F238E27FC236}">
                <a16:creationId xmlns:a16="http://schemas.microsoft.com/office/drawing/2014/main" id="{4ECD4B05-BB37-4D16-9477-700B5CDA708C}"/>
              </a:ext>
            </a:extLst>
          </p:cNvPr>
          <p:cNvGrpSpPr/>
          <p:nvPr/>
        </p:nvGrpSpPr>
        <p:grpSpPr>
          <a:xfrm>
            <a:off x="4742836" y="1075484"/>
            <a:ext cx="4401164" cy="4543884"/>
            <a:chOff x="6298472" y="1184037"/>
            <a:chExt cx="5579678" cy="5136571"/>
          </a:xfrm>
        </p:grpSpPr>
        <p:sp>
          <p:nvSpPr>
            <p:cNvPr id="28" name="Rechteck 18">
              <a:extLst>
                <a:ext uri="{FF2B5EF4-FFF2-40B4-BE49-F238E27FC236}">
                  <a16:creationId xmlns:a16="http://schemas.microsoft.com/office/drawing/2014/main" id="{5CF2EA9A-50E2-4B7C-B0AA-E44D668AE57D}"/>
                </a:ext>
              </a:extLst>
            </p:cNvPr>
            <p:cNvSpPr/>
            <p:nvPr/>
          </p:nvSpPr>
          <p:spPr>
            <a:xfrm>
              <a:off x="6298472" y="1184037"/>
              <a:ext cx="5472608" cy="5136571"/>
            </a:xfrm>
            <a:prstGeom prst="rect">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E+H Serif" pitchFamily="18" charset="0"/>
                  <a:ea typeface="+mn-ea"/>
                  <a:cs typeface="+mn-cs"/>
                </a:rPr>
                <a:t>Calibration</a:t>
              </a:r>
            </a:p>
          </p:txBody>
        </p:sp>
        <p:sp>
          <p:nvSpPr>
            <p:cNvPr id="29" name="Rechteck 19">
              <a:extLst>
                <a:ext uri="{FF2B5EF4-FFF2-40B4-BE49-F238E27FC236}">
                  <a16:creationId xmlns:a16="http://schemas.microsoft.com/office/drawing/2014/main" id="{37A009CB-E1BD-4493-832D-E0BDE83BD405}"/>
                </a:ext>
              </a:extLst>
            </p:cNvPr>
            <p:cNvSpPr/>
            <p:nvPr/>
          </p:nvSpPr>
          <p:spPr>
            <a:xfrm>
              <a:off x="6663674" y="1735115"/>
              <a:ext cx="4830460" cy="7490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tx2"/>
                  </a:solidFill>
                  <a:effectLst/>
                  <a:uLnTx/>
                  <a:uFillTx/>
                  <a:latin typeface="E+H Serif" pitchFamily="18" charset="0"/>
                  <a:ea typeface="+mn-ea"/>
                  <a:cs typeface="+mn-cs"/>
                </a:rPr>
                <a:t>Regularly </a:t>
              </a:r>
              <a:r>
                <a:rPr kumimoji="0" lang="en-US" sz="2000" b="1" i="0" u="none" strike="noStrike" kern="1200" cap="none" spc="0" normalizeH="0" baseline="0" noProof="0" dirty="0">
                  <a:ln>
                    <a:noFill/>
                  </a:ln>
                  <a:solidFill>
                    <a:schemeClr val="tx2"/>
                  </a:solidFill>
                  <a:effectLst/>
                  <a:uLnTx/>
                  <a:uFillTx/>
                  <a:latin typeface="E+H Serif" pitchFamily="18" charset="0"/>
                  <a:ea typeface="+mn-ea"/>
                  <a:cs typeface="+mn-cs"/>
                </a:rPr>
                <a:t>Re-Calibration</a:t>
              </a:r>
              <a:r>
                <a:rPr kumimoji="0" lang="en-US" sz="2000" b="0" i="0" u="none" strike="noStrike" kern="1200" cap="none" spc="0" normalizeH="0" baseline="0" noProof="0" dirty="0">
                  <a:ln>
                    <a:noFill/>
                  </a:ln>
                  <a:solidFill>
                    <a:schemeClr val="tx2"/>
                  </a:solidFill>
                  <a:effectLst/>
                  <a:uLnTx/>
                  <a:uFillTx/>
                  <a:latin typeface="E+H Serif"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tx2"/>
                  </a:solidFill>
                  <a:effectLst/>
                  <a:uLnTx/>
                  <a:uFillTx/>
                  <a:latin typeface="E+H Serif" pitchFamily="18" charset="0"/>
                  <a:ea typeface="+mn-ea"/>
                  <a:cs typeface="+mn-cs"/>
                </a:rPr>
                <a:t>by </a:t>
              </a:r>
              <a:r>
                <a:rPr kumimoji="0" lang="en-US" sz="2000" b="1" i="0" u="none" strike="noStrike" kern="1200" cap="none" spc="0" normalizeH="0" baseline="0" noProof="0" dirty="0">
                  <a:ln>
                    <a:noFill/>
                  </a:ln>
                  <a:solidFill>
                    <a:schemeClr val="tx2"/>
                  </a:solidFill>
                  <a:effectLst/>
                  <a:uLnTx/>
                  <a:uFillTx/>
                  <a:latin typeface="E+H Serif" pitchFamily="18" charset="0"/>
                  <a:ea typeface="+mn-ea"/>
                  <a:cs typeface="+mn-cs"/>
                </a:rPr>
                <a:t>trained and skilled staff</a:t>
              </a:r>
            </a:p>
          </p:txBody>
        </p:sp>
        <p:grpSp>
          <p:nvGrpSpPr>
            <p:cNvPr id="30" name="Gruppieren 9">
              <a:extLst>
                <a:ext uri="{FF2B5EF4-FFF2-40B4-BE49-F238E27FC236}">
                  <a16:creationId xmlns:a16="http://schemas.microsoft.com/office/drawing/2014/main" id="{9884963C-617D-4D6B-9219-239E0A49C081}"/>
                </a:ext>
              </a:extLst>
            </p:cNvPr>
            <p:cNvGrpSpPr/>
            <p:nvPr/>
          </p:nvGrpSpPr>
          <p:grpSpPr>
            <a:xfrm>
              <a:off x="7194970" y="2520691"/>
              <a:ext cx="4088294" cy="3754571"/>
              <a:chOff x="5396227" y="1890518"/>
              <a:chExt cx="3066221" cy="2815928"/>
            </a:xfrm>
          </p:grpSpPr>
          <p:sp>
            <p:nvSpPr>
              <p:cNvPr id="38" name="Freihandform 10">
                <a:extLst>
                  <a:ext uri="{FF2B5EF4-FFF2-40B4-BE49-F238E27FC236}">
                    <a16:creationId xmlns:a16="http://schemas.microsoft.com/office/drawing/2014/main" id="{00D724F8-B216-4AD2-9A18-6E56F396ABF5}"/>
                  </a:ext>
                </a:extLst>
              </p:cNvPr>
              <p:cNvSpPr/>
              <p:nvPr/>
            </p:nvSpPr>
            <p:spPr>
              <a:xfrm>
                <a:off x="7194742" y="1973947"/>
                <a:ext cx="691552" cy="691552"/>
              </a:xfrm>
              <a:custGeom>
                <a:avLst/>
                <a:gdLst>
                  <a:gd name="connsiteX0" fmla="*/ 0 w 691552"/>
                  <a:gd name="connsiteY0" fmla="*/ 0 h 691552"/>
                  <a:gd name="connsiteX1" fmla="*/ 691552 w 691552"/>
                  <a:gd name="connsiteY1" fmla="*/ 0 h 691552"/>
                  <a:gd name="connsiteX2" fmla="*/ 691552 w 691552"/>
                  <a:gd name="connsiteY2" fmla="*/ 691552 h 691552"/>
                  <a:gd name="connsiteX3" fmla="*/ 0 w 691552"/>
                  <a:gd name="connsiteY3" fmla="*/ 691552 h 691552"/>
                  <a:gd name="connsiteX4" fmla="*/ 0 w 691552"/>
                  <a:gd name="connsiteY4" fmla="*/ 0 h 691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552" h="691552">
                    <a:moveTo>
                      <a:pt x="0" y="0"/>
                    </a:moveTo>
                    <a:lnTo>
                      <a:pt x="691552" y="0"/>
                    </a:lnTo>
                    <a:lnTo>
                      <a:pt x="691552" y="691552"/>
                    </a:lnTo>
                    <a:lnTo>
                      <a:pt x="0" y="6915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933" tIns="16933" rIns="16933" bIns="16933" numCol="1" spcCol="1270" anchor="ctr" anchorCtr="0">
                <a:noAutofit/>
              </a:bodyPr>
              <a:lstStyle/>
              <a:p>
                <a:pPr marL="0" marR="0" lvl="0" indent="0" algn="ctr" defTabSz="592652" rtl="0" eaLnBrk="1" fontAlgn="base" latinLnBrk="0" hangingPunct="1">
                  <a:lnSpc>
                    <a:spcPct val="90000"/>
                  </a:lnSpc>
                  <a:spcBef>
                    <a:spcPct val="0"/>
                  </a:spcBef>
                  <a:spcAft>
                    <a:spcPct val="35000"/>
                  </a:spcAft>
                  <a:buClrTx/>
                  <a:buSzTx/>
                  <a:buFontTx/>
                  <a:buNone/>
                  <a:tabLst/>
                  <a:defRPr/>
                </a:pPr>
                <a:r>
                  <a:rPr kumimoji="0" lang="en-US" sz="1333" b="0" i="0" u="none" strike="noStrike" kern="1200" cap="none" spc="0" normalizeH="0" baseline="0" noProof="0" dirty="0">
                    <a:ln>
                      <a:noFill/>
                    </a:ln>
                    <a:solidFill>
                      <a:srgbClr val="000000">
                        <a:hueOff val="0"/>
                        <a:satOff val="0"/>
                        <a:lumOff val="0"/>
                        <a:alphaOff val="0"/>
                      </a:srgbClr>
                    </a:solidFill>
                    <a:effectLst/>
                    <a:uLnTx/>
                    <a:uFillTx/>
                    <a:latin typeface="E+H Serif"/>
                    <a:ea typeface="+mn-ea"/>
                    <a:cs typeface="+mn-cs"/>
                  </a:rPr>
                  <a:t>check</a:t>
                </a:r>
              </a:p>
            </p:txBody>
          </p:sp>
          <p:sp>
            <p:nvSpPr>
              <p:cNvPr id="39" name="Gebogener Pfeil 11">
                <a:extLst>
                  <a:ext uri="{FF2B5EF4-FFF2-40B4-BE49-F238E27FC236}">
                    <a16:creationId xmlns:a16="http://schemas.microsoft.com/office/drawing/2014/main" id="{12D65693-0524-4A06-BAEA-BE1185751E35}"/>
                  </a:ext>
                </a:extLst>
              </p:cNvPr>
              <p:cNvSpPr/>
              <p:nvPr/>
            </p:nvSpPr>
            <p:spPr>
              <a:xfrm>
                <a:off x="5539558" y="1911667"/>
                <a:ext cx="2595094" cy="2595094"/>
              </a:xfrm>
              <a:prstGeom prst="circularArrow">
                <a:avLst>
                  <a:gd name="adj1" fmla="val 5196"/>
                  <a:gd name="adj2" fmla="val 335643"/>
                  <a:gd name="adj3" fmla="val 21294343"/>
                  <a:gd name="adj4" fmla="val 19765274"/>
                  <a:gd name="adj5" fmla="val 6063"/>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E+H Serif"/>
                  <a:ea typeface="+mn-ea"/>
                  <a:cs typeface="+mn-cs"/>
                </a:endParaRPr>
              </a:p>
            </p:txBody>
          </p:sp>
          <p:sp>
            <p:nvSpPr>
              <p:cNvPr id="40" name="Freihandform 14">
                <a:extLst>
                  <a:ext uri="{FF2B5EF4-FFF2-40B4-BE49-F238E27FC236}">
                    <a16:creationId xmlns:a16="http://schemas.microsoft.com/office/drawing/2014/main" id="{15436AE1-7C60-453C-83C3-DA399F26A014}"/>
                  </a:ext>
                </a:extLst>
              </p:cNvPr>
              <p:cNvSpPr/>
              <p:nvPr/>
            </p:nvSpPr>
            <p:spPr>
              <a:xfrm>
                <a:off x="7586429" y="3219257"/>
                <a:ext cx="876019" cy="691552"/>
              </a:xfrm>
              <a:custGeom>
                <a:avLst/>
                <a:gdLst>
                  <a:gd name="connsiteX0" fmla="*/ 0 w 691552"/>
                  <a:gd name="connsiteY0" fmla="*/ 0 h 691552"/>
                  <a:gd name="connsiteX1" fmla="*/ 691552 w 691552"/>
                  <a:gd name="connsiteY1" fmla="*/ 0 h 691552"/>
                  <a:gd name="connsiteX2" fmla="*/ 691552 w 691552"/>
                  <a:gd name="connsiteY2" fmla="*/ 691552 h 691552"/>
                  <a:gd name="connsiteX3" fmla="*/ 0 w 691552"/>
                  <a:gd name="connsiteY3" fmla="*/ 691552 h 691552"/>
                  <a:gd name="connsiteX4" fmla="*/ 0 w 691552"/>
                  <a:gd name="connsiteY4" fmla="*/ 0 h 691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552" h="691552">
                    <a:moveTo>
                      <a:pt x="0" y="0"/>
                    </a:moveTo>
                    <a:lnTo>
                      <a:pt x="691552" y="0"/>
                    </a:lnTo>
                    <a:lnTo>
                      <a:pt x="691552" y="691552"/>
                    </a:lnTo>
                    <a:lnTo>
                      <a:pt x="0" y="6915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933" tIns="16933" rIns="16933" bIns="16933" numCol="1" spcCol="1270" anchor="ctr" anchorCtr="0">
                <a:noAutofit/>
              </a:bodyPr>
              <a:lstStyle/>
              <a:p>
                <a:pPr marL="0" marR="0" lvl="0" indent="0" algn="ctr" defTabSz="592652" rtl="0" eaLnBrk="1" fontAlgn="base" latinLnBrk="0" hangingPunct="1">
                  <a:lnSpc>
                    <a:spcPct val="90000"/>
                  </a:lnSpc>
                  <a:spcBef>
                    <a:spcPct val="0"/>
                  </a:spcBef>
                  <a:spcAft>
                    <a:spcPct val="35000"/>
                  </a:spcAft>
                  <a:buClrTx/>
                  <a:buSzTx/>
                  <a:buFontTx/>
                  <a:buNone/>
                  <a:tabLst/>
                  <a:defRPr/>
                </a:pPr>
                <a:r>
                  <a:rPr kumimoji="0" lang="en-US" sz="1333" b="0" i="0" u="none" strike="noStrike" kern="1200" cap="none" spc="0" normalizeH="0" baseline="0" noProof="0" dirty="0">
                    <a:ln>
                      <a:noFill/>
                    </a:ln>
                    <a:solidFill>
                      <a:srgbClr val="000000">
                        <a:hueOff val="0"/>
                        <a:satOff val="0"/>
                        <a:lumOff val="0"/>
                        <a:alphaOff val="0"/>
                      </a:srgbClr>
                    </a:solidFill>
                    <a:effectLst/>
                    <a:uLnTx/>
                    <a:uFillTx/>
                    <a:latin typeface="E+H Serif"/>
                    <a:ea typeface="+mn-ea"/>
                    <a:cs typeface="+mn-cs"/>
                  </a:rPr>
                  <a:t>Manual </a:t>
                </a:r>
              </a:p>
              <a:p>
                <a:pPr marL="0" marR="0" lvl="0" indent="0" algn="ctr" defTabSz="592652" rtl="0" eaLnBrk="1" fontAlgn="base" latinLnBrk="0" hangingPunct="1">
                  <a:lnSpc>
                    <a:spcPct val="90000"/>
                  </a:lnSpc>
                  <a:spcBef>
                    <a:spcPct val="0"/>
                  </a:spcBef>
                  <a:spcAft>
                    <a:spcPct val="35000"/>
                  </a:spcAft>
                  <a:buClrTx/>
                  <a:buSzTx/>
                  <a:buFontTx/>
                  <a:buNone/>
                  <a:tabLst/>
                  <a:defRPr/>
                </a:pPr>
                <a:r>
                  <a:rPr kumimoji="0" lang="en-US" sz="1333" b="0" i="0" u="none" strike="noStrike" kern="1200" cap="none" spc="0" normalizeH="0" baseline="0" noProof="0" dirty="0">
                    <a:ln>
                      <a:noFill/>
                    </a:ln>
                    <a:solidFill>
                      <a:srgbClr val="000000">
                        <a:hueOff val="0"/>
                        <a:satOff val="0"/>
                        <a:lumOff val="0"/>
                        <a:alphaOff val="0"/>
                      </a:srgbClr>
                    </a:solidFill>
                    <a:effectLst/>
                    <a:uLnTx/>
                    <a:uFillTx/>
                    <a:latin typeface="E+H Serif"/>
                    <a:ea typeface="+mn-ea"/>
                    <a:cs typeface="+mn-cs"/>
                  </a:rPr>
                  <a:t>validation</a:t>
                </a:r>
              </a:p>
            </p:txBody>
          </p:sp>
          <p:sp>
            <p:nvSpPr>
              <p:cNvPr id="41" name="Gebogener Pfeil 15">
                <a:extLst>
                  <a:ext uri="{FF2B5EF4-FFF2-40B4-BE49-F238E27FC236}">
                    <a16:creationId xmlns:a16="http://schemas.microsoft.com/office/drawing/2014/main" id="{7CEAD4BF-27B0-4862-BED8-A90E2A074A34}"/>
                  </a:ext>
                </a:extLst>
              </p:cNvPr>
              <p:cNvSpPr/>
              <p:nvPr/>
            </p:nvSpPr>
            <p:spPr>
              <a:xfrm>
                <a:off x="5471138" y="1890518"/>
                <a:ext cx="2731933" cy="2637394"/>
              </a:xfrm>
              <a:prstGeom prst="circularArrow">
                <a:avLst>
                  <a:gd name="adj1" fmla="val 5196"/>
                  <a:gd name="adj2" fmla="val 335643"/>
                  <a:gd name="adj3" fmla="val 4015839"/>
                  <a:gd name="adj4" fmla="val 2252385"/>
                  <a:gd name="adj5" fmla="val 6063"/>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E+H Serif"/>
                  <a:ea typeface="+mn-ea"/>
                  <a:cs typeface="+mn-cs"/>
                </a:endParaRPr>
              </a:p>
            </p:txBody>
          </p:sp>
          <p:sp>
            <p:nvSpPr>
              <p:cNvPr id="42" name="Freihandform 20">
                <a:extLst>
                  <a:ext uri="{FF2B5EF4-FFF2-40B4-BE49-F238E27FC236}">
                    <a16:creationId xmlns:a16="http://schemas.microsoft.com/office/drawing/2014/main" id="{2C147651-EAA1-4351-8194-C80008C96E95}"/>
                  </a:ext>
                </a:extLst>
              </p:cNvPr>
              <p:cNvSpPr/>
              <p:nvPr/>
            </p:nvSpPr>
            <p:spPr>
              <a:xfrm>
                <a:off x="6491329" y="4014894"/>
                <a:ext cx="790077" cy="691552"/>
              </a:xfrm>
              <a:custGeom>
                <a:avLst/>
                <a:gdLst>
                  <a:gd name="connsiteX0" fmla="*/ 0 w 691552"/>
                  <a:gd name="connsiteY0" fmla="*/ 0 h 691552"/>
                  <a:gd name="connsiteX1" fmla="*/ 691552 w 691552"/>
                  <a:gd name="connsiteY1" fmla="*/ 0 h 691552"/>
                  <a:gd name="connsiteX2" fmla="*/ 691552 w 691552"/>
                  <a:gd name="connsiteY2" fmla="*/ 691552 h 691552"/>
                  <a:gd name="connsiteX3" fmla="*/ 0 w 691552"/>
                  <a:gd name="connsiteY3" fmla="*/ 691552 h 691552"/>
                  <a:gd name="connsiteX4" fmla="*/ 0 w 691552"/>
                  <a:gd name="connsiteY4" fmla="*/ 0 h 691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552" h="691552">
                    <a:moveTo>
                      <a:pt x="0" y="0"/>
                    </a:moveTo>
                    <a:lnTo>
                      <a:pt x="691552" y="0"/>
                    </a:lnTo>
                    <a:lnTo>
                      <a:pt x="691552" y="691552"/>
                    </a:lnTo>
                    <a:lnTo>
                      <a:pt x="0" y="6915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933" tIns="16933" rIns="16933" bIns="16933" numCol="1" spcCol="1270" anchor="ctr" anchorCtr="0">
                <a:noAutofit/>
              </a:bodyPr>
              <a:lstStyle/>
              <a:p>
                <a:pPr marL="0" marR="0" lvl="0" indent="0" algn="ctr" defTabSz="592652" rtl="0" eaLnBrk="1" fontAlgn="base" latinLnBrk="0" hangingPunct="1">
                  <a:lnSpc>
                    <a:spcPct val="90000"/>
                  </a:lnSpc>
                  <a:spcBef>
                    <a:spcPct val="0"/>
                  </a:spcBef>
                  <a:spcAft>
                    <a:spcPct val="35000"/>
                  </a:spcAft>
                  <a:buClrTx/>
                  <a:buSzTx/>
                  <a:buFontTx/>
                  <a:buNone/>
                  <a:tabLst/>
                  <a:defRPr/>
                </a:pPr>
                <a:r>
                  <a:rPr kumimoji="0" lang="en-US" sz="1333" b="0" i="0" u="none" strike="noStrike" kern="1200" cap="none" spc="0" normalizeH="0" baseline="0" noProof="0" dirty="0">
                    <a:ln>
                      <a:noFill/>
                    </a:ln>
                    <a:solidFill>
                      <a:srgbClr val="000000">
                        <a:hueOff val="0"/>
                        <a:satOff val="0"/>
                        <a:lumOff val="0"/>
                        <a:alphaOff val="0"/>
                      </a:srgbClr>
                    </a:solidFill>
                    <a:effectLst/>
                    <a:uLnTx/>
                    <a:uFillTx/>
                    <a:latin typeface="E+H Serif"/>
                    <a:ea typeface="+mn-ea"/>
                    <a:cs typeface="+mn-cs"/>
                  </a:rPr>
                  <a:t>Manual</a:t>
                </a:r>
              </a:p>
              <a:p>
                <a:pPr marL="0" marR="0" lvl="0" indent="0" algn="ctr" defTabSz="592652" rtl="0" eaLnBrk="1" fontAlgn="base" latinLnBrk="0" hangingPunct="1">
                  <a:lnSpc>
                    <a:spcPct val="90000"/>
                  </a:lnSpc>
                  <a:spcBef>
                    <a:spcPct val="0"/>
                  </a:spcBef>
                  <a:spcAft>
                    <a:spcPct val="35000"/>
                  </a:spcAft>
                  <a:buClrTx/>
                  <a:buSzTx/>
                  <a:buFontTx/>
                  <a:buNone/>
                  <a:tabLst/>
                  <a:defRPr/>
                </a:pPr>
                <a:r>
                  <a:rPr kumimoji="0" lang="en-US" sz="1333" b="0" i="0" u="none" strike="noStrike" kern="1200" cap="none" spc="0" normalizeH="0" baseline="0" noProof="0" dirty="0" err="1">
                    <a:ln>
                      <a:noFill/>
                    </a:ln>
                    <a:solidFill>
                      <a:srgbClr val="000000">
                        <a:hueOff val="0"/>
                        <a:satOff val="0"/>
                        <a:lumOff val="0"/>
                        <a:alphaOff val="0"/>
                      </a:srgbClr>
                    </a:solidFill>
                    <a:effectLst/>
                    <a:uLnTx/>
                    <a:uFillTx/>
                    <a:latin typeface="E+H Serif"/>
                    <a:ea typeface="+mn-ea"/>
                    <a:cs typeface="+mn-cs"/>
                  </a:rPr>
                  <a:t>Docu</a:t>
                </a:r>
                <a:endParaRPr kumimoji="0" lang="en-US" sz="1333" b="0" i="0" u="none" strike="noStrike" kern="1200" cap="none" spc="0" normalizeH="0" baseline="0" noProof="0" dirty="0">
                  <a:ln>
                    <a:noFill/>
                  </a:ln>
                  <a:solidFill>
                    <a:srgbClr val="000000">
                      <a:hueOff val="0"/>
                      <a:satOff val="0"/>
                      <a:lumOff val="0"/>
                      <a:alphaOff val="0"/>
                    </a:srgbClr>
                  </a:solidFill>
                  <a:effectLst/>
                  <a:uLnTx/>
                  <a:uFillTx/>
                  <a:latin typeface="E+H Serif"/>
                  <a:ea typeface="+mn-ea"/>
                  <a:cs typeface="+mn-cs"/>
                </a:endParaRPr>
              </a:p>
            </p:txBody>
          </p:sp>
          <p:sp>
            <p:nvSpPr>
              <p:cNvPr id="43" name="Gebogener Pfeil 21">
                <a:extLst>
                  <a:ext uri="{FF2B5EF4-FFF2-40B4-BE49-F238E27FC236}">
                    <a16:creationId xmlns:a16="http://schemas.microsoft.com/office/drawing/2014/main" id="{7F813EB7-3519-4EE9-A5CE-9BD91BA153DA}"/>
                  </a:ext>
                </a:extLst>
              </p:cNvPr>
              <p:cNvSpPr/>
              <p:nvPr/>
            </p:nvSpPr>
            <p:spPr>
              <a:xfrm>
                <a:off x="5539558" y="1911667"/>
                <a:ext cx="2595094" cy="2595094"/>
              </a:xfrm>
              <a:prstGeom prst="circularArrow">
                <a:avLst>
                  <a:gd name="adj1" fmla="val 5196"/>
                  <a:gd name="adj2" fmla="val 335643"/>
                  <a:gd name="adj3" fmla="val 8211972"/>
                  <a:gd name="adj4" fmla="val 6448518"/>
                  <a:gd name="adj5" fmla="val 6063"/>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E+H Serif"/>
                  <a:ea typeface="+mn-ea"/>
                  <a:cs typeface="+mn-cs"/>
                </a:endParaRPr>
              </a:p>
            </p:txBody>
          </p:sp>
          <p:sp>
            <p:nvSpPr>
              <p:cNvPr id="44" name="Freihandform 22">
                <a:extLst>
                  <a:ext uri="{FF2B5EF4-FFF2-40B4-BE49-F238E27FC236}">
                    <a16:creationId xmlns:a16="http://schemas.microsoft.com/office/drawing/2014/main" id="{107E1E42-DE10-4DEF-A0D7-30CBB900A9BE}"/>
                  </a:ext>
                </a:extLst>
              </p:cNvPr>
              <p:cNvSpPr/>
              <p:nvPr/>
            </p:nvSpPr>
            <p:spPr>
              <a:xfrm>
                <a:off x="5396227" y="3219257"/>
                <a:ext cx="900201" cy="691552"/>
              </a:xfrm>
              <a:custGeom>
                <a:avLst/>
                <a:gdLst>
                  <a:gd name="connsiteX0" fmla="*/ 0 w 691552"/>
                  <a:gd name="connsiteY0" fmla="*/ 0 h 691552"/>
                  <a:gd name="connsiteX1" fmla="*/ 691552 w 691552"/>
                  <a:gd name="connsiteY1" fmla="*/ 0 h 691552"/>
                  <a:gd name="connsiteX2" fmla="*/ 691552 w 691552"/>
                  <a:gd name="connsiteY2" fmla="*/ 691552 h 691552"/>
                  <a:gd name="connsiteX3" fmla="*/ 0 w 691552"/>
                  <a:gd name="connsiteY3" fmla="*/ 691552 h 691552"/>
                  <a:gd name="connsiteX4" fmla="*/ 0 w 691552"/>
                  <a:gd name="connsiteY4" fmla="*/ 0 h 691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552" h="691552">
                    <a:moveTo>
                      <a:pt x="0" y="0"/>
                    </a:moveTo>
                    <a:lnTo>
                      <a:pt x="691552" y="0"/>
                    </a:lnTo>
                    <a:lnTo>
                      <a:pt x="691552" y="691552"/>
                    </a:lnTo>
                    <a:lnTo>
                      <a:pt x="0" y="6915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933" tIns="16933" rIns="16933" bIns="16933" numCol="1" spcCol="1270" anchor="ctr" anchorCtr="0">
                <a:noAutofit/>
              </a:bodyPr>
              <a:lstStyle/>
              <a:p>
                <a:pPr marL="0" marR="0" lvl="0" indent="0" algn="ctr" defTabSz="592652" rtl="0" eaLnBrk="1" fontAlgn="base" latinLnBrk="0" hangingPunct="1">
                  <a:lnSpc>
                    <a:spcPct val="90000"/>
                  </a:lnSpc>
                  <a:spcBef>
                    <a:spcPct val="0"/>
                  </a:spcBef>
                  <a:spcAft>
                    <a:spcPct val="35000"/>
                  </a:spcAft>
                  <a:buClrTx/>
                  <a:buSzTx/>
                  <a:buFontTx/>
                  <a:buNone/>
                  <a:tabLst/>
                  <a:defRPr/>
                </a:pPr>
                <a:r>
                  <a:rPr kumimoji="0" lang="en-US" sz="1333" b="0" i="0" u="none" strike="noStrike" kern="1200" cap="none" spc="0" normalizeH="0" baseline="0" noProof="0" dirty="0">
                    <a:ln>
                      <a:noFill/>
                    </a:ln>
                    <a:solidFill>
                      <a:srgbClr val="000000">
                        <a:hueOff val="0"/>
                        <a:satOff val="0"/>
                        <a:lumOff val="0"/>
                        <a:alphaOff val="0"/>
                      </a:srgbClr>
                    </a:solidFill>
                    <a:effectLst/>
                    <a:uLnTx/>
                    <a:uFillTx/>
                    <a:latin typeface="E+H Serif"/>
                    <a:ea typeface="+mn-ea"/>
                    <a:cs typeface="+mn-cs"/>
                  </a:rPr>
                  <a:t>remounting</a:t>
                </a:r>
              </a:p>
            </p:txBody>
          </p:sp>
          <p:sp>
            <p:nvSpPr>
              <p:cNvPr id="45" name="Gebogener Pfeil 23">
                <a:extLst>
                  <a:ext uri="{FF2B5EF4-FFF2-40B4-BE49-F238E27FC236}">
                    <a16:creationId xmlns:a16="http://schemas.microsoft.com/office/drawing/2014/main" id="{F47419D1-6867-43DD-9900-839A92101D25}"/>
                  </a:ext>
                </a:extLst>
              </p:cNvPr>
              <p:cNvSpPr/>
              <p:nvPr/>
            </p:nvSpPr>
            <p:spPr>
              <a:xfrm>
                <a:off x="5539558" y="1911667"/>
                <a:ext cx="2595094" cy="2595094"/>
              </a:xfrm>
              <a:prstGeom prst="circularArrow">
                <a:avLst>
                  <a:gd name="adj1" fmla="val 5196"/>
                  <a:gd name="adj2" fmla="val 335643"/>
                  <a:gd name="adj3" fmla="val 12299083"/>
                  <a:gd name="adj4" fmla="val 10770015"/>
                  <a:gd name="adj5" fmla="val 6063"/>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E+H Serif"/>
                  <a:ea typeface="+mn-ea"/>
                  <a:cs typeface="+mn-cs"/>
                </a:endParaRPr>
              </a:p>
            </p:txBody>
          </p:sp>
          <p:sp>
            <p:nvSpPr>
              <p:cNvPr id="46" name="Freihandform 32">
                <a:extLst>
                  <a:ext uri="{FF2B5EF4-FFF2-40B4-BE49-F238E27FC236}">
                    <a16:creationId xmlns:a16="http://schemas.microsoft.com/office/drawing/2014/main" id="{D0A58DE1-07EC-444B-9C74-04E2D56A977B}"/>
                  </a:ext>
                </a:extLst>
              </p:cNvPr>
              <p:cNvSpPr/>
              <p:nvPr/>
            </p:nvSpPr>
            <p:spPr>
              <a:xfrm>
                <a:off x="5776650" y="2040947"/>
                <a:ext cx="691552" cy="613492"/>
              </a:xfrm>
              <a:custGeom>
                <a:avLst/>
                <a:gdLst>
                  <a:gd name="connsiteX0" fmla="*/ 0 w 691552"/>
                  <a:gd name="connsiteY0" fmla="*/ 0 h 691552"/>
                  <a:gd name="connsiteX1" fmla="*/ 691552 w 691552"/>
                  <a:gd name="connsiteY1" fmla="*/ 0 h 691552"/>
                  <a:gd name="connsiteX2" fmla="*/ 691552 w 691552"/>
                  <a:gd name="connsiteY2" fmla="*/ 691552 h 691552"/>
                  <a:gd name="connsiteX3" fmla="*/ 0 w 691552"/>
                  <a:gd name="connsiteY3" fmla="*/ 691552 h 691552"/>
                  <a:gd name="connsiteX4" fmla="*/ 0 w 691552"/>
                  <a:gd name="connsiteY4" fmla="*/ 0 h 691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552" h="691552">
                    <a:moveTo>
                      <a:pt x="0" y="0"/>
                    </a:moveTo>
                    <a:lnTo>
                      <a:pt x="691552" y="0"/>
                    </a:lnTo>
                    <a:lnTo>
                      <a:pt x="691552" y="691552"/>
                    </a:lnTo>
                    <a:lnTo>
                      <a:pt x="0" y="6915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933" tIns="16933" rIns="16933" bIns="16933" numCol="1" spcCol="1270" anchor="ctr" anchorCtr="0">
                <a:noAutofit/>
              </a:bodyPr>
              <a:lstStyle/>
              <a:p>
                <a:pPr marL="0" marR="0" lvl="0" indent="0" algn="ctr" defTabSz="592652" rtl="0" eaLnBrk="1" fontAlgn="base" latinLnBrk="0" hangingPunct="1">
                  <a:lnSpc>
                    <a:spcPct val="90000"/>
                  </a:lnSpc>
                  <a:spcBef>
                    <a:spcPct val="0"/>
                  </a:spcBef>
                  <a:spcAft>
                    <a:spcPct val="35000"/>
                  </a:spcAft>
                  <a:buClrTx/>
                  <a:buSzTx/>
                  <a:buFontTx/>
                  <a:buNone/>
                  <a:tabLst/>
                  <a:defRPr/>
                </a:pPr>
                <a:r>
                  <a:rPr kumimoji="0" lang="en-US" sz="1333" b="0" i="0" u="none" strike="noStrike" kern="1200" cap="none" spc="0" normalizeH="0" baseline="0" noProof="0" dirty="0">
                    <a:ln>
                      <a:noFill/>
                    </a:ln>
                    <a:solidFill>
                      <a:srgbClr val="000000">
                        <a:hueOff val="0"/>
                        <a:satOff val="0"/>
                        <a:lumOff val="0"/>
                        <a:alphaOff val="0"/>
                      </a:srgbClr>
                    </a:solidFill>
                    <a:effectLst/>
                    <a:uLnTx/>
                    <a:uFillTx/>
                    <a:latin typeface="E+H Serif"/>
                    <a:ea typeface="+mn-ea"/>
                    <a:cs typeface="+mn-cs"/>
                  </a:rPr>
                  <a:t>remove</a:t>
                </a:r>
              </a:p>
            </p:txBody>
          </p:sp>
          <p:sp>
            <p:nvSpPr>
              <p:cNvPr id="47" name="Gebogener Pfeil 33">
                <a:extLst>
                  <a:ext uri="{FF2B5EF4-FFF2-40B4-BE49-F238E27FC236}">
                    <a16:creationId xmlns:a16="http://schemas.microsoft.com/office/drawing/2014/main" id="{24DCABC0-7CD8-402C-9B7E-060C5830C95C}"/>
                  </a:ext>
                </a:extLst>
              </p:cNvPr>
              <p:cNvSpPr/>
              <p:nvPr/>
            </p:nvSpPr>
            <p:spPr>
              <a:xfrm>
                <a:off x="5539558" y="1911667"/>
                <a:ext cx="2595094" cy="2595094"/>
              </a:xfrm>
              <a:prstGeom prst="circularArrow">
                <a:avLst>
                  <a:gd name="adj1" fmla="val 5196"/>
                  <a:gd name="adj2" fmla="val 335643"/>
                  <a:gd name="adj3" fmla="val 16866824"/>
                  <a:gd name="adj4" fmla="val 15197533"/>
                  <a:gd name="adj5" fmla="val 6063"/>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E+H Serif"/>
                  <a:ea typeface="+mn-ea"/>
                  <a:cs typeface="+mn-cs"/>
                </a:endParaRPr>
              </a:p>
            </p:txBody>
          </p:sp>
        </p:grpSp>
        <p:grpSp>
          <p:nvGrpSpPr>
            <p:cNvPr id="31" name="Gruppieren 35">
              <a:extLst>
                <a:ext uri="{FF2B5EF4-FFF2-40B4-BE49-F238E27FC236}">
                  <a16:creationId xmlns:a16="http://schemas.microsoft.com/office/drawing/2014/main" id="{7424FD45-829F-490E-92DF-A90D741BF1B3}"/>
                </a:ext>
              </a:extLst>
            </p:cNvPr>
            <p:cNvGrpSpPr/>
            <p:nvPr/>
          </p:nvGrpSpPr>
          <p:grpSpPr>
            <a:xfrm>
              <a:off x="6508827" y="2372883"/>
              <a:ext cx="5369323" cy="3768307"/>
              <a:chOff x="4881620" y="1779662"/>
              <a:chExt cx="4026992" cy="2826230"/>
            </a:xfrm>
          </p:grpSpPr>
          <p:grpSp>
            <p:nvGrpSpPr>
              <p:cNvPr id="33" name="Gruppieren 34">
                <a:extLst>
                  <a:ext uri="{FF2B5EF4-FFF2-40B4-BE49-F238E27FC236}">
                    <a16:creationId xmlns:a16="http://schemas.microsoft.com/office/drawing/2014/main" id="{0205CD8C-DF8A-4F97-8689-0337FF750407}"/>
                  </a:ext>
                </a:extLst>
              </p:cNvPr>
              <p:cNvGrpSpPr/>
              <p:nvPr/>
            </p:nvGrpSpPr>
            <p:grpSpPr>
              <a:xfrm>
                <a:off x="4881620" y="1779662"/>
                <a:ext cx="4026992" cy="2404841"/>
                <a:chOff x="4881620" y="1779662"/>
                <a:chExt cx="4026992" cy="2404841"/>
              </a:xfrm>
            </p:grpSpPr>
            <p:pic>
              <p:nvPicPr>
                <p:cNvPr id="35" name="Picture 10" descr="Bildergebnis für inspection">
                  <a:extLst>
                    <a:ext uri="{FF2B5EF4-FFF2-40B4-BE49-F238E27FC236}">
                      <a16:creationId xmlns:a16="http://schemas.microsoft.com/office/drawing/2014/main" id="{7C94AAFF-A4AF-40A6-ADCE-665B3294805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88295" y="3784042"/>
                  <a:ext cx="576064" cy="400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 name="Picture 6">
                  <a:extLst>
                    <a:ext uri="{FF2B5EF4-FFF2-40B4-BE49-F238E27FC236}">
                      <a16:creationId xmlns:a16="http://schemas.microsoft.com/office/drawing/2014/main" id="{2FEA9FDA-1BD5-4876-9270-E64BEDB468E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81620" y="2109874"/>
                  <a:ext cx="782432" cy="785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7" name="Picture 7">
                  <a:extLst>
                    <a:ext uri="{FF2B5EF4-FFF2-40B4-BE49-F238E27FC236}">
                      <a16:creationId xmlns:a16="http://schemas.microsoft.com/office/drawing/2014/main" id="{B87A1A01-83D2-4CE9-8CB0-3C0B2C74B1A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938649" y="1779662"/>
                  <a:ext cx="969963" cy="1328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4" name="Picture 8">
                <a:extLst>
                  <a:ext uri="{FF2B5EF4-FFF2-40B4-BE49-F238E27FC236}">
                    <a16:creationId xmlns:a16="http://schemas.microsoft.com/office/drawing/2014/main" id="{09E5DCCD-4455-44DD-8A75-CDA757A1BEF6}"/>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472100" y="4204254"/>
                <a:ext cx="682625" cy="401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Textfeld 28">
              <a:extLst>
                <a:ext uri="{FF2B5EF4-FFF2-40B4-BE49-F238E27FC236}">
                  <a16:creationId xmlns:a16="http://schemas.microsoft.com/office/drawing/2014/main" id="{86CD0413-595B-4CBB-BC93-51539C6BE6A7}"/>
                </a:ext>
              </a:extLst>
            </p:cNvPr>
            <p:cNvSpPr txBox="1"/>
            <p:nvPr/>
          </p:nvSpPr>
          <p:spPr>
            <a:xfrm>
              <a:off x="8326994" y="3516000"/>
              <a:ext cx="1652362" cy="149628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67" b="0" i="0" u="none" strike="noStrike" kern="1200" cap="none" spc="0" normalizeH="0" baseline="0" noProof="0" dirty="0">
                  <a:ln>
                    <a:noFill/>
                  </a:ln>
                  <a:solidFill>
                    <a:srgbClr val="A8005C"/>
                  </a:solidFill>
                  <a:effectLst/>
                  <a:uLnTx/>
                  <a:uFillTx/>
                  <a:latin typeface="E+H Serif" pitchFamily="18" charset="0"/>
                  <a:ea typeface="+mn-ea"/>
                  <a:cs typeface="+mn-cs"/>
                </a:rPr>
                <a:t>every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67" b="0" i="0" u="none" strike="noStrike" kern="1200" cap="none" spc="0" normalizeH="0" baseline="0" noProof="0" dirty="0">
                  <a:ln>
                    <a:noFill/>
                  </a:ln>
                  <a:solidFill>
                    <a:srgbClr val="A8005C"/>
                  </a:solidFill>
                  <a:effectLst/>
                  <a:uLnTx/>
                  <a:uFillTx/>
                  <a:latin typeface="E+H Serif" pitchFamily="18" charset="0"/>
                  <a:ea typeface="+mn-ea"/>
                  <a:cs typeface="+mn-cs"/>
                </a:rPr>
                <a:t>X month</a:t>
              </a:r>
            </a:p>
          </p:txBody>
        </p:sp>
      </p:grpSp>
    </p:spTree>
    <p:extLst>
      <p:ext uri="{BB962C8B-B14F-4D97-AF65-F5344CB8AC3E}">
        <p14:creationId xmlns:p14="http://schemas.microsoft.com/office/powerpoint/2010/main" val="2796910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517FBB-7C49-476D-A3E0-8696930A55EE}"/>
              </a:ext>
            </a:extLst>
          </p:cNvPr>
          <p:cNvSpPr>
            <a:spLocks noGrp="1"/>
          </p:cNvSpPr>
          <p:nvPr>
            <p:ph type="sldNum" sz="quarter" idx="12"/>
          </p:nvPr>
        </p:nvSpPr>
        <p:spPr/>
        <p:txBody>
          <a:bodyPr/>
          <a:lstStyle/>
          <a:p>
            <a:fld id="{677431CD-109D-4799-81C2-761F8C28FE26}" type="slidenum">
              <a:rPr lang="en-CA" smtClean="0"/>
              <a:t>29</a:t>
            </a:fld>
            <a:endParaRPr lang="en-CA"/>
          </a:p>
        </p:txBody>
      </p:sp>
      <p:sp>
        <p:nvSpPr>
          <p:cNvPr id="4" name="Text Placeholder 3">
            <a:extLst>
              <a:ext uri="{FF2B5EF4-FFF2-40B4-BE49-F238E27FC236}">
                <a16:creationId xmlns:a16="http://schemas.microsoft.com/office/drawing/2014/main" id="{50C9C22A-1522-4385-9316-CD84BCAAB70E}"/>
              </a:ext>
            </a:extLst>
          </p:cNvPr>
          <p:cNvSpPr>
            <a:spLocks noGrp="1"/>
          </p:cNvSpPr>
          <p:nvPr>
            <p:ph type="body" sz="quarter" idx="13"/>
          </p:nvPr>
        </p:nvSpPr>
        <p:spPr/>
        <p:txBody>
          <a:bodyPr/>
          <a:lstStyle/>
          <a:p>
            <a:r>
              <a:rPr lang="en-US" dirty="0"/>
              <a:t>Challenges of a manual on-site calibration</a:t>
            </a:r>
          </a:p>
        </p:txBody>
      </p:sp>
      <p:pic>
        <p:nvPicPr>
          <p:cNvPr id="7" name="Grafik 6">
            <a:extLst>
              <a:ext uri="{FF2B5EF4-FFF2-40B4-BE49-F238E27FC236}">
                <a16:creationId xmlns:a16="http://schemas.microsoft.com/office/drawing/2014/main" id="{3E107835-1786-4E0E-88E9-1644EA4F9D4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57" y="1358537"/>
            <a:ext cx="6151368" cy="4042139"/>
          </a:xfrm>
          <a:prstGeom prst="rect">
            <a:avLst/>
          </a:prstGeom>
        </p:spPr>
      </p:pic>
      <p:pic>
        <p:nvPicPr>
          <p:cNvPr id="8" name="Grafik 13">
            <a:extLst>
              <a:ext uri="{FF2B5EF4-FFF2-40B4-BE49-F238E27FC236}">
                <a16:creationId xmlns:a16="http://schemas.microsoft.com/office/drawing/2014/main" id="{9EC3D2BD-AE85-4FF3-89C6-F771518B216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60924" y="1457325"/>
            <a:ext cx="2983076" cy="3943351"/>
          </a:xfrm>
          <a:prstGeom prst="rect">
            <a:avLst/>
          </a:prstGeom>
        </p:spPr>
      </p:pic>
      <p:sp>
        <p:nvSpPr>
          <p:cNvPr id="9" name="Textplatzhalter 2">
            <a:extLst>
              <a:ext uri="{FF2B5EF4-FFF2-40B4-BE49-F238E27FC236}">
                <a16:creationId xmlns:a16="http://schemas.microsoft.com/office/drawing/2014/main" id="{B13E3E91-78CD-4032-8D9F-79F8421897D2}"/>
              </a:ext>
            </a:extLst>
          </p:cNvPr>
          <p:cNvSpPr txBox="1">
            <a:spLocks/>
          </p:cNvSpPr>
          <p:nvPr/>
        </p:nvSpPr>
        <p:spPr bwMode="auto">
          <a:xfrm>
            <a:off x="4677112" y="1841410"/>
            <a:ext cx="4241207" cy="2977116"/>
          </a:xfrm>
          <a:prstGeom prst="rect">
            <a:avLst/>
          </a:prstGeom>
          <a:solidFill>
            <a:srgbClr val="E6ECF0">
              <a:alpha val="90000"/>
            </a:srgbClr>
          </a:solidFill>
          <a:ln w="9525">
            <a:noFill/>
            <a:miter lim="800000"/>
            <a:headEnd/>
            <a:tailEnd/>
          </a:ln>
          <a:effectLst/>
        </p:spPr>
        <p:txBody>
          <a:bodyPr vert="horz" wrap="square" lIns="180000" tIns="180000" rIns="108000" bIns="180000" numCol="1" anchor="t" anchorCtr="0" compatLnSpc="1">
            <a:prstTxWarp prst="textNoShape">
              <a:avLst/>
            </a:prstTxWarp>
            <a:spAutoFit/>
          </a:bodyPr>
          <a:lstStyle>
            <a:lvl1pPr marL="269875" indent="-269875" algn="l" rtl="0" eaLnBrk="1" fontAlgn="base" hangingPunct="1">
              <a:lnSpc>
                <a:spcPct val="110000"/>
              </a:lnSpc>
              <a:spcBef>
                <a:spcPts val="0"/>
              </a:spcBef>
              <a:spcAft>
                <a:spcPts val="600"/>
              </a:spcAft>
              <a:buClr>
                <a:srgbClr val="007CAA"/>
              </a:buClr>
              <a:buFont typeface="E+H Serif" pitchFamily="18" charset="0"/>
              <a:buChar char="•"/>
              <a:defRPr sz="2000">
                <a:solidFill>
                  <a:srgbClr val="000000"/>
                </a:solidFill>
                <a:latin typeface="E+H Serif"/>
                <a:ea typeface="+mn-ea"/>
                <a:cs typeface="+mn-cs"/>
              </a:defRPr>
            </a:lvl1pPr>
            <a:lvl2pPr marL="541338" indent="-271463" algn="l" rtl="0" eaLnBrk="1" fontAlgn="base" hangingPunct="1">
              <a:lnSpc>
                <a:spcPct val="110000"/>
              </a:lnSpc>
              <a:spcBef>
                <a:spcPts val="0"/>
              </a:spcBef>
              <a:spcAft>
                <a:spcPts val="600"/>
              </a:spcAft>
              <a:buClr>
                <a:srgbClr val="007CAA"/>
              </a:buClr>
              <a:buFont typeface="E+H Serif" pitchFamily="18" charset="0"/>
              <a:buChar char="•"/>
              <a:defRPr sz="1800">
                <a:solidFill>
                  <a:srgbClr val="000000"/>
                </a:solidFill>
                <a:latin typeface="E+H Serif"/>
              </a:defRPr>
            </a:lvl2pPr>
            <a:lvl3pPr marL="717550" indent="-182563" algn="l" rtl="0" eaLnBrk="1" fontAlgn="base" hangingPunct="1">
              <a:lnSpc>
                <a:spcPct val="110000"/>
              </a:lnSpc>
              <a:spcBef>
                <a:spcPts val="0"/>
              </a:spcBef>
              <a:spcAft>
                <a:spcPts val="400"/>
              </a:spcAft>
              <a:buClr>
                <a:srgbClr val="007CAA"/>
              </a:buClr>
              <a:buFont typeface="E+H Serif" pitchFamily="18" charset="0"/>
              <a:buChar char="•"/>
              <a:defRPr sz="1400">
                <a:solidFill>
                  <a:srgbClr val="000000"/>
                </a:solidFill>
                <a:latin typeface="E+H Serif"/>
              </a:defRPr>
            </a:lvl3pPr>
            <a:lvl4pPr marL="900113" indent="-176213" algn="l" rtl="0" eaLnBrk="1" fontAlgn="base" hangingPunct="1">
              <a:lnSpc>
                <a:spcPct val="110000"/>
              </a:lnSpc>
              <a:spcBef>
                <a:spcPts val="0"/>
              </a:spcBef>
              <a:spcAft>
                <a:spcPts val="400"/>
              </a:spcAft>
              <a:buClr>
                <a:srgbClr val="007CAA"/>
              </a:buClr>
              <a:buFont typeface="E+H Serif" pitchFamily="18" charset="0"/>
              <a:buChar char="•"/>
              <a:defRPr sz="1400">
                <a:solidFill>
                  <a:srgbClr val="000000"/>
                </a:solidFill>
                <a:latin typeface="E+H Serif"/>
              </a:defRPr>
            </a:lvl4pPr>
            <a:lvl5pPr marL="1074738" indent="-182563" algn="l" rtl="0" eaLnBrk="1" fontAlgn="base" hangingPunct="1">
              <a:lnSpc>
                <a:spcPct val="110000"/>
              </a:lnSpc>
              <a:spcBef>
                <a:spcPts val="0"/>
              </a:spcBef>
              <a:spcAft>
                <a:spcPts val="400"/>
              </a:spcAft>
              <a:buClr>
                <a:srgbClr val="007CAA"/>
              </a:buClr>
              <a:buFont typeface="E+H Serif" pitchFamily="18" charset="0"/>
              <a:buChar char="•"/>
              <a:defRPr sz="1400">
                <a:solidFill>
                  <a:srgbClr val="000000"/>
                </a:solidFill>
                <a:latin typeface="E+H Serif"/>
              </a:defRPr>
            </a:lvl5pPr>
            <a:lvl6pPr marL="22526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6pPr>
            <a:lvl7pPr marL="27098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7pPr>
            <a:lvl8pPr marL="31670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8pPr>
            <a:lvl9pPr marL="36242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9pPr>
          </a:lstStyle>
          <a:p>
            <a:pPr lvl="0"/>
            <a:r>
              <a:rPr lang="en-US" dirty="0">
                <a:latin typeface="E+H Sans" panose="020B0404050202020204" pitchFamily="34" charset="0"/>
              </a:rPr>
              <a:t>Uncertainty of </a:t>
            </a:r>
          </a:p>
          <a:p>
            <a:pPr lvl="1"/>
            <a:r>
              <a:rPr lang="en-US" sz="1750" dirty="0">
                <a:latin typeface="E+H Sans" panose="020B0404050202020204" pitchFamily="34" charset="0"/>
              </a:rPr>
              <a:t>Oil or block calibrator</a:t>
            </a:r>
          </a:p>
          <a:p>
            <a:pPr lvl="1"/>
            <a:r>
              <a:rPr lang="en-US" sz="1750" dirty="0">
                <a:latin typeface="E+H Sans" panose="020B0404050202020204" pitchFamily="34" charset="0"/>
              </a:rPr>
              <a:t>Reference thermometer</a:t>
            </a:r>
          </a:p>
          <a:p>
            <a:pPr lvl="0"/>
            <a:r>
              <a:rPr lang="en-US" dirty="0">
                <a:latin typeface="E+H Sans" panose="020B0404050202020204" pitchFamily="34" charset="0"/>
              </a:rPr>
              <a:t>Different installation conditions </a:t>
            </a:r>
          </a:p>
          <a:p>
            <a:pPr lvl="1"/>
            <a:r>
              <a:rPr lang="en-US" sz="1750" dirty="0">
                <a:latin typeface="E+H Sans" panose="020B0404050202020204" pitchFamily="34" charset="0"/>
              </a:rPr>
              <a:t>Ambient temperature</a:t>
            </a:r>
          </a:p>
          <a:p>
            <a:pPr lvl="1"/>
            <a:r>
              <a:rPr lang="en-US" sz="1750" dirty="0">
                <a:latin typeface="E+H Sans" panose="020B0404050202020204" pitchFamily="34" charset="0"/>
              </a:rPr>
              <a:t>Immersion length</a:t>
            </a:r>
          </a:p>
          <a:p>
            <a:pPr lvl="1"/>
            <a:r>
              <a:rPr lang="en-US" sz="1750" dirty="0">
                <a:latin typeface="E+H Sans" panose="020B0404050202020204" pitchFamily="34" charset="0"/>
              </a:rPr>
              <a:t>Measurement medium</a:t>
            </a:r>
          </a:p>
        </p:txBody>
      </p:sp>
    </p:spTree>
    <p:extLst>
      <p:ext uri="{BB962C8B-B14F-4D97-AF65-F5344CB8AC3E}">
        <p14:creationId xmlns:p14="http://schemas.microsoft.com/office/powerpoint/2010/main" val="412812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3DC0C5BD-7E75-4E3C-ABD3-5A3792EB19FB}"/>
              </a:ext>
            </a:extLst>
          </p:cNvPr>
          <p:cNvGraphicFramePr>
            <a:graphicFrameLocks noGrp="1"/>
          </p:cNvGraphicFramePr>
          <p:nvPr>
            <p:ph idx="1"/>
            <p:extLst>
              <p:ext uri="{D42A27DB-BD31-4B8C-83A1-F6EECF244321}">
                <p14:modId xmlns:p14="http://schemas.microsoft.com/office/powerpoint/2010/main" val="1519884903"/>
              </p:ext>
            </p:extLst>
          </p:nvPr>
        </p:nvGraphicFramePr>
        <p:xfrm>
          <a:off x="104307" y="1462773"/>
          <a:ext cx="8766495" cy="4434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505E7C7-83FE-46FC-B123-4A05EE4B2F7B}"/>
              </a:ext>
            </a:extLst>
          </p:cNvPr>
          <p:cNvSpPr>
            <a:spLocks noGrp="1"/>
          </p:cNvSpPr>
          <p:nvPr>
            <p:ph type="sldNum" sz="quarter" idx="12"/>
          </p:nvPr>
        </p:nvSpPr>
        <p:spPr/>
        <p:txBody>
          <a:bodyPr/>
          <a:lstStyle/>
          <a:p>
            <a:fld id="{677431CD-109D-4799-81C2-761F8C28FE26}" type="slidenum">
              <a:rPr lang="en-CA" smtClean="0"/>
              <a:t>3</a:t>
            </a:fld>
            <a:endParaRPr lang="en-CA"/>
          </a:p>
        </p:txBody>
      </p:sp>
      <p:sp>
        <p:nvSpPr>
          <p:cNvPr id="7" name="Text Placeholder 6">
            <a:extLst>
              <a:ext uri="{FF2B5EF4-FFF2-40B4-BE49-F238E27FC236}">
                <a16:creationId xmlns:a16="http://schemas.microsoft.com/office/drawing/2014/main" id="{CC9A42BD-4265-4579-A509-9709E369B7DC}"/>
              </a:ext>
            </a:extLst>
          </p:cNvPr>
          <p:cNvSpPr>
            <a:spLocks noGrp="1"/>
          </p:cNvSpPr>
          <p:nvPr>
            <p:ph type="body" sz="quarter" idx="13"/>
          </p:nvPr>
        </p:nvSpPr>
        <p:spPr/>
        <p:txBody>
          <a:bodyPr/>
          <a:lstStyle/>
          <a:p>
            <a:r>
              <a:rPr lang="en-US" dirty="0"/>
              <a:t>Benefits of Continuous Bioprocessing</a:t>
            </a:r>
          </a:p>
        </p:txBody>
      </p:sp>
      <p:sp>
        <p:nvSpPr>
          <p:cNvPr id="9" name="TextBox 8">
            <a:extLst>
              <a:ext uri="{FF2B5EF4-FFF2-40B4-BE49-F238E27FC236}">
                <a16:creationId xmlns:a16="http://schemas.microsoft.com/office/drawing/2014/main" id="{4970C32F-16F9-4DA6-991C-A63DDB8A0058}"/>
              </a:ext>
            </a:extLst>
          </p:cNvPr>
          <p:cNvSpPr txBox="1"/>
          <p:nvPr/>
        </p:nvSpPr>
        <p:spPr>
          <a:xfrm>
            <a:off x="783384" y="2329685"/>
            <a:ext cx="1434517" cy="646331"/>
          </a:xfrm>
          <a:prstGeom prst="rect">
            <a:avLst/>
          </a:prstGeom>
          <a:noFill/>
        </p:spPr>
        <p:txBody>
          <a:bodyPr wrap="square" rtlCol="0">
            <a:spAutoFit/>
          </a:bodyPr>
          <a:lstStyle/>
          <a:p>
            <a:pPr algn="ctr"/>
            <a:r>
              <a:rPr lang="en-US" b="1" dirty="0">
                <a:solidFill>
                  <a:schemeClr val="bg1"/>
                </a:solidFill>
                <a:latin typeface="E+H Sans" panose="020B0404050202020204" pitchFamily="34" charset="0"/>
              </a:rPr>
              <a:t>Time to Market</a:t>
            </a:r>
          </a:p>
        </p:txBody>
      </p:sp>
      <p:sp>
        <p:nvSpPr>
          <p:cNvPr id="10" name="Arrow: Chevron 9">
            <a:extLst>
              <a:ext uri="{FF2B5EF4-FFF2-40B4-BE49-F238E27FC236}">
                <a16:creationId xmlns:a16="http://schemas.microsoft.com/office/drawing/2014/main" id="{E049C920-6490-4136-A143-E1AA4624D630}"/>
              </a:ext>
            </a:extLst>
          </p:cNvPr>
          <p:cNvSpPr/>
          <p:nvPr/>
        </p:nvSpPr>
        <p:spPr>
          <a:xfrm>
            <a:off x="4445610" y="2159755"/>
            <a:ext cx="2467474" cy="1010165"/>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B76D0E6B-F32F-4D9F-BA39-889E2B481E43}"/>
              </a:ext>
            </a:extLst>
          </p:cNvPr>
          <p:cNvSpPr txBox="1"/>
          <p:nvPr/>
        </p:nvSpPr>
        <p:spPr>
          <a:xfrm>
            <a:off x="2896978" y="2301551"/>
            <a:ext cx="1434517" cy="646331"/>
          </a:xfrm>
          <a:prstGeom prst="rect">
            <a:avLst/>
          </a:prstGeom>
          <a:noFill/>
        </p:spPr>
        <p:txBody>
          <a:bodyPr wrap="square" rtlCol="0">
            <a:spAutoFit/>
          </a:bodyPr>
          <a:lstStyle/>
          <a:p>
            <a:pPr algn="ctr"/>
            <a:r>
              <a:rPr lang="en-US" b="1" dirty="0">
                <a:solidFill>
                  <a:schemeClr val="bg1"/>
                </a:solidFill>
                <a:latin typeface="E+H Sans" panose="020B0404050202020204" pitchFamily="34" charset="0"/>
              </a:rPr>
              <a:t>Increase throughput</a:t>
            </a:r>
          </a:p>
        </p:txBody>
      </p:sp>
      <p:sp>
        <p:nvSpPr>
          <p:cNvPr id="12" name="TextBox 11">
            <a:extLst>
              <a:ext uri="{FF2B5EF4-FFF2-40B4-BE49-F238E27FC236}">
                <a16:creationId xmlns:a16="http://schemas.microsoft.com/office/drawing/2014/main" id="{2D98EEF7-7474-456D-AF26-1650A403C01E}"/>
              </a:ext>
            </a:extLst>
          </p:cNvPr>
          <p:cNvSpPr txBox="1"/>
          <p:nvPr/>
        </p:nvSpPr>
        <p:spPr>
          <a:xfrm>
            <a:off x="6973781" y="2341520"/>
            <a:ext cx="1434517" cy="646331"/>
          </a:xfrm>
          <a:prstGeom prst="rect">
            <a:avLst/>
          </a:prstGeom>
          <a:noFill/>
        </p:spPr>
        <p:txBody>
          <a:bodyPr wrap="square" rtlCol="0">
            <a:spAutoFit/>
          </a:bodyPr>
          <a:lstStyle/>
          <a:p>
            <a:pPr algn="ctr"/>
            <a:r>
              <a:rPr lang="en-US" b="1" dirty="0">
                <a:solidFill>
                  <a:schemeClr val="bg1"/>
                </a:solidFill>
                <a:latin typeface="E+H Sans" panose="020B0404050202020204" pitchFamily="34" charset="0"/>
              </a:rPr>
              <a:t>Product Quality</a:t>
            </a:r>
          </a:p>
        </p:txBody>
      </p:sp>
      <p:sp>
        <p:nvSpPr>
          <p:cNvPr id="13" name="TextBox 12">
            <a:extLst>
              <a:ext uri="{FF2B5EF4-FFF2-40B4-BE49-F238E27FC236}">
                <a16:creationId xmlns:a16="http://schemas.microsoft.com/office/drawing/2014/main" id="{FB8C59C8-53E2-4508-A348-A11580E17727}"/>
              </a:ext>
            </a:extLst>
          </p:cNvPr>
          <p:cNvSpPr txBox="1"/>
          <p:nvPr/>
        </p:nvSpPr>
        <p:spPr>
          <a:xfrm>
            <a:off x="4962088" y="2352620"/>
            <a:ext cx="1434517" cy="646331"/>
          </a:xfrm>
          <a:prstGeom prst="rect">
            <a:avLst/>
          </a:prstGeom>
          <a:noFill/>
        </p:spPr>
        <p:txBody>
          <a:bodyPr wrap="square" rtlCol="0">
            <a:spAutoFit/>
          </a:bodyPr>
          <a:lstStyle/>
          <a:p>
            <a:pPr algn="ctr"/>
            <a:r>
              <a:rPr lang="en-US" b="1" dirty="0">
                <a:solidFill>
                  <a:schemeClr val="bg1"/>
                </a:solidFill>
                <a:latin typeface="E+H Sans" panose="020B0404050202020204" pitchFamily="34" charset="0"/>
              </a:rPr>
              <a:t>Smaller Footprint</a:t>
            </a:r>
          </a:p>
        </p:txBody>
      </p:sp>
      <p:grpSp>
        <p:nvGrpSpPr>
          <p:cNvPr id="14" name="Group 13">
            <a:extLst>
              <a:ext uri="{FF2B5EF4-FFF2-40B4-BE49-F238E27FC236}">
                <a16:creationId xmlns:a16="http://schemas.microsoft.com/office/drawing/2014/main" id="{3C8BCEB5-E7E4-4D31-8524-CA109071A3D5}"/>
              </a:ext>
            </a:extLst>
          </p:cNvPr>
          <p:cNvGrpSpPr/>
          <p:nvPr/>
        </p:nvGrpSpPr>
        <p:grpSpPr>
          <a:xfrm>
            <a:off x="4511294" y="3791609"/>
            <a:ext cx="2052340" cy="1032062"/>
            <a:chOff x="2341497" y="1735977"/>
            <a:chExt cx="2052340" cy="1966227"/>
          </a:xfrm>
        </p:grpSpPr>
        <p:sp>
          <p:nvSpPr>
            <p:cNvPr id="15" name="Rectangle: Rounded Corners 14">
              <a:extLst>
                <a:ext uri="{FF2B5EF4-FFF2-40B4-BE49-F238E27FC236}">
                  <a16:creationId xmlns:a16="http://schemas.microsoft.com/office/drawing/2014/main" id="{9005877D-6A1F-4E1C-91A9-C7BA53852073}"/>
                </a:ext>
              </a:extLst>
            </p:cNvPr>
            <p:cNvSpPr/>
            <p:nvPr/>
          </p:nvSpPr>
          <p:spPr>
            <a:xfrm>
              <a:off x="2341497" y="1735977"/>
              <a:ext cx="2052340" cy="196622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Rounded Corners 4">
              <a:extLst>
                <a:ext uri="{FF2B5EF4-FFF2-40B4-BE49-F238E27FC236}">
                  <a16:creationId xmlns:a16="http://schemas.microsoft.com/office/drawing/2014/main" id="{6A4755EE-5B0B-43E6-8099-68A848B639FD}"/>
                </a:ext>
              </a:extLst>
            </p:cNvPr>
            <p:cNvSpPr txBox="1"/>
            <p:nvPr/>
          </p:nvSpPr>
          <p:spPr>
            <a:xfrm>
              <a:off x="2407475" y="1761601"/>
              <a:ext cx="1937162" cy="18510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1400" kern="1200" dirty="0">
                  <a:latin typeface="E+H Serif" panose="02020403050405020404" pitchFamily="18" charset="0"/>
                </a:rPr>
                <a:t>Less capex costs with smaller </a:t>
              </a:r>
              <a:r>
                <a:rPr lang="en-US" sz="1400" dirty="0">
                  <a:latin typeface="E+H Serif" panose="02020403050405020404" pitchFamily="18" charset="0"/>
                </a:rPr>
                <a:t>s</a:t>
              </a:r>
              <a:r>
                <a:rPr lang="en-US" sz="1400" kern="1200" dirty="0">
                  <a:latin typeface="E+H Serif" panose="02020403050405020404" pitchFamily="18" charset="0"/>
                </a:rPr>
                <a:t>cales</a:t>
              </a:r>
            </a:p>
          </p:txBody>
        </p:sp>
      </p:grpSp>
      <p:sp>
        <p:nvSpPr>
          <p:cNvPr id="17" name="TextBox 16">
            <a:extLst>
              <a:ext uri="{FF2B5EF4-FFF2-40B4-BE49-F238E27FC236}">
                <a16:creationId xmlns:a16="http://schemas.microsoft.com/office/drawing/2014/main" id="{1835767D-863B-4385-85E5-A5662B149E91}"/>
              </a:ext>
            </a:extLst>
          </p:cNvPr>
          <p:cNvSpPr txBox="1"/>
          <p:nvPr/>
        </p:nvSpPr>
        <p:spPr>
          <a:xfrm>
            <a:off x="453006" y="1023457"/>
            <a:ext cx="5268286" cy="369332"/>
          </a:xfrm>
          <a:prstGeom prst="rect">
            <a:avLst/>
          </a:prstGeom>
          <a:noFill/>
        </p:spPr>
        <p:txBody>
          <a:bodyPr wrap="square" rtlCol="0">
            <a:spAutoFit/>
          </a:bodyPr>
          <a:lstStyle/>
          <a:p>
            <a:r>
              <a:rPr lang="en-US" b="1" dirty="0">
                <a:solidFill>
                  <a:schemeClr val="tx2"/>
                </a:solidFill>
              </a:rPr>
              <a:t>Why Continuous?</a:t>
            </a:r>
          </a:p>
        </p:txBody>
      </p:sp>
    </p:spTree>
    <p:extLst>
      <p:ext uri="{BB962C8B-B14F-4D97-AF65-F5344CB8AC3E}">
        <p14:creationId xmlns:p14="http://schemas.microsoft.com/office/powerpoint/2010/main" val="1267936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A3C45A-6007-48D1-AF25-74BF886FA734}"/>
              </a:ext>
            </a:extLst>
          </p:cNvPr>
          <p:cNvSpPr>
            <a:spLocks noGrp="1"/>
          </p:cNvSpPr>
          <p:nvPr>
            <p:ph type="sldNum" sz="quarter" idx="12"/>
          </p:nvPr>
        </p:nvSpPr>
        <p:spPr/>
        <p:txBody>
          <a:bodyPr/>
          <a:lstStyle/>
          <a:p>
            <a:fld id="{677431CD-109D-4799-81C2-761F8C28FE26}" type="slidenum">
              <a:rPr lang="en-CA" smtClean="0"/>
              <a:t>30</a:t>
            </a:fld>
            <a:endParaRPr lang="en-CA"/>
          </a:p>
        </p:txBody>
      </p:sp>
      <p:sp>
        <p:nvSpPr>
          <p:cNvPr id="4" name="Text Placeholder 3">
            <a:extLst>
              <a:ext uri="{FF2B5EF4-FFF2-40B4-BE49-F238E27FC236}">
                <a16:creationId xmlns:a16="http://schemas.microsoft.com/office/drawing/2014/main" id="{54B0B800-DB5A-48F0-A667-C052ADF28EBC}"/>
              </a:ext>
            </a:extLst>
          </p:cNvPr>
          <p:cNvSpPr>
            <a:spLocks noGrp="1"/>
          </p:cNvSpPr>
          <p:nvPr>
            <p:ph type="body" sz="quarter" idx="13"/>
          </p:nvPr>
        </p:nvSpPr>
        <p:spPr/>
        <p:txBody>
          <a:bodyPr/>
          <a:lstStyle/>
          <a:p>
            <a:r>
              <a:rPr lang="en-US" dirty="0"/>
              <a:t>Advantages of a fully automatic inline self-calibration</a:t>
            </a:r>
          </a:p>
        </p:txBody>
      </p:sp>
      <p:pic>
        <p:nvPicPr>
          <p:cNvPr id="6" name="Bildplatzhalter 10">
            <a:extLst>
              <a:ext uri="{FF2B5EF4-FFF2-40B4-BE49-F238E27FC236}">
                <a16:creationId xmlns:a16="http://schemas.microsoft.com/office/drawing/2014/main" id="{852B8DBE-2D03-4A1B-8406-9060E6F1075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1328211"/>
            <a:ext cx="9144000" cy="3935575"/>
          </a:xfrm>
          <a:prstGeom prst="rect">
            <a:avLst/>
          </a:prstGeom>
        </p:spPr>
      </p:pic>
      <p:sp>
        <p:nvSpPr>
          <p:cNvPr id="7" name="Textplatzhalter 2">
            <a:extLst>
              <a:ext uri="{FF2B5EF4-FFF2-40B4-BE49-F238E27FC236}">
                <a16:creationId xmlns:a16="http://schemas.microsoft.com/office/drawing/2014/main" id="{B3E29938-09FC-4CA2-A244-05576DFB74D7}"/>
              </a:ext>
            </a:extLst>
          </p:cNvPr>
          <p:cNvSpPr txBox="1">
            <a:spLocks/>
          </p:cNvSpPr>
          <p:nvPr/>
        </p:nvSpPr>
        <p:spPr bwMode="auto">
          <a:xfrm>
            <a:off x="225018" y="1738582"/>
            <a:ext cx="4741263" cy="2610862"/>
          </a:xfrm>
          <a:prstGeom prst="rect">
            <a:avLst/>
          </a:prstGeom>
          <a:solidFill>
            <a:srgbClr val="E6ECF0">
              <a:alpha val="90000"/>
            </a:srgbClr>
          </a:solidFill>
          <a:ln w="9525">
            <a:noFill/>
            <a:miter lim="800000"/>
            <a:headEnd/>
            <a:tailEnd/>
          </a:ln>
          <a:effectLst/>
        </p:spPr>
        <p:txBody>
          <a:bodyPr vert="horz" wrap="square" lIns="180000" tIns="180000" rIns="108000" bIns="180000" numCol="1" anchor="t" anchorCtr="0" compatLnSpc="1">
            <a:prstTxWarp prst="textNoShape">
              <a:avLst/>
            </a:prstTxWarp>
            <a:spAutoFit/>
          </a:bodyPr>
          <a:lstStyle>
            <a:lvl1pPr marL="269875" indent="-269875" algn="l" rtl="0" eaLnBrk="1" fontAlgn="base" hangingPunct="1">
              <a:lnSpc>
                <a:spcPct val="110000"/>
              </a:lnSpc>
              <a:spcBef>
                <a:spcPts val="0"/>
              </a:spcBef>
              <a:spcAft>
                <a:spcPts val="600"/>
              </a:spcAft>
              <a:buClr>
                <a:srgbClr val="007CAA"/>
              </a:buClr>
              <a:buFont typeface="E+H Serif" pitchFamily="18" charset="0"/>
              <a:buChar char="•"/>
              <a:defRPr sz="2000">
                <a:solidFill>
                  <a:srgbClr val="000000"/>
                </a:solidFill>
                <a:latin typeface="E+H Serif"/>
                <a:ea typeface="+mn-ea"/>
                <a:cs typeface="+mn-cs"/>
              </a:defRPr>
            </a:lvl1pPr>
            <a:lvl2pPr marL="541338" indent="-271463" algn="l" rtl="0" eaLnBrk="1" fontAlgn="base" hangingPunct="1">
              <a:lnSpc>
                <a:spcPct val="110000"/>
              </a:lnSpc>
              <a:spcBef>
                <a:spcPts val="0"/>
              </a:spcBef>
              <a:spcAft>
                <a:spcPts val="600"/>
              </a:spcAft>
              <a:buClr>
                <a:srgbClr val="007CAA"/>
              </a:buClr>
              <a:buFont typeface="E+H Serif" pitchFamily="18" charset="0"/>
              <a:buChar char="•"/>
              <a:defRPr sz="1800">
                <a:solidFill>
                  <a:srgbClr val="000000"/>
                </a:solidFill>
                <a:latin typeface="E+H Serif"/>
              </a:defRPr>
            </a:lvl2pPr>
            <a:lvl3pPr marL="717550" indent="-182563" algn="l" rtl="0" eaLnBrk="1" fontAlgn="base" hangingPunct="1">
              <a:lnSpc>
                <a:spcPct val="110000"/>
              </a:lnSpc>
              <a:spcBef>
                <a:spcPts val="0"/>
              </a:spcBef>
              <a:spcAft>
                <a:spcPts val="400"/>
              </a:spcAft>
              <a:buClr>
                <a:srgbClr val="007CAA"/>
              </a:buClr>
              <a:buFont typeface="E+H Serif" pitchFamily="18" charset="0"/>
              <a:buChar char="•"/>
              <a:defRPr sz="1400">
                <a:solidFill>
                  <a:srgbClr val="000000"/>
                </a:solidFill>
                <a:latin typeface="E+H Serif"/>
              </a:defRPr>
            </a:lvl3pPr>
            <a:lvl4pPr marL="900113" indent="-176213" algn="l" rtl="0" eaLnBrk="1" fontAlgn="base" hangingPunct="1">
              <a:lnSpc>
                <a:spcPct val="110000"/>
              </a:lnSpc>
              <a:spcBef>
                <a:spcPts val="0"/>
              </a:spcBef>
              <a:spcAft>
                <a:spcPts val="400"/>
              </a:spcAft>
              <a:buClr>
                <a:srgbClr val="007CAA"/>
              </a:buClr>
              <a:buFont typeface="E+H Serif" pitchFamily="18" charset="0"/>
              <a:buChar char="•"/>
              <a:defRPr sz="1400">
                <a:solidFill>
                  <a:srgbClr val="000000"/>
                </a:solidFill>
                <a:latin typeface="E+H Serif"/>
              </a:defRPr>
            </a:lvl4pPr>
            <a:lvl5pPr marL="1074738" indent="-182563" algn="l" rtl="0" eaLnBrk="1" fontAlgn="base" hangingPunct="1">
              <a:lnSpc>
                <a:spcPct val="110000"/>
              </a:lnSpc>
              <a:spcBef>
                <a:spcPts val="0"/>
              </a:spcBef>
              <a:spcAft>
                <a:spcPts val="400"/>
              </a:spcAft>
              <a:buClr>
                <a:srgbClr val="007CAA"/>
              </a:buClr>
              <a:buFont typeface="E+H Serif" pitchFamily="18" charset="0"/>
              <a:buChar char="•"/>
              <a:defRPr sz="1400">
                <a:solidFill>
                  <a:srgbClr val="000000"/>
                </a:solidFill>
                <a:latin typeface="E+H Serif"/>
              </a:defRPr>
            </a:lvl5pPr>
            <a:lvl6pPr marL="22526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6pPr>
            <a:lvl7pPr marL="27098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7pPr>
            <a:lvl8pPr marL="31670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8pPr>
            <a:lvl9pPr marL="3624263" indent="-179388" algn="l" rtl="0" eaLnBrk="1" fontAlgn="base" hangingPunct="1">
              <a:lnSpc>
                <a:spcPct val="110000"/>
              </a:lnSpc>
              <a:spcBef>
                <a:spcPct val="90000"/>
              </a:spcBef>
              <a:spcAft>
                <a:spcPct val="0"/>
              </a:spcAft>
              <a:buClr>
                <a:srgbClr val="0088FF"/>
              </a:buClr>
              <a:buFont typeface="Wingdings" pitchFamily="2" charset="2"/>
              <a:buChar char="n"/>
              <a:defRPr sz="1600">
                <a:solidFill>
                  <a:srgbClr val="000000"/>
                </a:solidFill>
                <a:latin typeface="+mn-lt"/>
              </a:defRPr>
            </a:lvl9pPr>
          </a:lstStyle>
          <a:p>
            <a:pPr>
              <a:buSzPct val="100000"/>
            </a:pPr>
            <a:r>
              <a:rPr lang="en-US" sz="1800" kern="0" dirty="0">
                <a:latin typeface="E+H Sans" panose="020B0404050202020204" pitchFamily="34" charset="0"/>
              </a:rPr>
              <a:t>Controlled environment:</a:t>
            </a:r>
            <a:br>
              <a:rPr lang="en-US" sz="1800" kern="0" dirty="0">
                <a:latin typeface="E+H Sans" panose="020B0404050202020204" pitchFamily="34" charset="0"/>
              </a:rPr>
            </a:br>
            <a:r>
              <a:rPr lang="en-US" sz="1600" kern="0" dirty="0">
                <a:latin typeface="E+H Sans" panose="020B0404050202020204" pitchFamily="34" charset="0"/>
              </a:rPr>
              <a:t>Built-in reference and Pt100</a:t>
            </a:r>
          </a:p>
          <a:p>
            <a:pPr>
              <a:buSzPct val="100000"/>
            </a:pPr>
            <a:r>
              <a:rPr lang="en-US" sz="1800" kern="0" dirty="0">
                <a:latin typeface="E+H Sans" panose="020B0404050202020204" pitchFamily="34" charset="0"/>
              </a:rPr>
              <a:t>Immersion length not an issue:</a:t>
            </a:r>
            <a:br>
              <a:rPr lang="en-US" kern="0" dirty="0">
                <a:latin typeface="E+H Sans" panose="020B0404050202020204" pitchFamily="34" charset="0"/>
              </a:rPr>
            </a:br>
            <a:r>
              <a:rPr lang="en-US" sz="1600" kern="0" dirty="0">
                <a:latin typeface="E+H Sans" panose="020B0404050202020204" pitchFamily="34" charset="0"/>
              </a:rPr>
              <a:t>Reference and Pt100 sensor always side-by-side</a:t>
            </a:r>
          </a:p>
          <a:p>
            <a:pPr>
              <a:buSzPct val="100000"/>
            </a:pPr>
            <a:r>
              <a:rPr lang="en-US" sz="1800" kern="0" dirty="0">
                <a:latin typeface="E+H Sans" panose="020B0404050202020204" pitchFamily="34" charset="0"/>
              </a:rPr>
              <a:t>No trained staff required:</a:t>
            </a:r>
            <a:br>
              <a:rPr lang="en-US" kern="0" dirty="0">
                <a:latin typeface="E+H Sans" panose="020B0404050202020204" pitchFamily="34" charset="0"/>
              </a:rPr>
            </a:br>
            <a:r>
              <a:rPr lang="en-US" sz="1600" kern="0" dirty="0">
                <a:latin typeface="E+H Sans" panose="020B0404050202020204" pitchFamily="34" charset="0"/>
              </a:rPr>
              <a:t>Fully automatic inline self-calibration</a:t>
            </a:r>
          </a:p>
          <a:p>
            <a:pPr>
              <a:buSzPct val="100000"/>
            </a:pPr>
            <a:r>
              <a:rPr lang="en-US" sz="1800" kern="0" dirty="0">
                <a:latin typeface="E+H Sans" panose="020B0404050202020204" pitchFamily="34" charset="0"/>
              </a:rPr>
              <a:t>Only uncertainty: </a:t>
            </a:r>
            <a:r>
              <a:rPr lang="en-US" sz="1600" kern="0" dirty="0">
                <a:latin typeface="E+H Sans" panose="020B0404050202020204" pitchFamily="34" charset="0"/>
              </a:rPr>
              <a:t>the reference sensor</a:t>
            </a:r>
          </a:p>
        </p:txBody>
      </p:sp>
    </p:spTree>
    <p:extLst>
      <p:ext uri="{BB962C8B-B14F-4D97-AF65-F5344CB8AC3E}">
        <p14:creationId xmlns:p14="http://schemas.microsoft.com/office/powerpoint/2010/main" val="1141215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4C4296-0335-401F-A86E-F5FA3FA4583E}"/>
              </a:ext>
            </a:extLst>
          </p:cNvPr>
          <p:cNvSpPr>
            <a:spLocks noGrp="1"/>
          </p:cNvSpPr>
          <p:nvPr>
            <p:ph type="sldNum" sz="quarter" idx="12"/>
          </p:nvPr>
        </p:nvSpPr>
        <p:spPr/>
        <p:txBody>
          <a:bodyPr/>
          <a:lstStyle/>
          <a:p>
            <a:fld id="{677431CD-109D-4799-81C2-761F8C28FE26}" type="slidenum">
              <a:rPr lang="en-CA" smtClean="0"/>
              <a:t>31</a:t>
            </a:fld>
            <a:endParaRPr lang="en-CA"/>
          </a:p>
        </p:txBody>
      </p:sp>
      <p:sp>
        <p:nvSpPr>
          <p:cNvPr id="4" name="Text Placeholder 3">
            <a:extLst>
              <a:ext uri="{FF2B5EF4-FFF2-40B4-BE49-F238E27FC236}">
                <a16:creationId xmlns:a16="http://schemas.microsoft.com/office/drawing/2014/main" id="{D77A4F89-3AC8-401D-854D-2D5150034201}"/>
              </a:ext>
            </a:extLst>
          </p:cNvPr>
          <p:cNvSpPr>
            <a:spLocks noGrp="1"/>
          </p:cNvSpPr>
          <p:nvPr>
            <p:ph type="body" sz="quarter" idx="13"/>
          </p:nvPr>
        </p:nvSpPr>
        <p:spPr/>
        <p:txBody>
          <a:bodyPr/>
          <a:lstStyle/>
          <a:p>
            <a:r>
              <a:rPr lang="en-US" dirty="0"/>
              <a:t>Measurement behavior dependent on a known deviation at the Curie point</a:t>
            </a:r>
          </a:p>
        </p:txBody>
      </p:sp>
      <p:sp>
        <p:nvSpPr>
          <p:cNvPr id="7" name="Textfeld 14">
            <a:extLst>
              <a:ext uri="{FF2B5EF4-FFF2-40B4-BE49-F238E27FC236}">
                <a16:creationId xmlns:a16="http://schemas.microsoft.com/office/drawing/2014/main" id="{5CB97D88-5FD4-44AC-A575-4640B297C24A}"/>
              </a:ext>
            </a:extLst>
          </p:cNvPr>
          <p:cNvSpPr txBox="1"/>
          <p:nvPr/>
        </p:nvSpPr>
        <p:spPr>
          <a:xfrm>
            <a:off x="142349" y="1051374"/>
            <a:ext cx="4482043" cy="5262979"/>
          </a:xfrm>
          <a:prstGeom prst="rect">
            <a:avLst/>
          </a:prstGeom>
          <a:noFill/>
        </p:spPr>
        <p:txBody>
          <a:bodyPr wrap="square" rtlCol="0">
            <a:spAutoFit/>
          </a:bodyPr>
          <a:lstStyle/>
          <a:p>
            <a:pPr algn="just"/>
            <a:r>
              <a:rPr lang="en-US" sz="1600" dirty="0">
                <a:latin typeface="E+H Sans" panose="020B0404050202020204" pitchFamily="34" charset="0"/>
              </a:rPr>
              <a:t>An analysis by the university of </a:t>
            </a:r>
            <a:r>
              <a:rPr lang="en-US" sz="1600" dirty="0" err="1">
                <a:latin typeface="E+H Sans" panose="020B0404050202020204" pitchFamily="34" charset="0"/>
              </a:rPr>
              <a:t>Ilmenau</a:t>
            </a:r>
            <a:r>
              <a:rPr lang="en-US" sz="1600" dirty="0">
                <a:latin typeface="E+H Sans" panose="020B0404050202020204" pitchFamily="34" charset="0"/>
              </a:rPr>
              <a:t> shows, how a measured deviation at 118°C affects the entire measurement range. </a:t>
            </a:r>
          </a:p>
          <a:p>
            <a:pPr algn="just"/>
            <a:r>
              <a:rPr lang="en-US" sz="1600" dirty="0">
                <a:latin typeface="E+H Sans" panose="020B0404050202020204" pitchFamily="34" charset="0"/>
              </a:rPr>
              <a:t>A measured deviation at one point means in most cases an almost parallel shift of the characteristic RTD curve (red curve).</a:t>
            </a:r>
          </a:p>
          <a:p>
            <a:pPr algn="just"/>
            <a:endParaRPr lang="en-US" sz="1600" dirty="0"/>
          </a:p>
          <a:p>
            <a:pPr algn="just"/>
            <a:r>
              <a:rPr lang="en-US" sz="1600" dirty="0">
                <a:latin typeface="E+H Serif" panose="02020403050405020404" pitchFamily="18" charset="0"/>
              </a:rPr>
              <a:t>If a </a:t>
            </a:r>
            <a:r>
              <a:rPr lang="en-US" sz="1600" b="1" dirty="0">
                <a:solidFill>
                  <a:srgbClr val="C00000"/>
                </a:solidFill>
                <a:latin typeface="E+H Serif" panose="02020403050405020404" pitchFamily="18" charset="0"/>
              </a:rPr>
              <a:t>deviation of +0.2K </a:t>
            </a:r>
            <a:r>
              <a:rPr lang="en-US" sz="1600" dirty="0">
                <a:latin typeface="E+H Serif" panose="02020403050405020404" pitchFamily="18" charset="0"/>
              </a:rPr>
              <a:t>has been detected at the Curie point (</a:t>
            </a:r>
            <a:r>
              <a:rPr lang="en-US" sz="1600" b="1" dirty="0">
                <a:solidFill>
                  <a:srgbClr val="C00000"/>
                </a:solidFill>
                <a:latin typeface="E+H Serif" panose="02020403050405020404" pitchFamily="18" charset="0"/>
              </a:rPr>
              <a:t>118 ° C)</a:t>
            </a:r>
            <a:r>
              <a:rPr lang="en-US" sz="1600" dirty="0">
                <a:latin typeface="E+H Serif" panose="02020403050405020404" pitchFamily="18" charset="0"/>
              </a:rPr>
              <a:t>, a probable deviation at the process temperature (37 ... 40 ° C) of less than </a:t>
            </a:r>
            <a:r>
              <a:rPr lang="en-US" sz="1600" b="1" dirty="0">
                <a:solidFill>
                  <a:srgbClr val="C00000"/>
                </a:solidFill>
                <a:latin typeface="E+H Serif" panose="02020403050405020404" pitchFamily="18" charset="0"/>
              </a:rPr>
              <a:t>0.18 K</a:t>
            </a:r>
            <a:r>
              <a:rPr lang="en-US" sz="1600" dirty="0">
                <a:latin typeface="E+H Serif" panose="02020403050405020404" pitchFamily="18" charset="0"/>
              </a:rPr>
              <a:t> follows. Even taking into account the measurement uncertainty (e.g. at 37°C this is in an interval of </a:t>
            </a:r>
            <a:r>
              <a:rPr lang="en-US" sz="1600" b="1" dirty="0">
                <a:solidFill>
                  <a:schemeClr val="accent2"/>
                </a:solidFill>
                <a:latin typeface="E+H Serif" panose="02020403050405020404" pitchFamily="18" charset="0"/>
              </a:rPr>
              <a:t>-0.15 K to +0.45 </a:t>
            </a:r>
            <a:r>
              <a:rPr lang="en-US" sz="1600" b="1" dirty="0">
                <a:solidFill>
                  <a:schemeClr val="bg2"/>
                </a:solidFill>
                <a:latin typeface="E+H Serif" panose="02020403050405020404" pitchFamily="18" charset="0"/>
              </a:rPr>
              <a:t>K</a:t>
            </a:r>
            <a:r>
              <a:rPr lang="en-US" sz="1600" dirty="0">
                <a:latin typeface="E+H Serif" panose="02020403050405020404" pitchFamily="18" charset="0"/>
              </a:rPr>
              <a:t>), it has been proved, that the </a:t>
            </a:r>
            <a:r>
              <a:rPr lang="en-US" sz="1600" dirty="0" err="1">
                <a:latin typeface="E+H Serif" panose="02020403050405020404" pitchFamily="18" charset="0"/>
              </a:rPr>
              <a:t>TrustSens</a:t>
            </a:r>
            <a:r>
              <a:rPr lang="en-US" sz="1600" dirty="0">
                <a:latin typeface="E+H Serif" panose="02020403050405020404" pitchFamily="18" charset="0"/>
              </a:rPr>
              <a:t> is more accurate than </a:t>
            </a:r>
            <a:r>
              <a:rPr lang="en-US" sz="1600" b="1" dirty="0">
                <a:solidFill>
                  <a:srgbClr val="C00000"/>
                </a:solidFill>
                <a:latin typeface="E+H Serif" panose="02020403050405020404" pitchFamily="18" charset="0"/>
              </a:rPr>
              <a:t>+0.55 K and -0.15 K </a:t>
            </a:r>
            <a:r>
              <a:rPr lang="en-US" sz="1600" dirty="0">
                <a:latin typeface="E+H Serif" panose="02020403050405020404" pitchFamily="18" charset="0"/>
              </a:rPr>
              <a:t>over the measurement range. An usual limit for the measured deviation at which temperature sensors are removed from the plant is </a:t>
            </a:r>
            <a:r>
              <a:rPr lang="en-US" sz="1600" b="1" dirty="0">
                <a:solidFill>
                  <a:srgbClr val="00B050"/>
                </a:solidFill>
                <a:latin typeface="E+H Serif" panose="02020403050405020404" pitchFamily="18" charset="0"/>
              </a:rPr>
              <a:t>± 1 K</a:t>
            </a:r>
            <a:r>
              <a:rPr lang="en-US" sz="1600" dirty="0">
                <a:latin typeface="E+H Serif" panose="02020403050405020404" pitchFamily="18" charset="0"/>
              </a:rPr>
              <a:t>. Due to this fact, any </a:t>
            </a:r>
            <a:r>
              <a:rPr lang="en-US" sz="1600" dirty="0" err="1">
                <a:latin typeface="E+H Serif" panose="02020403050405020404" pitchFamily="18" charset="0"/>
              </a:rPr>
              <a:t>TrustSens</a:t>
            </a:r>
            <a:r>
              <a:rPr lang="en-US" sz="1600" dirty="0">
                <a:latin typeface="E+H Serif" panose="02020403050405020404" pitchFamily="18" charset="0"/>
              </a:rPr>
              <a:t> sensor with a deviation of less than </a:t>
            </a:r>
            <a:r>
              <a:rPr lang="en-US" sz="1600" b="1" dirty="0">
                <a:solidFill>
                  <a:srgbClr val="C00000"/>
                </a:solidFill>
                <a:latin typeface="E+H Serif" panose="02020403050405020404" pitchFamily="18" charset="0"/>
              </a:rPr>
              <a:t>0.2 K</a:t>
            </a:r>
            <a:r>
              <a:rPr lang="en-US" sz="1600" dirty="0">
                <a:latin typeface="E+H Serif" pitchFamily="18" charset="0"/>
              </a:rPr>
              <a:t> at the Curie point is in conformity with this requirement. </a:t>
            </a:r>
          </a:p>
        </p:txBody>
      </p:sp>
      <p:pic>
        <p:nvPicPr>
          <p:cNvPr id="11" name="Picture 10">
            <a:extLst>
              <a:ext uri="{FF2B5EF4-FFF2-40B4-BE49-F238E27FC236}">
                <a16:creationId xmlns:a16="http://schemas.microsoft.com/office/drawing/2014/main" id="{C18C665B-F36E-440A-8338-8E2D7DAAFD93}"/>
              </a:ext>
            </a:extLst>
          </p:cNvPr>
          <p:cNvPicPr>
            <a:picLocks noChangeAspect="1"/>
          </p:cNvPicPr>
          <p:nvPr/>
        </p:nvPicPr>
        <p:blipFill>
          <a:blip r:embed="rId2"/>
          <a:stretch>
            <a:fillRect/>
          </a:stretch>
        </p:blipFill>
        <p:spPr>
          <a:xfrm>
            <a:off x="4624392" y="1492517"/>
            <a:ext cx="4482044" cy="3872965"/>
          </a:xfrm>
          <a:prstGeom prst="rect">
            <a:avLst/>
          </a:prstGeom>
        </p:spPr>
      </p:pic>
    </p:spTree>
    <p:extLst>
      <p:ext uri="{BB962C8B-B14F-4D97-AF65-F5344CB8AC3E}">
        <p14:creationId xmlns:p14="http://schemas.microsoft.com/office/powerpoint/2010/main" val="3351085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886E74-6BE8-4384-858B-743E988F5832}"/>
              </a:ext>
            </a:extLst>
          </p:cNvPr>
          <p:cNvSpPr>
            <a:spLocks noGrp="1"/>
          </p:cNvSpPr>
          <p:nvPr>
            <p:ph type="sldNum" sz="quarter" idx="12"/>
          </p:nvPr>
        </p:nvSpPr>
        <p:spPr/>
        <p:txBody>
          <a:bodyPr/>
          <a:lstStyle/>
          <a:p>
            <a:fld id="{677431CD-109D-4799-81C2-761F8C28FE26}" type="slidenum">
              <a:rPr lang="en-CA" smtClean="0"/>
              <a:t>32</a:t>
            </a:fld>
            <a:endParaRPr lang="en-CA"/>
          </a:p>
        </p:txBody>
      </p:sp>
      <p:sp>
        <p:nvSpPr>
          <p:cNvPr id="4" name="Text Placeholder 3">
            <a:extLst>
              <a:ext uri="{FF2B5EF4-FFF2-40B4-BE49-F238E27FC236}">
                <a16:creationId xmlns:a16="http://schemas.microsoft.com/office/drawing/2014/main" id="{A8E663E2-9B45-481A-8809-5FEF702A2994}"/>
              </a:ext>
            </a:extLst>
          </p:cNvPr>
          <p:cNvSpPr>
            <a:spLocks noGrp="1"/>
          </p:cNvSpPr>
          <p:nvPr>
            <p:ph type="body" sz="quarter" idx="13"/>
          </p:nvPr>
        </p:nvSpPr>
        <p:spPr/>
        <p:txBody>
          <a:bodyPr/>
          <a:lstStyle/>
          <a:p>
            <a:r>
              <a:rPr lang="en-US" dirty="0"/>
              <a:t>Manual offline calibration vs. inline calibration</a:t>
            </a:r>
          </a:p>
        </p:txBody>
      </p:sp>
      <p:pic>
        <p:nvPicPr>
          <p:cNvPr id="7" name="Picture 6">
            <a:extLst>
              <a:ext uri="{FF2B5EF4-FFF2-40B4-BE49-F238E27FC236}">
                <a16:creationId xmlns:a16="http://schemas.microsoft.com/office/drawing/2014/main" id="{0806B972-8449-4395-A4D5-27AF600EDA4D}"/>
              </a:ext>
            </a:extLst>
          </p:cNvPr>
          <p:cNvPicPr>
            <a:picLocks noChangeAspect="1"/>
          </p:cNvPicPr>
          <p:nvPr/>
        </p:nvPicPr>
        <p:blipFill>
          <a:blip r:embed="rId2"/>
          <a:stretch>
            <a:fillRect/>
          </a:stretch>
        </p:blipFill>
        <p:spPr>
          <a:xfrm>
            <a:off x="0" y="981445"/>
            <a:ext cx="9144000" cy="4895110"/>
          </a:xfrm>
          <a:prstGeom prst="rect">
            <a:avLst/>
          </a:prstGeom>
        </p:spPr>
      </p:pic>
    </p:spTree>
    <p:extLst>
      <p:ext uri="{BB962C8B-B14F-4D97-AF65-F5344CB8AC3E}">
        <p14:creationId xmlns:p14="http://schemas.microsoft.com/office/powerpoint/2010/main" val="1289141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85854E-38E1-416D-86AA-C8EE4A5D19C3}"/>
              </a:ext>
            </a:extLst>
          </p:cNvPr>
          <p:cNvSpPr>
            <a:spLocks noGrp="1"/>
          </p:cNvSpPr>
          <p:nvPr>
            <p:ph type="sldNum" sz="quarter" idx="12"/>
          </p:nvPr>
        </p:nvSpPr>
        <p:spPr/>
        <p:txBody>
          <a:bodyPr/>
          <a:lstStyle/>
          <a:p>
            <a:fld id="{677431CD-109D-4799-81C2-761F8C28FE26}" type="slidenum">
              <a:rPr lang="en-CA" smtClean="0"/>
              <a:t>33</a:t>
            </a:fld>
            <a:endParaRPr lang="en-CA"/>
          </a:p>
        </p:txBody>
      </p:sp>
      <p:sp>
        <p:nvSpPr>
          <p:cNvPr id="4" name="Text Placeholder 3">
            <a:extLst>
              <a:ext uri="{FF2B5EF4-FFF2-40B4-BE49-F238E27FC236}">
                <a16:creationId xmlns:a16="http://schemas.microsoft.com/office/drawing/2014/main" id="{4AC9E83A-881A-4A5C-ACF9-1CFE612710A4}"/>
              </a:ext>
            </a:extLst>
          </p:cNvPr>
          <p:cNvSpPr>
            <a:spLocks noGrp="1"/>
          </p:cNvSpPr>
          <p:nvPr>
            <p:ph type="body" sz="quarter" idx="13"/>
          </p:nvPr>
        </p:nvSpPr>
        <p:spPr/>
        <p:txBody>
          <a:bodyPr/>
          <a:lstStyle/>
          <a:p>
            <a:r>
              <a:rPr lang="en-US" dirty="0"/>
              <a:t>Differentiator between verification and calibration is the traceability chain</a:t>
            </a:r>
          </a:p>
        </p:txBody>
      </p:sp>
      <p:pic>
        <p:nvPicPr>
          <p:cNvPr id="7" name="Picture 6">
            <a:extLst>
              <a:ext uri="{FF2B5EF4-FFF2-40B4-BE49-F238E27FC236}">
                <a16:creationId xmlns:a16="http://schemas.microsoft.com/office/drawing/2014/main" id="{CCDDB7D6-377D-4162-A54B-8323B517923D}"/>
              </a:ext>
            </a:extLst>
          </p:cNvPr>
          <p:cNvPicPr>
            <a:picLocks noChangeAspect="1"/>
          </p:cNvPicPr>
          <p:nvPr/>
        </p:nvPicPr>
        <p:blipFill>
          <a:blip r:embed="rId2"/>
          <a:stretch>
            <a:fillRect/>
          </a:stretch>
        </p:blipFill>
        <p:spPr>
          <a:xfrm>
            <a:off x="0" y="1320704"/>
            <a:ext cx="9144000" cy="4216592"/>
          </a:xfrm>
          <a:prstGeom prst="rect">
            <a:avLst/>
          </a:prstGeom>
        </p:spPr>
      </p:pic>
    </p:spTree>
    <p:extLst>
      <p:ext uri="{BB962C8B-B14F-4D97-AF65-F5344CB8AC3E}">
        <p14:creationId xmlns:p14="http://schemas.microsoft.com/office/powerpoint/2010/main" val="1931281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49383" y="1662777"/>
            <a:ext cx="4099718" cy="1471083"/>
          </a:xfrm>
        </p:spPr>
        <p:txBody>
          <a:bodyPr/>
          <a:lstStyle/>
          <a:p>
            <a:r>
              <a:rPr lang="en-US" sz="2800" dirty="0"/>
              <a:t>Thank you!</a:t>
            </a:r>
          </a:p>
        </p:txBody>
      </p:sp>
      <p:sp>
        <p:nvSpPr>
          <p:cNvPr id="5" name="Subtitle 4"/>
          <p:cNvSpPr>
            <a:spLocks noGrp="1"/>
          </p:cNvSpPr>
          <p:nvPr>
            <p:ph type="subTitle" idx="1"/>
          </p:nvPr>
        </p:nvSpPr>
        <p:spPr>
          <a:xfrm>
            <a:off x="3710110" y="3351402"/>
            <a:ext cx="4099719" cy="1751542"/>
          </a:xfrm>
        </p:spPr>
        <p:txBody>
          <a:bodyPr/>
          <a:lstStyle/>
          <a:p>
            <a:r>
              <a:rPr lang="en-US" sz="1800" dirty="0"/>
              <a:t>Questions?</a:t>
            </a:r>
          </a:p>
        </p:txBody>
      </p:sp>
    </p:spTree>
    <p:extLst>
      <p:ext uri="{BB962C8B-B14F-4D97-AF65-F5344CB8AC3E}">
        <p14:creationId xmlns:p14="http://schemas.microsoft.com/office/powerpoint/2010/main" val="69349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0A01DE-C2FC-42B1-BDB1-69C4C657FD8E}"/>
              </a:ext>
            </a:extLst>
          </p:cNvPr>
          <p:cNvSpPr>
            <a:spLocks noGrp="1"/>
          </p:cNvSpPr>
          <p:nvPr>
            <p:ph type="sldNum" sz="quarter" idx="12"/>
          </p:nvPr>
        </p:nvSpPr>
        <p:spPr/>
        <p:txBody>
          <a:bodyPr/>
          <a:lstStyle/>
          <a:p>
            <a:fld id="{677431CD-109D-4799-81C2-761F8C28FE26}" type="slidenum">
              <a:rPr lang="en-CA" smtClean="0"/>
              <a:t>4</a:t>
            </a:fld>
            <a:endParaRPr lang="en-CA"/>
          </a:p>
        </p:txBody>
      </p:sp>
      <p:sp>
        <p:nvSpPr>
          <p:cNvPr id="7" name="Text Placeholder 6">
            <a:extLst>
              <a:ext uri="{FF2B5EF4-FFF2-40B4-BE49-F238E27FC236}">
                <a16:creationId xmlns:a16="http://schemas.microsoft.com/office/drawing/2014/main" id="{1B5E71CE-BD16-4105-828F-D4B3867BCB8B}"/>
              </a:ext>
            </a:extLst>
          </p:cNvPr>
          <p:cNvSpPr>
            <a:spLocks noGrp="1"/>
          </p:cNvSpPr>
          <p:nvPr>
            <p:ph type="body" sz="quarter" idx="13"/>
          </p:nvPr>
        </p:nvSpPr>
        <p:spPr/>
        <p:txBody>
          <a:bodyPr/>
          <a:lstStyle/>
          <a:p>
            <a:r>
              <a:rPr lang="en-US" dirty="0"/>
              <a:t>Fed-batch vs Continuous</a:t>
            </a:r>
          </a:p>
        </p:txBody>
      </p:sp>
      <p:pic>
        <p:nvPicPr>
          <p:cNvPr id="2050" name="Picture 2">
            <a:extLst>
              <a:ext uri="{FF2B5EF4-FFF2-40B4-BE49-F238E27FC236}">
                <a16:creationId xmlns:a16="http://schemas.microsoft.com/office/drawing/2014/main" id="{7277F691-6902-44E0-A89C-FB93CC625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734" y="1008776"/>
            <a:ext cx="7350154" cy="484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51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a:extLst>
              <a:ext uri="{FF2B5EF4-FFF2-40B4-BE49-F238E27FC236}">
                <a16:creationId xmlns:a16="http://schemas.microsoft.com/office/drawing/2014/main" id="{72E44D05-A512-4343-A414-5F5FB61B84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7610" y="2860848"/>
            <a:ext cx="2321248" cy="188740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86D9D93-3EB6-4E3F-A3F0-18C9EC640035}"/>
              </a:ext>
            </a:extLst>
          </p:cNvPr>
          <p:cNvSpPr>
            <a:spLocks noGrp="1"/>
          </p:cNvSpPr>
          <p:nvPr>
            <p:ph type="sldNum" sz="quarter" idx="12"/>
          </p:nvPr>
        </p:nvSpPr>
        <p:spPr/>
        <p:txBody>
          <a:bodyPr/>
          <a:lstStyle/>
          <a:p>
            <a:fld id="{677431CD-109D-4799-81C2-761F8C28FE26}" type="slidenum">
              <a:rPr lang="en-CA" smtClean="0"/>
              <a:t>5</a:t>
            </a:fld>
            <a:endParaRPr lang="en-CA"/>
          </a:p>
        </p:txBody>
      </p:sp>
      <p:sp>
        <p:nvSpPr>
          <p:cNvPr id="7" name="Text Placeholder 6">
            <a:extLst>
              <a:ext uri="{FF2B5EF4-FFF2-40B4-BE49-F238E27FC236}">
                <a16:creationId xmlns:a16="http://schemas.microsoft.com/office/drawing/2014/main" id="{065C390F-638C-4C19-954C-47BE0DF7EE2D}"/>
              </a:ext>
            </a:extLst>
          </p:cNvPr>
          <p:cNvSpPr>
            <a:spLocks noGrp="1"/>
          </p:cNvSpPr>
          <p:nvPr>
            <p:ph type="body" sz="quarter" idx="13"/>
          </p:nvPr>
        </p:nvSpPr>
        <p:spPr/>
        <p:txBody>
          <a:bodyPr/>
          <a:lstStyle/>
          <a:p>
            <a:r>
              <a:rPr lang="en-US" dirty="0"/>
              <a:t>Equipment for Continuous Process</a:t>
            </a:r>
          </a:p>
        </p:txBody>
      </p:sp>
      <p:sp>
        <p:nvSpPr>
          <p:cNvPr id="11" name="Content Placeholder 10">
            <a:extLst>
              <a:ext uri="{FF2B5EF4-FFF2-40B4-BE49-F238E27FC236}">
                <a16:creationId xmlns:a16="http://schemas.microsoft.com/office/drawing/2014/main" id="{FA75992C-3B68-4FC0-8AC2-8B3069482F07}"/>
              </a:ext>
            </a:extLst>
          </p:cNvPr>
          <p:cNvSpPr>
            <a:spLocks noGrp="1"/>
          </p:cNvSpPr>
          <p:nvPr>
            <p:ph idx="1"/>
          </p:nvPr>
        </p:nvSpPr>
        <p:spPr>
          <a:xfrm>
            <a:off x="883327" y="874796"/>
            <a:ext cx="2321248" cy="3288485"/>
          </a:xfrm>
        </p:spPr>
        <p:txBody>
          <a:bodyPr/>
          <a:lstStyle/>
          <a:p>
            <a:pPr marL="285750" indent="-285750">
              <a:buFont typeface="Wingdings" panose="05000000000000000000" pitchFamily="2" charset="2"/>
              <a:buChar char="§"/>
            </a:pPr>
            <a:r>
              <a:rPr lang="en-US" dirty="0">
                <a:solidFill>
                  <a:schemeClr val="tx2"/>
                </a:solidFill>
                <a:latin typeface="E+H Sans" panose="020B0404050202020204" pitchFamily="34" charset="0"/>
              </a:rPr>
              <a:t>Perfusion Bioreactors             w/ ATF systems</a:t>
            </a:r>
          </a:p>
          <a:p>
            <a:pPr marL="285750" indent="-285750">
              <a:buFont typeface="Wingdings" panose="05000000000000000000" pitchFamily="2" charset="2"/>
              <a:buChar char="§"/>
            </a:pPr>
            <a:r>
              <a:rPr lang="en-US" dirty="0">
                <a:solidFill>
                  <a:schemeClr val="tx2"/>
                </a:solidFill>
                <a:latin typeface="E+H Sans" panose="020B0404050202020204" pitchFamily="34" charset="0"/>
              </a:rPr>
              <a:t>Multi-column Chromatography systems</a:t>
            </a:r>
          </a:p>
          <a:p>
            <a:pPr marL="285750" indent="-285750">
              <a:buFont typeface="Wingdings" panose="05000000000000000000" pitchFamily="2" charset="2"/>
              <a:buChar char="§"/>
            </a:pPr>
            <a:r>
              <a:rPr lang="en-US" dirty="0">
                <a:solidFill>
                  <a:schemeClr val="tx2"/>
                </a:solidFill>
                <a:latin typeface="E+H Sans" panose="020B0404050202020204" pitchFamily="34" charset="0"/>
              </a:rPr>
              <a:t>Inline Buffer Dilutions Systems</a:t>
            </a:r>
          </a:p>
          <a:p>
            <a:pPr marL="285750" indent="-285750">
              <a:buFont typeface="Wingdings" panose="05000000000000000000" pitchFamily="2" charset="2"/>
              <a:buChar char="§"/>
            </a:pPr>
            <a:r>
              <a:rPr lang="en-US" dirty="0">
                <a:solidFill>
                  <a:schemeClr val="tx2"/>
                </a:solidFill>
                <a:latin typeface="E+H Sans" panose="020B0404050202020204" pitchFamily="34" charset="0"/>
              </a:rPr>
              <a:t>Inline analytics</a:t>
            </a:r>
          </a:p>
          <a:p>
            <a:pPr marL="285750" indent="-285750">
              <a:buFont typeface="Wingdings" panose="05000000000000000000" pitchFamily="2" charset="2"/>
              <a:buChar char="§"/>
            </a:pPr>
            <a:r>
              <a:rPr lang="en-US" dirty="0">
                <a:solidFill>
                  <a:schemeClr val="tx2"/>
                </a:solidFill>
                <a:latin typeface="E+H Sans" panose="020B0404050202020204" pitchFamily="34" charset="0"/>
              </a:rPr>
              <a:t>Real time release</a:t>
            </a:r>
          </a:p>
        </p:txBody>
      </p:sp>
      <p:pic>
        <p:nvPicPr>
          <p:cNvPr id="1026" name="Picture 2" descr="Leading CMO Purchases GMP Scale Multi-Column Units With YMC&amp;#39;s MCSGP  Continuous Chromatography Technology">
            <a:extLst>
              <a:ext uri="{FF2B5EF4-FFF2-40B4-BE49-F238E27FC236}">
                <a16:creationId xmlns:a16="http://schemas.microsoft.com/office/drawing/2014/main" id="{4834FB98-4E65-4442-86C3-6EEE58CEE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419" y="3240638"/>
            <a:ext cx="2039312" cy="13595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XCell ATF Technology :: Repligen">
            <a:extLst>
              <a:ext uri="{FF2B5EF4-FFF2-40B4-BE49-F238E27FC236}">
                <a16:creationId xmlns:a16="http://schemas.microsoft.com/office/drawing/2014/main" id="{56554D52-70CC-48E2-93D9-11EA759CD7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8650" y="3190741"/>
            <a:ext cx="1280780" cy="15575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TIV™ Inline Buffer Formulation Systems">
            <a:extLst>
              <a:ext uri="{FF2B5EF4-FFF2-40B4-BE49-F238E27FC236}">
                <a16:creationId xmlns:a16="http://schemas.microsoft.com/office/drawing/2014/main" id="{58203723-B4B0-4571-81F3-E402080E22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7173" y="856730"/>
            <a:ext cx="1432977" cy="1560096"/>
          </a:xfrm>
          <a:prstGeom prst="rect">
            <a:avLst/>
          </a:prstGeom>
          <a:noFill/>
          <a:extLst>
            <a:ext uri="{909E8E84-426E-40DD-AFC4-6F175D3DCCD1}">
              <a14:hiddenFill xmlns:a14="http://schemas.microsoft.com/office/drawing/2010/main">
                <a:solidFill>
                  <a:srgbClr val="FFFFFF"/>
                </a:solidFill>
              </a14:hiddenFill>
            </a:ext>
          </a:extLst>
        </p:spPr>
      </p:pic>
      <p:sp>
        <p:nvSpPr>
          <p:cNvPr id="14" name="Arrow: Notched Right 13">
            <a:extLst>
              <a:ext uri="{FF2B5EF4-FFF2-40B4-BE49-F238E27FC236}">
                <a16:creationId xmlns:a16="http://schemas.microsoft.com/office/drawing/2014/main" id="{73E99782-4559-47C0-B2A3-D354EF6DCCE5}"/>
              </a:ext>
            </a:extLst>
          </p:cNvPr>
          <p:cNvSpPr/>
          <p:nvPr/>
        </p:nvSpPr>
        <p:spPr>
          <a:xfrm>
            <a:off x="587229" y="3338818"/>
            <a:ext cx="8234837" cy="1261361"/>
          </a:xfrm>
          <a:prstGeom prst="notchedRightArrow">
            <a:avLst/>
          </a:prstGeom>
          <a:gradFill>
            <a:gsLst>
              <a:gs pos="0">
                <a:schemeClr val="accent1">
                  <a:tint val="66000"/>
                  <a:satMod val="160000"/>
                  <a:alpha val="0"/>
                </a:schemeClr>
              </a:gs>
              <a:gs pos="100000">
                <a:schemeClr val="accent1">
                  <a:tint val="44500"/>
                  <a:satMod val="160000"/>
                </a:schemeClr>
              </a:gs>
              <a:gs pos="100000">
                <a:schemeClr val="accent1">
                  <a:tint val="23500"/>
                  <a:satMod val="1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Kaiser Raman Rxn2 Analyzer from Kaiser Optical Systems, Inc.">
            <a:extLst>
              <a:ext uri="{FF2B5EF4-FFF2-40B4-BE49-F238E27FC236}">
                <a16:creationId xmlns:a16="http://schemas.microsoft.com/office/drawing/2014/main" id="{E5AB483A-BD9A-4726-B74B-53BA51A2F4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9430" y="4932017"/>
            <a:ext cx="1867722" cy="1261361"/>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Down 14">
            <a:extLst>
              <a:ext uri="{FF2B5EF4-FFF2-40B4-BE49-F238E27FC236}">
                <a16:creationId xmlns:a16="http://schemas.microsoft.com/office/drawing/2014/main" id="{26A05446-F065-4EB6-886B-A23901520A65}"/>
              </a:ext>
            </a:extLst>
          </p:cNvPr>
          <p:cNvSpPr/>
          <p:nvPr/>
        </p:nvSpPr>
        <p:spPr>
          <a:xfrm>
            <a:off x="5139987" y="2640620"/>
            <a:ext cx="1107347" cy="474404"/>
          </a:xfrm>
          <a:prstGeom prst="down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366A855-524E-49C6-A508-FF9EC9798D5A}"/>
              </a:ext>
            </a:extLst>
          </p:cNvPr>
          <p:cNvSpPr txBox="1"/>
          <p:nvPr/>
        </p:nvSpPr>
        <p:spPr>
          <a:xfrm>
            <a:off x="4722386" y="2252531"/>
            <a:ext cx="1848524" cy="338554"/>
          </a:xfrm>
          <a:prstGeom prst="rect">
            <a:avLst/>
          </a:prstGeom>
          <a:noFill/>
        </p:spPr>
        <p:txBody>
          <a:bodyPr wrap="square" rtlCol="0">
            <a:spAutoFit/>
          </a:bodyPr>
          <a:lstStyle/>
          <a:p>
            <a:pPr algn="ctr"/>
            <a:r>
              <a:rPr lang="en-US" sz="800" b="1" dirty="0"/>
              <a:t>In-line Buffer Dilution/           Buffer Stock Blending System </a:t>
            </a:r>
          </a:p>
        </p:txBody>
      </p:sp>
      <p:sp>
        <p:nvSpPr>
          <p:cNvPr id="24" name="TextBox 23">
            <a:extLst>
              <a:ext uri="{FF2B5EF4-FFF2-40B4-BE49-F238E27FC236}">
                <a16:creationId xmlns:a16="http://schemas.microsoft.com/office/drawing/2014/main" id="{C79A34F2-3F2D-484C-8249-DBAA05C11A5D}"/>
              </a:ext>
            </a:extLst>
          </p:cNvPr>
          <p:cNvSpPr txBox="1"/>
          <p:nvPr/>
        </p:nvSpPr>
        <p:spPr>
          <a:xfrm>
            <a:off x="4398810" y="5249732"/>
            <a:ext cx="2011340" cy="338554"/>
          </a:xfrm>
          <a:prstGeom prst="rect">
            <a:avLst/>
          </a:prstGeom>
          <a:noFill/>
        </p:spPr>
        <p:txBody>
          <a:bodyPr wrap="square" rtlCol="0">
            <a:spAutoFit/>
          </a:bodyPr>
          <a:lstStyle/>
          <a:p>
            <a:pPr algn="ctr"/>
            <a:r>
              <a:rPr lang="en-US" sz="800" b="1" dirty="0"/>
              <a:t>Inline Process Analytic Technologies (PAT)</a:t>
            </a:r>
          </a:p>
        </p:txBody>
      </p:sp>
    </p:spTree>
    <p:extLst>
      <p:ext uri="{BB962C8B-B14F-4D97-AF65-F5344CB8AC3E}">
        <p14:creationId xmlns:p14="http://schemas.microsoft.com/office/powerpoint/2010/main" val="2785749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Government Initiatives</a:t>
            </a:r>
          </a:p>
        </p:txBody>
      </p:sp>
      <p:sp>
        <p:nvSpPr>
          <p:cNvPr id="7" name="Text Placeholder 5">
            <a:extLst>
              <a:ext uri="{FF2B5EF4-FFF2-40B4-BE49-F238E27FC236}">
                <a16:creationId xmlns:a16="http://schemas.microsoft.com/office/drawing/2014/main" id="{BF39F09C-415B-4077-A7A3-00A06EBF8D95}"/>
              </a:ext>
            </a:extLst>
          </p:cNvPr>
          <p:cNvSpPr>
            <a:spLocks noGrp="1"/>
          </p:cNvSpPr>
          <p:nvPr>
            <p:ph idx="1"/>
          </p:nvPr>
        </p:nvSpPr>
        <p:spPr>
          <a:xfrm>
            <a:off x="379679" y="834554"/>
            <a:ext cx="8539537" cy="5188891"/>
          </a:xfrm>
        </p:spPr>
        <p:txBody>
          <a:bodyPr/>
          <a:lstStyle/>
          <a:p>
            <a:pPr marL="285750" indent="-285750">
              <a:spcAft>
                <a:spcPts val="300"/>
              </a:spcAft>
              <a:buFont typeface="Wingdings" panose="05000000000000000000" pitchFamily="2" charset="2"/>
              <a:buChar char="§"/>
            </a:pPr>
            <a:r>
              <a:rPr lang="en-US" sz="1600" dirty="0">
                <a:latin typeface="E+H Sans" panose="020B0404050202020204" pitchFamily="34" charset="0"/>
              </a:rPr>
              <a:t>May 19, 2020 -- The U.S. Department of Health and Human Services (HHS) announced a new project to promote U.S.-based pharmaceutical manufacturing to secure the supply of essential medicines during crises like the COVID-19 pandemic. The project includes a $354 million contract with </a:t>
            </a:r>
            <a:r>
              <a:rPr lang="en-US" sz="1600" dirty="0" err="1">
                <a:latin typeface="E+H Sans" panose="020B0404050202020204" pitchFamily="34" charset="0"/>
              </a:rPr>
              <a:t>Phlow</a:t>
            </a:r>
            <a:r>
              <a:rPr lang="en-US" sz="1600" dirty="0">
                <a:latin typeface="E+H Sans" panose="020B0404050202020204" pitchFamily="34" charset="0"/>
              </a:rPr>
              <a:t> of Richmond, VA.</a:t>
            </a:r>
          </a:p>
          <a:p>
            <a:pPr lvl="3" indent="0">
              <a:spcAft>
                <a:spcPts val="1800"/>
              </a:spcAft>
              <a:buClr>
                <a:schemeClr val="tx2"/>
              </a:buClr>
              <a:buNone/>
            </a:pPr>
            <a:r>
              <a:rPr lang="en-US" sz="1400" dirty="0">
                <a:latin typeface="E+H Serif" panose="02020403050405020404" pitchFamily="18" charset="0"/>
              </a:rPr>
              <a:t>Under the new HHS plan, drug ingredients will be manufactured at facilities in the U.S., including a new facility to be built in Virginia. To lower production costs and increase quality, safety, and volume of medicines, the project will use advanced manufacturing processes, including </a:t>
            </a:r>
            <a:r>
              <a:rPr lang="en-US" sz="1400" b="1" i="1" dirty="0">
                <a:latin typeface="E+H Serif" panose="02020403050405020404" pitchFamily="18" charset="0"/>
              </a:rPr>
              <a:t>"flow" chemistry </a:t>
            </a:r>
            <a:r>
              <a:rPr lang="en-US" sz="1400" dirty="0">
                <a:latin typeface="E+H Serif" panose="02020403050405020404" pitchFamily="18" charset="0"/>
              </a:rPr>
              <a:t>and other </a:t>
            </a:r>
            <a:r>
              <a:rPr lang="en-US" sz="1400" b="1" i="1" dirty="0">
                <a:latin typeface="E+H Serif" panose="02020403050405020404" pitchFamily="18" charset="0"/>
              </a:rPr>
              <a:t>continuous manufacturing techniques</a:t>
            </a:r>
            <a:r>
              <a:rPr lang="en-US" sz="1400" dirty="0">
                <a:latin typeface="E+H Serif" panose="02020403050405020404" pitchFamily="18" charset="0"/>
              </a:rPr>
              <a:t>.</a:t>
            </a:r>
          </a:p>
          <a:p>
            <a:pPr marL="285750" indent="-285750">
              <a:spcAft>
                <a:spcPts val="300"/>
              </a:spcAft>
              <a:buFont typeface="Wingdings" panose="05000000000000000000" pitchFamily="2" charset="2"/>
              <a:buChar char="§"/>
            </a:pPr>
            <a:r>
              <a:rPr lang="en-US" sz="1600" dirty="0">
                <a:latin typeface="E+H Sans" panose="020B0404050202020204" pitchFamily="34" charset="0"/>
              </a:rPr>
              <a:t>Sept. 21, 2020 the U.S. House passed H.R. 4866, the National Centers of Excellence in Continuous Pharmaceutical Manufacturing Act</a:t>
            </a:r>
          </a:p>
          <a:p>
            <a:pPr lvl="3" indent="0">
              <a:spcAft>
                <a:spcPts val="1800"/>
              </a:spcAft>
              <a:buClr>
                <a:schemeClr val="tx2"/>
              </a:buClr>
              <a:buNone/>
            </a:pPr>
            <a:r>
              <a:rPr lang="en-US" sz="1400" dirty="0">
                <a:latin typeface="E+H Serif" panose="02020403050405020404" pitchFamily="18" charset="0"/>
              </a:rPr>
              <a:t>H.R. 4866 would amend the 21st Century Cures Act to direct the FDA to designate national centers of excellence (NCEs) that would work with the agency and the biopharma industry to craft a national framework for continuous manufacturing. The bill also calls for support for additional R&amp;D of the technology, workforce development, standardization and collaboration with drug manufacturers to help them adopt </a:t>
            </a:r>
            <a:r>
              <a:rPr lang="en-US" sz="1400" b="1" i="1" dirty="0">
                <a:latin typeface="E+H Serif" panose="02020403050405020404" pitchFamily="18" charset="0"/>
              </a:rPr>
              <a:t>continuous manufacturing</a:t>
            </a:r>
            <a:r>
              <a:rPr lang="en-US" sz="1400" dirty="0">
                <a:latin typeface="E+H Serif" panose="02020403050405020404" pitchFamily="18" charset="0"/>
              </a:rPr>
              <a:t>. The bill authorizes $80 million to be appropriated for the NCEs each year from fiscal 2021 through 2025.</a:t>
            </a:r>
          </a:p>
          <a:p>
            <a:pPr marL="285750" indent="-285750">
              <a:spcAft>
                <a:spcPts val="300"/>
              </a:spcAft>
              <a:buFont typeface="Wingdings" panose="05000000000000000000" pitchFamily="2" charset="2"/>
              <a:buChar char="§"/>
            </a:pPr>
            <a:r>
              <a:rPr lang="en-US" sz="1600" dirty="0">
                <a:latin typeface="E+H Sans" panose="020B0404050202020204" pitchFamily="34" charset="0"/>
              </a:rPr>
              <a:t>Oct. 19, 2021, the House passed H.R. 4369, National Centers of Excellence in Advanced and Continuous Pharmaceutical Manufacturing Act of 2021</a:t>
            </a:r>
          </a:p>
          <a:p>
            <a:pPr lvl="3" indent="0">
              <a:buClr>
                <a:schemeClr val="tx2"/>
              </a:buClr>
              <a:buNone/>
              <a:defRPr/>
            </a:pPr>
            <a:r>
              <a:rPr kumimoji="0" lang="en-US" sz="1400" b="0" i="0" u="none" strike="noStrike" kern="1200" cap="none" spc="0" normalizeH="0" baseline="0" noProof="0" dirty="0">
                <a:ln>
                  <a:noFill/>
                </a:ln>
                <a:solidFill>
                  <a:srgbClr val="59595B"/>
                </a:solidFill>
                <a:effectLst/>
                <a:uLnTx/>
                <a:uFillTx/>
                <a:latin typeface="E+H Serif" panose="02020403050405020404" pitchFamily="18" charset="0"/>
              </a:rPr>
              <a:t>H.R. 4369 grants FDA the authority to designate National Centers of Excellence based on certain criteria, such as research and developmental capabilities of the institution; “scalable” manufacturing knowledge-sharing networks; demonstrated experience in designing new technologies; and a history of successful knowledge transfer. The new bill builds on existing partnerships between FDA and research institutions, such as Rutgers University’s Center for Structured Organic Particulate Systems (C-SOPS), which has been a player in the advancement and integration of continuous manufacturing technologies into commercial production.</a:t>
            </a:r>
          </a:p>
        </p:txBody>
      </p:sp>
    </p:spTree>
    <p:extLst>
      <p:ext uri="{BB962C8B-B14F-4D97-AF65-F5344CB8AC3E}">
        <p14:creationId xmlns:p14="http://schemas.microsoft.com/office/powerpoint/2010/main" val="2745176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686E90-AB29-4F38-9320-982801D30699}"/>
              </a:ext>
            </a:extLst>
          </p:cNvPr>
          <p:cNvSpPr>
            <a:spLocks noGrp="1"/>
          </p:cNvSpPr>
          <p:nvPr>
            <p:ph type="sldNum" sz="quarter" idx="12"/>
          </p:nvPr>
        </p:nvSpPr>
        <p:spPr>
          <a:xfrm>
            <a:off x="8697278" y="6229067"/>
            <a:ext cx="304373" cy="365125"/>
          </a:xfrm>
        </p:spPr>
        <p:txBody>
          <a:bodyPr anchor="b">
            <a:normAutofit/>
          </a:bodyPr>
          <a:lstStyle/>
          <a:p>
            <a:pPr>
              <a:spcAft>
                <a:spcPts val="600"/>
              </a:spcAft>
            </a:pPr>
            <a:fld id="{677431CD-109D-4799-81C2-761F8C28FE26}" type="slidenum">
              <a:rPr lang="en-CA" smtClean="0"/>
              <a:pPr>
                <a:spcAft>
                  <a:spcPts val="600"/>
                </a:spcAft>
              </a:pPr>
              <a:t>7</a:t>
            </a:fld>
            <a:endParaRPr lang="en-CA"/>
          </a:p>
        </p:txBody>
      </p:sp>
      <p:sp>
        <p:nvSpPr>
          <p:cNvPr id="21" name="Text Placeholder 3">
            <a:extLst>
              <a:ext uri="{FF2B5EF4-FFF2-40B4-BE49-F238E27FC236}">
                <a16:creationId xmlns:a16="http://schemas.microsoft.com/office/drawing/2014/main" id="{4A2C74B4-05B6-4A27-9F26-DFF8F26E47DD}"/>
              </a:ext>
            </a:extLst>
          </p:cNvPr>
          <p:cNvSpPr>
            <a:spLocks noGrp="1"/>
          </p:cNvSpPr>
          <p:nvPr>
            <p:ph type="body" sz="quarter" idx="13"/>
          </p:nvPr>
        </p:nvSpPr>
        <p:spPr>
          <a:xfrm>
            <a:off x="379679" y="382326"/>
            <a:ext cx="8380677" cy="945885"/>
          </a:xfrm>
        </p:spPr>
        <p:txBody>
          <a:bodyPr/>
          <a:lstStyle/>
          <a:p>
            <a:r>
              <a:rPr lang="en-US" dirty="0"/>
              <a:t>Regulatory Guidance</a:t>
            </a:r>
          </a:p>
          <a:p>
            <a:endParaRPr lang="en-US" dirty="0"/>
          </a:p>
        </p:txBody>
      </p:sp>
      <p:pic>
        <p:nvPicPr>
          <p:cNvPr id="7" name="Content Placeholder 6">
            <a:extLst>
              <a:ext uri="{FF2B5EF4-FFF2-40B4-BE49-F238E27FC236}">
                <a16:creationId xmlns:a16="http://schemas.microsoft.com/office/drawing/2014/main" id="{D1B01C3F-99BD-409F-9421-35283DCF6647}"/>
              </a:ext>
            </a:extLst>
          </p:cNvPr>
          <p:cNvPicPr>
            <a:picLocks noGrp="1" noChangeAspect="1"/>
          </p:cNvPicPr>
          <p:nvPr>
            <p:ph type="pic" sz="quarter" idx="14"/>
          </p:nvPr>
        </p:nvPicPr>
        <p:blipFill rotWithShape="1">
          <a:blip r:embed="rId2"/>
          <a:stretch/>
        </p:blipFill>
        <p:spPr>
          <a:xfrm>
            <a:off x="1598913" y="855268"/>
            <a:ext cx="1951588" cy="2454828"/>
          </a:xfrm>
          <a:noFill/>
        </p:spPr>
      </p:pic>
      <p:pic>
        <p:nvPicPr>
          <p:cNvPr id="22" name="Picture 21">
            <a:extLst>
              <a:ext uri="{FF2B5EF4-FFF2-40B4-BE49-F238E27FC236}">
                <a16:creationId xmlns:a16="http://schemas.microsoft.com/office/drawing/2014/main" id="{B0C42360-1CC3-453A-B764-4AAAF8611371}"/>
              </a:ext>
            </a:extLst>
          </p:cNvPr>
          <p:cNvPicPr>
            <a:picLocks noChangeAspect="1"/>
          </p:cNvPicPr>
          <p:nvPr/>
        </p:nvPicPr>
        <p:blipFill>
          <a:blip r:embed="rId3"/>
          <a:stretch>
            <a:fillRect/>
          </a:stretch>
        </p:blipFill>
        <p:spPr>
          <a:xfrm>
            <a:off x="835139" y="3064109"/>
            <a:ext cx="1951588" cy="2473482"/>
          </a:xfrm>
          <a:prstGeom prst="rect">
            <a:avLst/>
          </a:prstGeom>
        </p:spPr>
      </p:pic>
      <p:pic>
        <p:nvPicPr>
          <p:cNvPr id="26" name="Picture 25">
            <a:extLst>
              <a:ext uri="{FF2B5EF4-FFF2-40B4-BE49-F238E27FC236}">
                <a16:creationId xmlns:a16="http://schemas.microsoft.com/office/drawing/2014/main" id="{46B7BE38-6E3E-42A3-8C04-E9284E4197A8}"/>
              </a:ext>
            </a:extLst>
          </p:cNvPr>
          <p:cNvPicPr>
            <a:picLocks noChangeAspect="1"/>
          </p:cNvPicPr>
          <p:nvPr/>
        </p:nvPicPr>
        <p:blipFill>
          <a:blip r:embed="rId4"/>
          <a:stretch>
            <a:fillRect/>
          </a:stretch>
        </p:blipFill>
        <p:spPr>
          <a:xfrm>
            <a:off x="3277054" y="3310096"/>
            <a:ext cx="4427282" cy="2823143"/>
          </a:xfrm>
          <a:prstGeom prst="rect">
            <a:avLst/>
          </a:prstGeom>
        </p:spPr>
      </p:pic>
      <p:pic>
        <p:nvPicPr>
          <p:cNvPr id="24" name="Picture 23">
            <a:extLst>
              <a:ext uri="{FF2B5EF4-FFF2-40B4-BE49-F238E27FC236}">
                <a16:creationId xmlns:a16="http://schemas.microsoft.com/office/drawing/2014/main" id="{87ACAEA0-F621-4B46-9383-888854A967D8}"/>
              </a:ext>
            </a:extLst>
          </p:cNvPr>
          <p:cNvPicPr>
            <a:picLocks noChangeAspect="1"/>
          </p:cNvPicPr>
          <p:nvPr/>
        </p:nvPicPr>
        <p:blipFill>
          <a:blip r:embed="rId5"/>
          <a:stretch>
            <a:fillRect/>
          </a:stretch>
        </p:blipFill>
        <p:spPr>
          <a:xfrm>
            <a:off x="4254382" y="0"/>
            <a:ext cx="4054479" cy="3467249"/>
          </a:xfrm>
          <a:prstGeom prst="rect">
            <a:avLst/>
          </a:prstGeom>
        </p:spPr>
      </p:pic>
    </p:spTree>
    <p:extLst>
      <p:ext uri="{BB962C8B-B14F-4D97-AF65-F5344CB8AC3E}">
        <p14:creationId xmlns:p14="http://schemas.microsoft.com/office/powerpoint/2010/main" val="1593057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B0903D-D5B8-47B9-8258-F28D80F15387}"/>
              </a:ext>
            </a:extLst>
          </p:cNvPr>
          <p:cNvSpPr>
            <a:spLocks noGrp="1"/>
          </p:cNvSpPr>
          <p:nvPr>
            <p:ph idx="1"/>
          </p:nvPr>
        </p:nvSpPr>
        <p:spPr>
          <a:xfrm>
            <a:off x="1132514" y="1714499"/>
            <a:ext cx="7627842" cy="4380178"/>
          </a:xfrm>
        </p:spPr>
        <p:txBody>
          <a:bodyPr/>
          <a:lstStyle/>
          <a:p>
            <a:pPr>
              <a:spcAft>
                <a:spcPts val="1800"/>
              </a:spcAft>
            </a:pPr>
            <a:r>
              <a:rPr lang="en-US" sz="1800" u="sng" dirty="0">
                <a:solidFill>
                  <a:schemeClr val="tx1"/>
                </a:solidFill>
                <a:latin typeface="E+H Sans" panose="020B0404050202020204" pitchFamily="34" charset="0"/>
              </a:rPr>
              <a:t>Typical Measurements:</a:t>
            </a:r>
          </a:p>
          <a:p>
            <a:pPr marL="499062" lvl="2" indent="-285750">
              <a:buClr>
                <a:schemeClr val="accent1"/>
              </a:buClr>
              <a:buFont typeface="Wingdings" panose="05000000000000000000" pitchFamily="2" charset="2"/>
              <a:buChar char="§"/>
            </a:pPr>
            <a:r>
              <a:rPr lang="en-US" sz="1800" b="0" dirty="0">
                <a:solidFill>
                  <a:srgbClr val="000000"/>
                </a:solidFill>
                <a:latin typeface="E+H Serif" panose="02020403050405020404" pitchFamily="18" charset="0"/>
                <a:cs typeface="Arial" panose="020B0604020202020204" pitchFamily="34" charset="0"/>
              </a:rPr>
              <a:t>D</a:t>
            </a:r>
            <a:r>
              <a:rPr lang="en-US" sz="1800" b="0" i="0" dirty="0">
                <a:solidFill>
                  <a:srgbClr val="000000"/>
                </a:solidFill>
                <a:effectLst/>
                <a:latin typeface="E+H Serif" panose="02020403050405020404" pitchFamily="18" charset="0"/>
                <a:cs typeface="Arial" panose="020B0604020202020204" pitchFamily="34" charset="0"/>
              </a:rPr>
              <a:t>issolved oxygen</a:t>
            </a:r>
          </a:p>
          <a:p>
            <a:pPr marL="499062" lvl="2" indent="-285750">
              <a:buClr>
                <a:schemeClr val="accent1"/>
              </a:buClr>
              <a:buFont typeface="Wingdings" panose="05000000000000000000" pitchFamily="2" charset="2"/>
              <a:buChar char="§"/>
            </a:pPr>
            <a:r>
              <a:rPr lang="en-US" sz="1800" b="0" i="0" dirty="0">
                <a:solidFill>
                  <a:srgbClr val="000000"/>
                </a:solidFill>
                <a:effectLst/>
                <a:latin typeface="E+H Serif" panose="02020403050405020404" pitchFamily="18" charset="0"/>
                <a:cs typeface="Arial" panose="020B0604020202020204" pitchFamily="34" charset="0"/>
              </a:rPr>
              <a:t>pH</a:t>
            </a:r>
          </a:p>
          <a:p>
            <a:pPr marL="499062" lvl="2" indent="-285750">
              <a:buClr>
                <a:schemeClr val="accent1"/>
              </a:buClr>
              <a:buFont typeface="Wingdings" panose="05000000000000000000" pitchFamily="2" charset="2"/>
              <a:buChar char="§"/>
            </a:pPr>
            <a:r>
              <a:rPr lang="en-US" sz="1800" b="0" i="0" dirty="0">
                <a:solidFill>
                  <a:srgbClr val="000000"/>
                </a:solidFill>
                <a:effectLst/>
                <a:latin typeface="E+H Serif" panose="02020403050405020404" pitchFamily="18" charset="0"/>
                <a:cs typeface="Arial" panose="020B0604020202020204" pitchFamily="34" charset="0"/>
              </a:rPr>
              <a:t>Conductivity</a:t>
            </a:r>
          </a:p>
          <a:p>
            <a:pPr marL="499062" lvl="2" indent="-285750">
              <a:buClr>
                <a:schemeClr val="accent1"/>
              </a:buClr>
              <a:buFont typeface="Wingdings" panose="05000000000000000000" pitchFamily="2" charset="2"/>
              <a:buChar char="§"/>
            </a:pPr>
            <a:r>
              <a:rPr lang="en-US" sz="1800" b="0" dirty="0">
                <a:solidFill>
                  <a:srgbClr val="000000"/>
                </a:solidFill>
                <a:latin typeface="E+H Serif" panose="02020403050405020404" pitchFamily="18" charset="0"/>
                <a:cs typeface="Arial" panose="020B0604020202020204" pitchFamily="34" charset="0"/>
              </a:rPr>
              <a:t>T</a:t>
            </a:r>
            <a:r>
              <a:rPr lang="en-US" sz="1800" b="0" i="0" dirty="0">
                <a:solidFill>
                  <a:srgbClr val="000000"/>
                </a:solidFill>
                <a:effectLst/>
                <a:latin typeface="E+H Serif" panose="02020403050405020404" pitchFamily="18" charset="0"/>
                <a:cs typeface="Arial" panose="020B0604020202020204" pitchFamily="34" charset="0"/>
              </a:rPr>
              <a:t>urbidity</a:t>
            </a:r>
          </a:p>
          <a:p>
            <a:pPr marL="499062" lvl="2" indent="-285750">
              <a:buClr>
                <a:schemeClr val="accent1"/>
              </a:buClr>
              <a:buFont typeface="Wingdings" panose="05000000000000000000" pitchFamily="2" charset="2"/>
              <a:buChar char="§"/>
            </a:pPr>
            <a:r>
              <a:rPr lang="en-US" sz="1800" b="0" dirty="0">
                <a:solidFill>
                  <a:srgbClr val="000000"/>
                </a:solidFill>
                <a:latin typeface="E+H Serif" panose="02020403050405020404" pitchFamily="18" charset="0"/>
                <a:cs typeface="Arial" panose="020B0604020202020204" pitchFamily="34" charset="0"/>
              </a:rPr>
              <a:t>U</a:t>
            </a:r>
            <a:r>
              <a:rPr lang="en-US" sz="1800" b="0" i="0" dirty="0">
                <a:solidFill>
                  <a:srgbClr val="000000"/>
                </a:solidFill>
                <a:effectLst/>
                <a:latin typeface="E+H Serif" panose="02020403050405020404" pitchFamily="18" charset="0"/>
                <a:cs typeface="Arial" panose="020B0604020202020204" pitchFamily="34" charset="0"/>
              </a:rPr>
              <a:t>ltraviolet (UV) light absorbance</a:t>
            </a:r>
          </a:p>
          <a:p>
            <a:pPr marL="499062" lvl="2" indent="-285750">
              <a:buClr>
                <a:schemeClr val="accent1"/>
              </a:buClr>
              <a:buFont typeface="Wingdings" panose="05000000000000000000" pitchFamily="2" charset="2"/>
              <a:buChar char="§"/>
            </a:pPr>
            <a:r>
              <a:rPr lang="en-US" sz="1800" b="0" dirty="0">
                <a:solidFill>
                  <a:srgbClr val="000000"/>
                </a:solidFill>
                <a:latin typeface="E+H Serif" panose="02020403050405020404" pitchFamily="18" charset="0"/>
                <a:cs typeface="Arial" panose="020B0604020202020204" pitchFamily="34" charset="0"/>
              </a:rPr>
              <a:t>F</a:t>
            </a:r>
            <a:r>
              <a:rPr lang="en-US" sz="1800" b="0" i="0" dirty="0">
                <a:solidFill>
                  <a:srgbClr val="000000"/>
                </a:solidFill>
                <a:effectLst/>
                <a:latin typeface="E+H Serif" panose="02020403050405020404" pitchFamily="18" charset="0"/>
                <a:cs typeface="Arial" panose="020B0604020202020204" pitchFamily="34" charset="0"/>
              </a:rPr>
              <a:t>low rate</a:t>
            </a:r>
          </a:p>
          <a:p>
            <a:pPr marL="499062" lvl="2" indent="-285750">
              <a:buClr>
                <a:schemeClr val="accent1"/>
              </a:buClr>
              <a:buFont typeface="Wingdings" panose="05000000000000000000" pitchFamily="2" charset="2"/>
              <a:buChar char="§"/>
            </a:pPr>
            <a:r>
              <a:rPr lang="en-US" sz="1800" b="0" i="0" dirty="0">
                <a:solidFill>
                  <a:srgbClr val="000000"/>
                </a:solidFill>
                <a:effectLst/>
                <a:latin typeface="E+H Serif" panose="02020403050405020404" pitchFamily="18" charset="0"/>
                <a:cs typeface="Arial" panose="020B0604020202020204" pitchFamily="34" charset="0"/>
              </a:rPr>
              <a:t>Pressure</a:t>
            </a:r>
          </a:p>
          <a:p>
            <a:pPr marL="499062" lvl="2" indent="-285750">
              <a:buClr>
                <a:schemeClr val="accent1"/>
              </a:buClr>
              <a:buFont typeface="Wingdings" panose="05000000000000000000" pitchFamily="2" charset="2"/>
              <a:buChar char="§"/>
            </a:pPr>
            <a:r>
              <a:rPr lang="en-US" sz="1800" dirty="0">
                <a:solidFill>
                  <a:srgbClr val="000000"/>
                </a:solidFill>
                <a:latin typeface="E+H Serif" panose="02020403050405020404" pitchFamily="18" charset="0"/>
                <a:cs typeface="Arial" panose="020B0604020202020204" pitchFamily="34" charset="0"/>
              </a:rPr>
              <a:t>Level</a:t>
            </a:r>
            <a:endParaRPr lang="en-US" sz="1800" b="0" i="0" dirty="0">
              <a:solidFill>
                <a:srgbClr val="000000"/>
              </a:solidFill>
              <a:effectLst/>
              <a:latin typeface="E+H Serif" panose="02020403050405020404" pitchFamily="18" charset="0"/>
              <a:cs typeface="Arial" panose="020B0604020202020204" pitchFamily="34" charset="0"/>
            </a:endParaRPr>
          </a:p>
          <a:p>
            <a:pPr marL="499062" lvl="2" indent="-285750">
              <a:buClr>
                <a:schemeClr val="accent1"/>
              </a:buClr>
              <a:buFont typeface="Wingdings" panose="05000000000000000000" pitchFamily="2" charset="2"/>
              <a:buChar char="§"/>
            </a:pPr>
            <a:r>
              <a:rPr lang="en-US" sz="1800" b="0" i="0" dirty="0">
                <a:solidFill>
                  <a:srgbClr val="000000"/>
                </a:solidFill>
                <a:effectLst/>
                <a:latin typeface="E+H Serif" panose="02020403050405020404" pitchFamily="18" charset="0"/>
                <a:cs typeface="Arial" panose="020B0604020202020204" pitchFamily="34" charset="0"/>
              </a:rPr>
              <a:t>Temperature</a:t>
            </a:r>
          </a:p>
          <a:p>
            <a:pPr marL="285750" indent="-285750">
              <a:buClr>
                <a:schemeClr val="accent1"/>
              </a:buClr>
              <a:buFont typeface="Wingdings" panose="05000000000000000000" pitchFamily="2" charset="2"/>
              <a:buChar char="Ø"/>
            </a:pPr>
            <a:endParaRPr lang="en-US" b="0" dirty="0">
              <a:solidFill>
                <a:srgbClr val="000000"/>
              </a:solidFill>
              <a:latin typeface="E+H Serif" panose="02020403050405020404" pitchFamily="18" charset="0"/>
              <a:cs typeface="Segoe UI" panose="020B0502040204020203" pitchFamily="34" charset="0"/>
            </a:endParaRPr>
          </a:p>
          <a:p>
            <a:pPr marL="285750" indent="-285750">
              <a:buClr>
                <a:schemeClr val="accent1"/>
              </a:buClr>
              <a:buFont typeface="Wingdings" panose="05000000000000000000" pitchFamily="2" charset="2"/>
              <a:buChar char="§"/>
            </a:pPr>
            <a:r>
              <a:rPr lang="en-US" sz="1800" b="0" i="0" dirty="0">
                <a:solidFill>
                  <a:srgbClr val="000000"/>
                </a:solidFill>
                <a:effectLst/>
                <a:latin typeface="E+H Serif" panose="02020403050405020404" pitchFamily="18" charset="0"/>
              </a:rPr>
              <a:t>Near-infrared (NIR)</a:t>
            </a:r>
            <a:r>
              <a:rPr lang="en-US" sz="1800" b="0" i="0" baseline="30000" dirty="0">
                <a:solidFill>
                  <a:srgbClr val="2F4A8B"/>
                </a:solidFill>
                <a:effectLst/>
                <a:latin typeface="E+H Serif" panose="02020403050405020404" pitchFamily="18" charset="0"/>
              </a:rPr>
              <a:t> </a:t>
            </a:r>
            <a:r>
              <a:rPr lang="en-US" sz="1800" b="0" i="0" dirty="0">
                <a:solidFill>
                  <a:srgbClr val="000000"/>
                </a:solidFill>
                <a:effectLst/>
                <a:latin typeface="E+H Serif" panose="02020403050405020404" pitchFamily="18" charset="0"/>
              </a:rPr>
              <a:t>and Raman Spectroscopy</a:t>
            </a:r>
            <a:endParaRPr lang="en-US" sz="1800" dirty="0">
              <a:latin typeface="E+H Serif" panose="02020403050405020404" pitchFamily="18" charset="0"/>
            </a:endParaRPr>
          </a:p>
        </p:txBody>
      </p:sp>
      <p:sp>
        <p:nvSpPr>
          <p:cNvPr id="3" name="Text Placeholder 2">
            <a:extLst>
              <a:ext uri="{FF2B5EF4-FFF2-40B4-BE49-F238E27FC236}">
                <a16:creationId xmlns:a16="http://schemas.microsoft.com/office/drawing/2014/main" id="{9D955096-6991-43E4-9400-057532A23358}"/>
              </a:ext>
            </a:extLst>
          </p:cNvPr>
          <p:cNvSpPr>
            <a:spLocks noGrp="1"/>
          </p:cNvSpPr>
          <p:nvPr>
            <p:ph type="body" sz="quarter" idx="13"/>
          </p:nvPr>
        </p:nvSpPr>
        <p:spPr/>
        <p:txBody>
          <a:bodyPr/>
          <a:lstStyle/>
          <a:p>
            <a:r>
              <a:rPr lang="en-US" dirty="0"/>
              <a:t>Measurement and Control of Process and Quality Attributes</a:t>
            </a:r>
          </a:p>
        </p:txBody>
      </p:sp>
      <p:sp>
        <p:nvSpPr>
          <p:cNvPr id="9" name="TextBox 8">
            <a:extLst>
              <a:ext uri="{FF2B5EF4-FFF2-40B4-BE49-F238E27FC236}">
                <a16:creationId xmlns:a16="http://schemas.microsoft.com/office/drawing/2014/main" id="{EDCA2658-385E-4912-B077-590598D362DF}"/>
              </a:ext>
            </a:extLst>
          </p:cNvPr>
          <p:cNvSpPr txBox="1"/>
          <p:nvPr/>
        </p:nvSpPr>
        <p:spPr>
          <a:xfrm>
            <a:off x="379679" y="875024"/>
            <a:ext cx="6094938" cy="646331"/>
          </a:xfrm>
          <a:prstGeom prst="rect">
            <a:avLst/>
          </a:prstGeom>
          <a:noFill/>
        </p:spPr>
        <p:txBody>
          <a:bodyPr wrap="none" rtlCol="0">
            <a:spAutoFit/>
          </a:bodyPr>
          <a:lstStyle/>
          <a:p>
            <a:r>
              <a:rPr lang="en-US" b="1" i="0" dirty="0">
                <a:solidFill>
                  <a:schemeClr val="tx2"/>
                </a:solidFill>
                <a:effectLst/>
                <a:latin typeface="E+H Sans" panose="020B0404050202020204" pitchFamily="34" charset="0"/>
              </a:rPr>
              <a:t>You cannot control something that you cannot measure</a:t>
            </a:r>
          </a:p>
          <a:p>
            <a:endParaRPr lang="en-US" dirty="0"/>
          </a:p>
        </p:txBody>
      </p:sp>
    </p:spTree>
    <p:extLst>
      <p:ext uri="{BB962C8B-B14F-4D97-AF65-F5344CB8AC3E}">
        <p14:creationId xmlns:p14="http://schemas.microsoft.com/office/powerpoint/2010/main" val="3015925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C16E1F-E10D-481A-93B4-5AE09C1C55FD}"/>
              </a:ext>
            </a:extLst>
          </p:cNvPr>
          <p:cNvSpPr>
            <a:spLocks noGrp="1"/>
          </p:cNvSpPr>
          <p:nvPr>
            <p:ph idx="1"/>
          </p:nvPr>
        </p:nvSpPr>
        <p:spPr>
          <a:xfrm>
            <a:off x="1226966" y="1314974"/>
            <a:ext cx="2690693" cy="2114026"/>
          </a:xfrm>
          <a:ln w="12700">
            <a:solidFill>
              <a:schemeClr val="accent1"/>
            </a:solidFill>
          </a:ln>
        </p:spPr>
        <p:txBody>
          <a:bodyPr/>
          <a:lstStyle/>
          <a:p>
            <a:pPr algn="ctr"/>
            <a:r>
              <a:rPr lang="en-US" sz="1400" b="0" i="0" dirty="0">
                <a:solidFill>
                  <a:srgbClr val="202124"/>
                </a:solidFill>
                <a:effectLst/>
                <a:latin typeface="E+H Sans" panose="020B0404050202020204" pitchFamily="34" charset="0"/>
              </a:rPr>
              <a:t>Preventive maintenance (PM) is </a:t>
            </a:r>
            <a:r>
              <a:rPr lang="en-US" sz="1400" b="1" i="0" dirty="0">
                <a:solidFill>
                  <a:srgbClr val="202124"/>
                </a:solidFill>
                <a:effectLst/>
                <a:latin typeface="E+H Sans" panose="020B0404050202020204" pitchFamily="34" charset="0"/>
              </a:rPr>
              <a:t>the regular and routine maintenance of equipment and assets </a:t>
            </a:r>
            <a:r>
              <a:rPr lang="en-US" sz="1400" b="0" i="0" dirty="0">
                <a:solidFill>
                  <a:srgbClr val="202124"/>
                </a:solidFill>
                <a:effectLst/>
                <a:latin typeface="E+H Sans" panose="020B0404050202020204" pitchFamily="34" charset="0"/>
              </a:rPr>
              <a:t>in order to keep them running and prevent any costly unplanned downtime from unexpected equipment failure. A successful maintenance strategy requires planning and scheduling maintenance of equipment before a problem occurs</a:t>
            </a:r>
            <a:endParaRPr lang="en-US" sz="1400" dirty="0">
              <a:latin typeface="E+H Sans" panose="020B0404050202020204" pitchFamily="34" charset="0"/>
            </a:endParaRPr>
          </a:p>
        </p:txBody>
      </p:sp>
      <p:sp>
        <p:nvSpPr>
          <p:cNvPr id="3" name="Slide Number Placeholder 2">
            <a:extLst>
              <a:ext uri="{FF2B5EF4-FFF2-40B4-BE49-F238E27FC236}">
                <a16:creationId xmlns:a16="http://schemas.microsoft.com/office/drawing/2014/main" id="{48FB13E1-2B80-4B37-93B1-33D542D0D4AB}"/>
              </a:ext>
            </a:extLst>
          </p:cNvPr>
          <p:cNvSpPr>
            <a:spLocks noGrp="1"/>
          </p:cNvSpPr>
          <p:nvPr>
            <p:ph type="sldNum" sz="quarter" idx="12"/>
          </p:nvPr>
        </p:nvSpPr>
        <p:spPr/>
        <p:txBody>
          <a:bodyPr/>
          <a:lstStyle/>
          <a:p>
            <a:fld id="{677431CD-109D-4799-81C2-761F8C28FE26}" type="slidenum">
              <a:rPr lang="en-CA" smtClean="0"/>
              <a:t>9</a:t>
            </a:fld>
            <a:endParaRPr lang="en-CA"/>
          </a:p>
        </p:txBody>
      </p:sp>
      <p:sp>
        <p:nvSpPr>
          <p:cNvPr id="4" name="Text Placeholder 3">
            <a:extLst>
              <a:ext uri="{FF2B5EF4-FFF2-40B4-BE49-F238E27FC236}">
                <a16:creationId xmlns:a16="http://schemas.microsoft.com/office/drawing/2014/main" id="{F0AEDB99-CD8C-42EC-832A-79880EB981C0}"/>
              </a:ext>
            </a:extLst>
          </p:cNvPr>
          <p:cNvSpPr>
            <a:spLocks noGrp="1"/>
          </p:cNvSpPr>
          <p:nvPr>
            <p:ph type="body" sz="quarter" idx="13"/>
          </p:nvPr>
        </p:nvSpPr>
        <p:spPr/>
        <p:txBody>
          <a:bodyPr/>
          <a:lstStyle/>
          <a:p>
            <a:r>
              <a:rPr lang="en-US" dirty="0"/>
              <a:t>Moving from Preventative to Predictive Maintenance Strategy</a:t>
            </a:r>
          </a:p>
        </p:txBody>
      </p:sp>
      <p:sp>
        <p:nvSpPr>
          <p:cNvPr id="6" name="Content Placeholder 1">
            <a:extLst>
              <a:ext uri="{FF2B5EF4-FFF2-40B4-BE49-F238E27FC236}">
                <a16:creationId xmlns:a16="http://schemas.microsoft.com/office/drawing/2014/main" id="{E8081EA9-921D-4B0C-9FFD-DBC95B7B9BD1}"/>
              </a:ext>
            </a:extLst>
          </p:cNvPr>
          <p:cNvSpPr txBox="1">
            <a:spLocks/>
          </p:cNvSpPr>
          <p:nvPr/>
        </p:nvSpPr>
        <p:spPr>
          <a:xfrm>
            <a:off x="5186568" y="1314974"/>
            <a:ext cx="2690693" cy="2114026"/>
          </a:xfrm>
          <a:prstGeom prst="rect">
            <a:avLst/>
          </a:prstGeom>
          <a:ln w="12700">
            <a:solidFill>
              <a:schemeClr val="accent1"/>
            </a:solidFill>
          </a:ln>
        </p:spPr>
        <p:txBody>
          <a:bodyPr vert="horz" lIns="0" tIns="0" rIns="0" bIns="0" rtlCol="0" anchor="ctr" anchorCtr="0">
            <a:noAutofit/>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algn="ctr"/>
            <a:r>
              <a:rPr lang="en-US" sz="1500" b="0" i="0" dirty="0">
                <a:solidFill>
                  <a:srgbClr val="202124"/>
                </a:solidFill>
                <a:effectLst/>
                <a:latin typeface="E+H Sans" panose="020B0404050202020204" pitchFamily="34" charset="0"/>
              </a:rPr>
              <a:t>Predictive maintenance refers to the </a:t>
            </a:r>
            <a:r>
              <a:rPr lang="en-US" sz="1500" b="1" i="0" dirty="0">
                <a:solidFill>
                  <a:srgbClr val="202124"/>
                </a:solidFill>
                <a:effectLst/>
                <a:latin typeface="E+H Sans" panose="020B0404050202020204" pitchFamily="34" charset="0"/>
              </a:rPr>
              <a:t>use of data-driven, proactive maintenance methods</a:t>
            </a:r>
            <a:r>
              <a:rPr lang="en-US" sz="1500" b="0" i="0" dirty="0">
                <a:solidFill>
                  <a:srgbClr val="202124"/>
                </a:solidFill>
                <a:effectLst/>
                <a:latin typeface="E+H Sans" panose="020B0404050202020204" pitchFamily="34" charset="0"/>
              </a:rPr>
              <a:t> that are designed to analyze the condition of equipment and help predict when maintenance should be performed</a:t>
            </a:r>
            <a:endParaRPr lang="en-US" sz="1500" dirty="0">
              <a:latin typeface="E+H Sans" panose="020B0404050202020204" pitchFamily="34" charset="0"/>
            </a:endParaRPr>
          </a:p>
        </p:txBody>
      </p:sp>
      <p:sp>
        <p:nvSpPr>
          <p:cNvPr id="7" name="Text Placeholder 4">
            <a:extLst>
              <a:ext uri="{FF2B5EF4-FFF2-40B4-BE49-F238E27FC236}">
                <a16:creationId xmlns:a16="http://schemas.microsoft.com/office/drawing/2014/main" id="{7481C8C6-A237-461D-B033-B9AAB648A281}"/>
              </a:ext>
            </a:extLst>
          </p:cNvPr>
          <p:cNvSpPr txBox="1">
            <a:spLocks/>
          </p:cNvSpPr>
          <p:nvPr/>
        </p:nvSpPr>
        <p:spPr>
          <a:xfrm>
            <a:off x="804407" y="3915590"/>
            <a:ext cx="8339593" cy="2313478"/>
          </a:xfrm>
          <a:prstGeom prst="rect">
            <a:avLst/>
          </a:prstGeom>
        </p:spPr>
        <p:txBody>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pPr marL="287735" lvl="1" indent="-285750">
              <a:buClr>
                <a:schemeClr val="accent1"/>
              </a:buClr>
              <a:buFont typeface="Wingdings" panose="05000000000000000000" pitchFamily="2" charset="2"/>
              <a:buChar char="§"/>
            </a:pPr>
            <a:r>
              <a:rPr lang="en-US" sz="1600" dirty="0">
                <a:latin typeface="E+H Sans" panose="020B0404050202020204" pitchFamily="34" charset="0"/>
              </a:rPr>
              <a:t>Increased Reliability, Productivity &amp; Asset Lifecycle</a:t>
            </a:r>
          </a:p>
          <a:p>
            <a:pPr marL="287735" lvl="1" indent="-285750">
              <a:buClr>
                <a:schemeClr val="accent1"/>
              </a:buClr>
              <a:buFont typeface="Wingdings" panose="05000000000000000000" pitchFamily="2" charset="2"/>
              <a:buChar char="§"/>
            </a:pPr>
            <a:r>
              <a:rPr lang="en-US" sz="1600" dirty="0">
                <a:latin typeface="E+H Sans" panose="020B0404050202020204" pitchFamily="34" charset="0"/>
              </a:rPr>
              <a:t>Savings of Maintenance &amp; Calibration Costs</a:t>
            </a:r>
          </a:p>
          <a:p>
            <a:pPr marL="287735" lvl="1" indent="-285750">
              <a:buClr>
                <a:schemeClr val="accent1"/>
              </a:buClr>
              <a:buFont typeface="Wingdings" panose="05000000000000000000" pitchFamily="2" charset="2"/>
              <a:buChar char="§"/>
            </a:pPr>
            <a:r>
              <a:rPr lang="en-US" sz="1600" dirty="0">
                <a:latin typeface="E+H Sans" panose="020B0404050202020204" pitchFamily="34" charset="0"/>
              </a:rPr>
              <a:t>Reduce Risk in-between calibrations</a:t>
            </a:r>
          </a:p>
          <a:p>
            <a:pPr marL="287735" lvl="1" indent="-285750">
              <a:buClr>
                <a:schemeClr val="accent1"/>
              </a:buClr>
              <a:buFont typeface="Wingdings" panose="05000000000000000000" pitchFamily="2" charset="2"/>
              <a:buChar char="§"/>
            </a:pPr>
            <a:r>
              <a:rPr lang="en-US" sz="1600" dirty="0">
                <a:latin typeface="E+H Sans" panose="020B0404050202020204" pitchFamily="34" charset="0"/>
              </a:rPr>
              <a:t>Flexibility for production schedules and equipment availability</a:t>
            </a:r>
          </a:p>
          <a:p>
            <a:pPr marL="287735" lvl="1" indent="-285750">
              <a:buClr>
                <a:schemeClr val="accent1"/>
              </a:buClr>
              <a:buFont typeface="Wingdings" panose="05000000000000000000" pitchFamily="2" charset="2"/>
              <a:buChar char="§"/>
            </a:pPr>
            <a:r>
              <a:rPr lang="en-US" sz="1600" dirty="0">
                <a:latin typeface="E+H Sans" panose="020B0404050202020204" pitchFamily="34" charset="0"/>
              </a:rPr>
              <a:t>Optimizing the calibration cycles based on data</a:t>
            </a:r>
          </a:p>
          <a:p>
            <a:pPr marL="287735" lvl="1" indent="-285750">
              <a:buClr>
                <a:schemeClr val="accent1"/>
              </a:buClr>
              <a:buFont typeface="Wingdings" panose="05000000000000000000" pitchFamily="2" charset="2"/>
              <a:buChar char="§"/>
            </a:pPr>
            <a:r>
              <a:rPr lang="en-US" sz="1600" dirty="0">
                <a:latin typeface="E+H Sans" panose="020B0404050202020204" pitchFamily="34" charset="0"/>
              </a:rPr>
              <a:t>Reducing unnecessary human error risks</a:t>
            </a:r>
          </a:p>
          <a:p>
            <a:pPr marL="269875" lvl="1"/>
            <a:endParaRPr lang="en-US" sz="2000" dirty="0"/>
          </a:p>
          <a:p>
            <a:endParaRPr lang="en-US" dirty="0"/>
          </a:p>
        </p:txBody>
      </p:sp>
      <p:sp>
        <p:nvSpPr>
          <p:cNvPr id="8" name="Arrow: Right 7">
            <a:extLst>
              <a:ext uri="{FF2B5EF4-FFF2-40B4-BE49-F238E27FC236}">
                <a16:creationId xmlns:a16="http://schemas.microsoft.com/office/drawing/2014/main" id="{F135E31C-9F22-4799-B381-A39D06356D62}"/>
              </a:ext>
            </a:extLst>
          </p:cNvPr>
          <p:cNvSpPr/>
          <p:nvPr/>
        </p:nvSpPr>
        <p:spPr>
          <a:xfrm>
            <a:off x="3917659" y="2093077"/>
            <a:ext cx="1268909" cy="570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533898"/>
      </p:ext>
    </p:extLst>
  </p:cSld>
  <p:clrMapOvr>
    <a:masterClrMapping/>
  </p:clrMapOvr>
</p:sld>
</file>

<file path=ppt/theme/theme1.xml><?xml version="1.0" encoding="utf-8"?>
<a:theme xmlns:a="http://schemas.openxmlformats.org/drawingml/2006/main" name="ispe-power-point-template (1)">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FA9E34A-9B39-4A22-94BA-D50E6F19186F}"/>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3B8E42B-494B-421B-8BD1-8185E8198E6A}"/>
    </a:ext>
  </a:extLst>
</a:theme>
</file>

<file path=docProps/app.xml><?xml version="1.0" encoding="utf-8"?>
<Properties xmlns="http://schemas.openxmlformats.org/officeDocument/2006/extended-properties" xmlns:vt="http://schemas.openxmlformats.org/officeDocument/2006/docPropsVTypes">
  <Template>ispe-power-point-template (1)</Template>
  <TotalTime>10355</TotalTime>
  <Words>2298</Words>
  <Application>Microsoft Office PowerPoint</Application>
  <PresentationFormat>On-screen Show (4:3)</PresentationFormat>
  <Paragraphs>212</Paragraphs>
  <Slides>34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E+H Sans</vt:lpstr>
      <vt:lpstr>E+H Serif</vt:lpstr>
      <vt:lpstr>Segoe UI</vt:lpstr>
      <vt:lpstr>Wingdings</vt:lpstr>
      <vt:lpstr>ispe-power-point-template (1)</vt:lpstr>
      <vt:lpstr>ISPE section</vt:lpstr>
      <vt:lpstr>ISPE content</vt:lpstr>
      <vt:lpstr>Reliability in Continuous Manufacturing</vt:lpstr>
      <vt:lpstr>Continuous manufacturing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Flow  Best practice for regulatory compliance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Temperature measurement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FirstPoint,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Carroll</dc:creator>
  <cp:lastModifiedBy>Bethany Silva</cp:lastModifiedBy>
  <cp:revision>90</cp:revision>
  <dcterms:created xsi:type="dcterms:W3CDTF">2017-01-20T19:50:04Z</dcterms:created>
  <dcterms:modified xsi:type="dcterms:W3CDTF">2022-01-21T16:26:59Z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988f0a4-524a-45f2-829d-417725fa4957_Enabled">
    <vt:lpwstr>true</vt:lpwstr>
  </property>
  <property fmtid="{D5CDD505-2E9C-101B-9397-08002B2CF9AE}" pid="3" name="MSIP_Label_2988f0a4-524a-45f2-829d-417725fa4957_SetDate">
    <vt:lpwstr>2021-12-10T16:00:12Z</vt:lpwstr>
  </property>
  <property fmtid="{D5CDD505-2E9C-101B-9397-08002B2CF9AE}" pid="4" name="MSIP_Label_2988f0a4-524a-45f2-829d-417725fa4957_Method">
    <vt:lpwstr>Standard</vt:lpwstr>
  </property>
  <property fmtid="{D5CDD505-2E9C-101B-9397-08002B2CF9AE}" pid="5" name="MSIP_Label_2988f0a4-524a-45f2-829d-417725fa4957_Name">
    <vt:lpwstr>2988f0a4-524a-45f2-829d-417725fa4957</vt:lpwstr>
  </property>
  <property fmtid="{D5CDD505-2E9C-101B-9397-08002B2CF9AE}" pid="6" name="MSIP_Label_2988f0a4-524a-45f2-829d-417725fa4957_SiteId">
    <vt:lpwstr>52daf2a9-3b73-4da4-ac6a-3f81adc92b7e</vt:lpwstr>
  </property>
  <property fmtid="{D5CDD505-2E9C-101B-9397-08002B2CF9AE}" pid="7" name="MSIP_Label_2988f0a4-524a-45f2-829d-417725fa4957_ActionId">
    <vt:lpwstr>5a596fc4-8b56-4997-9dbb-ee5733a2362f</vt:lpwstr>
  </property>
  <property fmtid="{D5CDD505-2E9C-101B-9397-08002B2CF9AE}" pid="8" name="MSIP_Label_2988f0a4-524a-45f2-829d-417725fa4957_ContentBits">
    <vt:lpwstr>0</vt:lpwstr>
  </property>
</Properties>
</file>