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23"/>
  </p:notesMasterIdLst>
  <p:sldIdLst>
    <p:sldId id="256" r:id="rId4"/>
    <p:sldId id="258" r:id="rId5"/>
    <p:sldId id="274" r:id="rId6"/>
    <p:sldId id="259" r:id="rId7"/>
    <p:sldId id="275" r:id="rId8"/>
    <p:sldId id="276" r:id="rId9"/>
    <p:sldId id="257" r:id="rId10"/>
    <p:sldId id="261" r:id="rId11"/>
    <p:sldId id="263" r:id="rId12"/>
    <p:sldId id="264" r:id="rId13"/>
    <p:sldId id="265" r:id="rId14"/>
    <p:sldId id="260" r:id="rId15"/>
    <p:sldId id="266" r:id="rId16"/>
    <p:sldId id="262" r:id="rId17"/>
    <p:sldId id="268" r:id="rId18"/>
    <p:sldId id="269" r:id="rId19"/>
    <p:sldId id="270" r:id="rId20"/>
    <p:sldId id="27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80406" autoAdjust="0"/>
  </p:normalViewPr>
  <p:slideViewPr>
    <p:cSldViewPr snapToGrid="0">
      <p:cViewPr varScale="1">
        <p:scale>
          <a:sx n="90" d="100"/>
          <a:sy n="90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508D-B271-4B0B-8623-08E0A92B70C4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39376-4A80-494B-BFE5-158419DAE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r>
              <a:rPr lang="en-US" baseline="0" dirty="0" smtClean="0"/>
              <a:t> Strengths = Easily quantifiable – How far can you run? How much can you bench? How many squats can you do?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Character &amp; Talent</a:t>
            </a:r>
            <a:r>
              <a:rPr lang="en-US" baseline="0" dirty="0" smtClean="0"/>
              <a:t> based strengths are b</a:t>
            </a:r>
            <a:r>
              <a:rPr lang="en-US" dirty="0" smtClean="0"/>
              <a:t>oth positive psychology</a:t>
            </a:r>
            <a:r>
              <a:rPr lang="en-US" baseline="0" dirty="0" smtClean="0"/>
              <a:t> based (note Meyers Briggs is personality based – preferences &amp; how you perceive the world around you)</a:t>
            </a:r>
            <a:endParaRPr lang="en-US" dirty="0" smtClean="0"/>
          </a:p>
          <a:p>
            <a:r>
              <a:rPr lang="en-US" baseline="0" dirty="0" smtClean="0"/>
              <a:t>Character Strengths = core positive capacities for thinking, feeling, and behaving that benefit others &amp; oneself</a:t>
            </a:r>
          </a:p>
          <a:p>
            <a:r>
              <a:rPr lang="en-US" baseline="0" dirty="0" smtClean="0"/>
              <a:t>Talent Based Strengths </a:t>
            </a:r>
            <a:r>
              <a:rPr lang="en-US" baseline="0" smtClean="0"/>
              <a:t>= XXX</a:t>
            </a:r>
            <a:endParaRPr lang="en-US" baseline="0" dirty="0" smtClean="0"/>
          </a:p>
          <a:p>
            <a:r>
              <a:rPr lang="en-US" baseline="0" dirty="0" smtClean="0"/>
              <a:t>Talent based strengths are strongly impacted by your personal motivations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None of the answers are Right or Wrong or Good or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5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Handout: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Top Themes do we share?</a:t>
            </a:r>
          </a:p>
          <a:p>
            <a:r>
              <a:rPr lang="en-US" baseline="0" dirty="0" smtClean="0"/>
              <a:t>What Top Themes are unique?</a:t>
            </a:r>
          </a:p>
          <a:p>
            <a:r>
              <a:rPr lang="en-US" baseline="0" dirty="0" smtClean="0"/>
              <a:t>What Drives/Motivates you?</a:t>
            </a:r>
          </a:p>
          <a:p>
            <a:r>
              <a:rPr lang="en-US" baseline="0" dirty="0" smtClean="0"/>
              <a:t>How do you communicate?</a:t>
            </a:r>
          </a:p>
          <a:p>
            <a:r>
              <a:rPr lang="en-US" baseline="0" dirty="0" smtClean="0"/>
              <a:t>What Top Themes could cause conflict within the team?</a:t>
            </a:r>
          </a:p>
          <a:p>
            <a:r>
              <a:rPr lang="en-US" baseline="0" dirty="0" smtClean="0"/>
              <a:t>How can we work to overcome those possible conflicts &amp; obstacles?</a:t>
            </a:r>
          </a:p>
          <a:p>
            <a:r>
              <a:rPr lang="en-US" baseline="0" dirty="0" smtClean="0"/>
              <a:t>How do you celebrate?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Baased</a:t>
            </a:r>
            <a:r>
              <a:rPr lang="en-US" dirty="0" smtClean="0"/>
              <a:t> on the hypothetical</a:t>
            </a:r>
            <a:r>
              <a:rPr lang="en-US" baseline="0" dirty="0" smtClean="0"/>
              <a:t> challenge, assign team members to roles within the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roles did you choose?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5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Challange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StrengthsFinder</a:t>
            </a:r>
            <a:r>
              <a:rPr lang="en-US" baseline="0" dirty="0" smtClean="0"/>
              <a:t> 2.0 Book - </a:t>
            </a:r>
            <a:r>
              <a:rPr lang="en-US" dirty="0" smtClean="0"/>
              <a:t>Tom </a:t>
            </a:r>
            <a:r>
              <a:rPr lang="en-US" dirty="0" err="1" smtClean="0"/>
              <a:t>Rath</a:t>
            </a:r>
            <a:r>
              <a:rPr lang="en-US" dirty="0" smtClean="0"/>
              <a:t> and </a:t>
            </a:r>
            <a:r>
              <a:rPr lang="en-US" dirty="0" err="1" smtClean="0"/>
              <a:t>gallup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Alternately:</a:t>
            </a:r>
          </a:p>
          <a:p>
            <a:r>
              <a:rPr lang="en-US" dirty="0" smtClean="0"/>
              <a:t>Now,</a:t>
            </a:r>
            <a:r>
              <a:rPr lang="en-US" baseline="0" dirty="0" smtClean="0"/>
              <a:t> Discover your Strengths – Markus Buckingham &amp; Donald O. Clifton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20 seconds per to identify your most natural responses, which are less likely to change over time – the</a:t>
            </a:r>
            <a:r>
              <a:rPr lang="en-US" baseline="0" dirty="0" smtClean="0"/>
              <a:t> time limit forces a natural response instead of overthinking the “right” response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Test does not ask about knowledge</a:t>
            </a:r>
            <a:r>
              <a:rPr lang="en-US" baseline="0" dirty="0" smtClean="0"/>
              <a:t>, degree, skills, resume, etc. It is a true measure of your natural talent. Gallup believes that knowledge and skill, while important, are most helpful when they serve as amplifiers for your natural talent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Talent vs. Strength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Tom Roth says, “What StrengthsFinder actually measures is talent, not strength- the ultimate goal is to build true strength, and talent is just one of the ingredients in the formula.”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“Talent comes naturally, but strengths are earned”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Talents – naturally recurring patterns of thought feeling, or behavior that can be productively applied (Hodges &amp; Clifton, 2004, p 257)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How many times have you been told “you can be anything you</a:t>
            </a:r>
            <a:r>
              <a:rPr lang="en-US" baseline="0" dirty="0" smtClean="0"/>
              <a:t> want to be if you just try hard enough”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Most of us know the story of Rudy Ruettiger who scored a touchdown in his final seconds as a Notre Dame Football player.  He spent thousands of hours pouring his blood, sweat, &amp; tears into an activity that he generally wasn’t good at.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IMAGINE what he could have accomplished if he put all that effort into something that he was naturally talented 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6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Use</a:t>
            </a:r>
            <a:r>
              <a:rPr lang="en-US" baseline="0" dirty="0" smtClean="0"/>
              <a:t> other’s strengths to build a high functioning team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allows the team to be balanced &amp; be the most successful (high performance)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Plan ahead (prepare)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Practice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Focus more on Capitalization (targeting strength) than on Compensation (remediating deficiencies)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Read the Stephen Covey’s account in the excerpt from “The 7 Habits of Highly Effective People”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202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2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There are 3 building blocks</a:t>
            </a:r>
            <a:r>
              <a:rPr lang="en-US" sz="1200" baseline="0" dirty="0" smtClean="0"/>
              <a:t> to how we perform tasks – talent, skills, &amp; knowledge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You are born with Talent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You can learn Skills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You can gain Knowledge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Strengths NOT weakness are your areas for improvement – where you will learn the most, grow the fastest, and be most resilient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Working on your strengths is</a:t>
            </a:r>
            <a:r>
              <a:rPr lang="en-US" sz="1200" baseline="0" dirty="0" smtClean="0"/>
              <a:t> much more productive than pouring all your effort into improving your weaknesses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Motivation – know this before you can maximize your strengths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Align yourself with your passions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aseline="0" dirty="0" smtClean="0"/>
              <a:t>Be Careful not to over use or borrow too much from your strengths – Read Stephen Covey’s account</a:t>
            </a:r>
            <a:r>
              <a:rPr lang="en-US" baseline="0" dirty="0" smtClean="0"/>
              <a:t> in the excerpt from “The 7 Habits of Highly Effective People”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39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Also known as “Blind Spots”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2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engaged teams function more successfully…using your strengths allows</a:t>
            </a:r>
            <a:r>
              <a:rPr lang="en-US" baseline="0" dirty="0" smtClean="0"/>
              <a:t> you to be more engaged in your team.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People working outside their strength zone are 6 times less likely to be engaged at work. (StrengthsFinder 2.0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12)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Highly engaged teams have 22% higher profitability, 21% higher productivity, 65% lower turnover, and 48% fewer safety incidents. – Gallup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all this data – why aren’t we living life using our strengths?</a:t>
            </a:r>
          </a:p>
          <a:p>
            <a:r>
              <a:rPr lang="en-US" baseline="0" dirty="0" smtClean="0"/>
              <a:t>Most people don’t know what their strengths are or how to describe them</a:t>
            </a:r>
          </a:p>
          <a:p>
            <a:r>
              <a:rPr lang="en-US" baseline="0" dirty="0" smtClean="0"/>
              <a:t>Most people don’t know the strengths of those around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See Theme Description</a:t>
            </a:r>
            <a:r>
              <a:rPr lang="en-US" baseline="0" dirty="0" smtClean="0"/>
              <a:t>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9376-4A80-494B-BFE5-158419DAE6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 smtClean="0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 smtClean="0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charact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rengthsfinder.com/" TargetMode="External"/><Relationship Id="rId4" Type="http://schemas.openxmlformats.org/officeDocument/2006/relationships/hyperlink" Target="http://www.richardstep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78" y="2872379"/>
            <a:ext cx="4099718" cy="1243673"/>
          </a:xfrm>
        </p:spPr>
        <p:txBody>
          <a:bodyPr/>
          <a:lstStyle/>
          <a:p>
            <a:r>
              <a:rPr lang="en-US" dirty="0" smtClean="0"/>
              <a:t>Learn your strengths and how to use them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Lindsey Daniel, PE</a:t>
            </a:r>
          </a:p>
          <a:p>
            <a:r>
              <a:rPr lang="en-US" dirty="0" smtClean="0"/>
              <a:t>Process Engineer, CRB</a:t>
            </a:r>
          </a:p>
          <a:p>
            <a:endParaRPr lang="en-US" dirty="0"/>
          </a:p>
          <a:p>
            <a:r>
              <a:rPr lang="en-US" dirty="0" smtClean="0"/>
              <a:t>Ashley Harp, PE</a:t>
            </a:r>
          </a:p>
          <a:p>
            <a:r>
              <a:rPr lang="en-US" dirty="0" smtClean="0"/>
              <a:t>Lead Process Engineer, CRB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9678" y="6209180"/>
            <a:ext cx="3105316" cy="12567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March 31, 2016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Don’t Ignore Your Weaknesses – Manage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80" y="1110343"/>
            <a:ext cx="5029082" cy="467798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You cannot be good at everything - so build a team that 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Be aware of your strengths - focus and develop them to offset your weaknesses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Build systems to minimize your weaknesses - checklists,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Manage around weakness - </a:t>
            </a:r>
            <a:r>
              <a:rPr lang="en-US" sz="1800" dirty="0"/>
              <a:t>calendars, planners, planned </a:t>
            </a:r>
            <a:r>
              <a:rPr lang="en-US" sz="1800" dirty="0" smtClean="0"/>
              <a:t>breaks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45" y="929701"/>
            <a:ext cx="3654904" cy="2032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717" y="3449334"/>
            <a:ext cx="3282977" cy="21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Recipe </a:t>
            </a:r>
            <a:r>
              <a:rPr lang="en-US" dirty="0"/>
              <a:t>F</a:t>
            </a:r>
            <a:r>
              <a:rPr lang="en-US" dirty="0" smtClean="0"/>
              <a:t>or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80" y="1110343"/>
            <a:ext cx="8169098" cy="269390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23-year study of 1,000 children in New Zealand revealed that a child’s personality at age 3 was “remarkably similar” to that at age 26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Talent acts as a multiplier when you start with dominant talent and add in skills, knowledge and practice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What Motivates You?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89" y="3804249"/>
            <a:ext cx="8577456" cy="21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Obligatory Statistics</a:t>
            </a:r>
            <a:endParaRPr lang="en-US" dirty="0"/>
          </a:p>
        </p:txBody>
      </p:sp>
      <p:pic>
        <p:nvPicPr>
          <p:cNvPr id="2050" name="Picture 2" descr="http://sandyatnip.com/wp-content/uploads/2014/04/Strengths-Buckingham-Stats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15" y="768651"/>
            <a:ext cx="4740541" cy="28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125" y="1307286"/>
            <a:ext cx="4071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Focusing on Strengths keeps teams engaged</a:t>
            </a:r>
          </a:p>
          <a:p>
            <a:r>
              <a:rPr lang="en-US" b="1" dirty="0">
                <a:solidFill>
                  <a:schemeClr val="accent1"/>
                </a:solidFill>
              </a:rPr>
              <a:t>Highly engaged teams =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	22</a:t>
            </a:r>
            <a:r>
              <a:rPr lang="en-US" b="1" dirty="0">
                <a:solidFill>
                  <a:schemeClr val="accent1"/>
                </a:solidFill>
              </a:rPr>
              <a:t>% higher profitability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	21</a:t>
            </a:r>
            <a:r>
              <a:rPr lang="en-US" b="1" dirty="0">
                <a:solidFill>
                  <a:schemeClr val="accent1"/>
                </a:solidFill>
              </a:rPr>
              <a:t>% higher productivity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	65</a:t>
            </a:r>
            <a:r>
              <a:rPr lang="en-US" b="1" dirty="0">
                <a:solidFill>
                  <a:schemeClr val="accent1"/>
                </a:solidFill>
              </a:rPr>
              <a:t>% lower turnover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	48</a:t>
            </a:r>
            <a:r>
              <a:rPr lang="en-US" b="1" dirty="0">
                <a:solidFill>
                  <a:schemeClr val="accent1"/>
                </a:solidFill>
              </a:rPr>
              <a:t>% fewer safety incidents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(Gallup data)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125" y="3941915"/>
            <a:ext cx="8812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Study of 10,000 New Zealand workers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Workers with High Awareness of Strengths – </a:t>
            </a:r>
            <a:r>
              <a:rPr lang="en-US" sz="2800" b="1" dirty="0" smtClean="0">
                <a:solidFill>
                  <a:schemeClr val="accent1"/>
                </a:solidFill>
              </a:rPr>
              <a:t>9.5 times </a:t>
            </a:r>
            <a:r>
              <a:rPr lang="en-US" b="1" dirty="0" smtClean="0">
                <a:solidFill>
                  <a:schemeClr val="accent1"/>
                </a:solidFill>
              </a:rPr>
              <a:t>more likely to flourish than workers with Low Awareness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Workers with High Strengths Use – </a:t>
            </a:r>
            <a:r>
              <a:rPr lang="en-US" sz="2800" b="1" dirty="0" smtClean="0">
                <a:solidFill>
                  <a:schemeClr val="accent1"/>
                </a:solidFill>
              </a:rPr>
              <a:t>18 times </a:t>
            </a:r>
            <a:r>
              <a:rPr lang="en-US" b="1" dirty="0" smtClean="0">
                <a:solidFill>
                  <a:schemeClr val="accent1"/>
                </a:solidFill>
              </a:rPr>
              <a:t>more likely to flourish than workers with Low Use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(Hone et al., 2015)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34 Strengths</a:t>
            </a:r>
            <a:endParaRPr lang="en-US" dirty="0"/>
          </a:p>
        </p:txBody>
      </p:sp>
      <p:pic>
        <p:nvPicPr>
          <p:cNvPr id="7170" name="Picture 2" descr="Sample strengths wor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9" y="1015071"/>
            <a:ext cx="8564414" cy="49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Strengths Domains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06" y="855268"/>
            <a:ext cx="7961822" cy="5209064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2994092" y="5946948"/>
            <a:ext cx="5947889" cy="2347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1" dirty="0" smtClean="0"/>
              <a:t>(“Strengths Based Leadership”, Tom Roth)</a:t>
            </a:r>
            <a:endParaRPr lang="en-US" sz="1400" b="0" i="1" dirty="0"/>
          </a:p>
        </p:txBody>
      </p:sp>
    </p:spTree>
    <p:extLst>
      <p:ext uri="{BB962C8B-B14F-4D97-AF65-F5344CB8AC3E}">
        <p14:creationId xmlns:p14="http://schemas.microsoft.com/office/powerpoint/2010/main" val="16224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Breakout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Re-group and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15 minute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Breakout session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7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Wrap-up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05561"/>
              </p:ext>
            </p:extLst>
          </p:nvPr>
        </p:nvGraphicFramePr>
        <p:xfrm>
          <a:off x="206206" y="1167495"/>
          <a:ext cx="8727622" cy="334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867"/>
                <a:gridCol w="2187549"/>
                <a:gridCol w="4361206"/>
              </a:tblGrid>
              <a:tr h="509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Start Time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Stop Time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Activity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2:00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2:05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Introductions/Agenda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2:05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2:25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Icebreaker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1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2:25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2:55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Presentation on Strengths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5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2:55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3:15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Breakout session </a:t>
                      </a:r>
                      <a:r>
                        <a:rPr lang="en-US" sz="2000" dirty="0" smtClean="0">
                          <a:effectLst/>
                        </a:rPr>
                        <a:t>#1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83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3:15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3:30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Break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3:30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3:50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Breakout session</a:t>
                      </a:r>
                      <a:r>
                        <a:rPr lang="en-US" sz="2000" baseline="0" dirty="0" smtClean="0">
                          <a:effectLst/>
                        </a:rPr>
                        <a:t> #2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76">
                <a:tc>
                  <a:txBody>
                    <a:bodyPr/>
                    <a:lstStyle/>
                    <a:p>
                      <a:pPr marL="0" marR="0" algn="l" defTabSz="57147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3:50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571478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4:00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5714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Wrap Up &amp; Q&amp;A</a:t>
                      </a: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ICEBREAKER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" y="1460310"/>
            <a:ext cx="9009457" cy="4244454"/>
          </a:xfrm>
        </p:spPr>
      </p:pic>
    </p:spTree>
    <p:extLst>
      <p:ext uri="{BB962C8B-B14F-4D97-AF65-F5344CB8AC3E}">
        <p14:creationId xmlns:p14="http://schemas.microsoft.com/office/powerpoint/2010/main" val="6313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20" y="3783806"/>
            <a:ext cx="2310766" cy="1297004"/>
          </a:xfrm>
        </p:spPr>
        <p:txBody>
          <a:bodyPr/>
          <a:lstStyle/>
          <a:p>
            <a:r>
              <a:rPr lang="en-US" sz="1800" dirty="0" smtClean="0"/>
              <a:t>What is a life goal you are working on?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ICEBREAKER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24978">
            <a:off x="598599" y="1417026"/>
            <a:ext cx="158115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015">
            <a:off x="4550583" y="2181027"/>
            <a:ext cx="1978808" cy="898013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613498" y="2630033"/>
            <a:ext cx="2539370" cy="12567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One thing you love about your job?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7592">
            <a:off x="3044186" y="3518641"/>
            <a:ext cx="1814282" cy="913667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2398669" y="1331619"/>
            <a:ext cx="3105316" cy="12567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What is one stressful thing about your job that you wish you could improve?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2437">
            <a:off x="6029545" y="4934683"/>
            <a:ext cx="1695450" cy="85725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3446587" y="5143431"/>
            <a:ext cx="2755567" cy="1297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What is your favorite was to revive yourself during the work day?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51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Many Varieties of Strengths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9679" y="1110343"/>
            <a:ext cx="8380677" cy="49843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Physical Strengths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Character Strengths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Talent Based Strengths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88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Identifying Strengths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9679" y="1110343"/>
            <a:ext cx="8380677" cy="49843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37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985" indent="0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None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3312" indent="-213312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Clr>
                <a:schemeClr val="accent2"/>
              </a:buClr>
              <a:buFont typeface="Arial" panose="020B0604020202020204" pitchFamily="34" charset="0"/>
              <a:buChar char="&gt;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27616" indent="-214304" algn="l" defTabSz="571478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1125"/>
              </a:spcAft>
              <a:buFont typeface="Arial" panose="020B0604020202020204" pitchFamily="34" charset="0"/>
              <a:buChar char="–"/>
              <a:tabLst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5823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1562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57301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3040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8778" indent="-142869" algn="l" defTabSz="571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Physical Strengths</a:t>
            </a:r>
          </a:p>
          <a:p>
            <a:pPr marL="499062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75" dirty="0" smtClean="0"/>
              <a:t>Go to the gym or the track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Character Strengths</a:t>
            </a:r>
          </a:p>
          <a:p>
            <a:pPr marL="499062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75" dirty="0" smtClean="0"/>
              <a:t>Via Institute on Character </a:t>
            </a:r>
            <a:r>
              <a:rPr lang="en-US" sz="1875" dirty="0" smtClean="0">
                <a:hlinkClick r:id="rId3"/>
              </a:rPr>
              <a:t>www.viacharacter.org</a:t>
            </a:r>
            <a:r>
              <a:rPr lang="en-US" sz="1875" dirty="0" smtClean="0"/>
              <a:t> (free)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Talent Based Strengths</a:t>
            </a:r>
          </a:p>
          <a:p>
            <a:pPr marL="499062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75" dirty="0" smtClean="0"/>
              <a:t>Richard Step  </a:t>
            </a:r>
            <a:r>
              <a:rPr lang="en-US" sz="1875" dirty="0" smtClean="0">
                <a:hlinkClick r:id="rId4"/>
              </a:rPr>
              <a:t>www.richardstep.com</a:t>
            </a:r>
            <a:r>
              <a:rPr lang="en-US" sz="1875" dirty="0" smtClean="0"/>
              <a:t> (free)</a:t>
            </a:r>
          </a:p>
          <a:p>
            <a:pPr marL="499062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75" dirty="0" smtClean="0"/>
              <a:t>STRENGTHSFINDER 2.0 </a:t>
            </a:r>
            <a:r>
              <a:rPr lang="en-US" sz="1875" dirty="0" smtClean="0">
                <a:hlinkClick r:id="rId5"/>
              </a:rPr>
              <a:t>www.strengthsfinder.com</a:t>
            </a:r>
            <a:r>
              <a:rPr lang="en-US" sz="1875" dirty="0" smtClean="0"/>
              <a:t> ($$)</a:t>
            </a:r>
          </a:p>
          <a:p>
            <a:pPr marL="499062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75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3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Clifton </a:t>
            </a:r>
            <a:r>
              <a:rPr lang="en-US" dirty="0" err="1" smtClean="0"/>
              <a:t>STRENGTHSFINDeR</a:t>
            </a:r>
            <a:r>
              <a:rPr lang="en-US" dirty="0" smtClean="0"/>
              <a:t> ASSESSMENT</a:t>
            </a:r>
            <a:br>
              <a:rPr lang="en-US" dirty="0" smtClean="0"/>
            </a:br>
            <a:r>
              <a:rPr lang="en-US" dirty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Strengthsfinder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</a:t>
            </a:r>
            <a:r>
              <a:rPr lang="en-US" dirty="0" err="1"/>
              <a:t>Rath</a:t>
            </a:r>
            <a:r>
              <a:rPr lang="en-US" dirty="0"/>
              <a:t> and </a:t>
            </a:r>
            <a:r>
              <a:rPr lang="en-US" dirty="0" err="1"/>
              <a:t>gallup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Clifton StrengthsFinder?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79" y="1110343"/>
            <a:ext cx="8380677" cy="498433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Online test - 177 questions, 20 seconds per question - identifies top 5 strengths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Based on over 30 years of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Data based </a:t>
            </a:r>
            <a:r>
              <a:rPr lang="en-US" sz="2000" dirty="0"/>
              <a:t>-</a:t>
            </a:r>
            <a:r>
              <a:rPr lang="en-US" sz="2000" dirty="0" smtClean="0"/>
              <a:t> more than 100,000 talent-based interviews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Measurement of individual talent </a:t>
            </a:r>
            <a:r>
              <a:rPr lang="en-US" sz="2000" dirty="0" smtClean="0"/>
              <a:t>- </a:t>
            </a:r>
            <a:r>
              <a:rPr lang="en-US" sz="2000" dirty="0"/>
              <a:t>highlights the greatest potential for building personal strengths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76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Path of Most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78" y="929626"/>
            <a:ext cx="5184358" cy="461759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As humans, we are programmed to want to be good at everything so we focus on overcoming our weaknesses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77% of parents in the US believe that a child’s lowest grade deserves the most time and attention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Our society promotes the underdogs who overcome their lack of natural talent </a:t>
            </a:r>
            <a:endParaRPr lang="en-US" sz="1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Rudy Ruettiger, Notre Dame football player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857" y="862387"/>
            <a:ext cx="28575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679" y="5520906"/>
            <a:ext cx="804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1"/>
                </a:solidFill>
              </a:rPr>
              <a:t>“You cannot be anything you want to be – but you can be a lot more of who you already are.” – Tom Roth, StrengthsFinder 2.0</a:t>
            </a:r>
          </a:p>
        </p:txBody>
      </p:sp>
    </p:spTree>
    <p:extLst>
      <p:ext uri="{BB962C8B-B14F-4D97-AF65-F5344CB8AC3E}">
        <p14:creationId xmlns:p14="http://schemas.microsoft.com/office/powerpoint/2010/main" val="4083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E cover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</Template>
  <TotalTime>2809</TotalTime>
  <Words>1250</Words>
  <Application>Microsoft Office PowerPoint</Application>
  <PresentationFormat>On-screen Show (4:3)</PresentationFormat>
  <Paragraphs>170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ISPE cover</vt:lpstr>
      <vt:lpstr>ISPE section</vt:lpstr>
      <vt:lpstr>ISPE content</vt:lpstr>
      <vt:lpstr>Learn your strengths and how to use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Clifton STRENGTHSFINDeR ASSESSMENT &amp; Strengthsfinder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 session #1</vt:lpstr>
      <vt:lpstr>Re-group and presentations</vt:lpstr>
      <vt:lpstr>15 minute break</vt:lpstr>
      <vt:lpstr>Breakout session #2</vt:lpstr>
      <vt:lpstr>Wrap-up and questions</vt:lpstr>
    </vt:vector>
  </TitlesOfParts>
  <Company>CRB Consulting Engineers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Kerner</dc:creator>
  <cp:lastModifiedBy>Teri Saylor</cp:lastModifiedBy>
  <cp:revision>46</cp:revision>
  <dcterms:created xsi:type="dcterms:W3CDTF">2016-02-10T18:27:16Z</dcterms:created>
  <dcterms:modified xsi:type="dcterms:W3CDTF">2016-03-25T13:28:44Z</dcterms:modified>
</cp:coreProperties>
</file>