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4" r:id="rId6"/>
  </p:sldMasterIdLst>
  <p:notesMasterIdLst>
    <p:notesMasterId r:id="rId47"/>
  </p:notesMasterIdLst>
  <p:sldIdLst>
    <p:sldId id="256" r:id="rId7"/>
    <p:sldId id="290" r:id="rId8"/>
    <p:sldId id="304" r:id="rId9"/>
    <p:sldId id="306" r:id="rId10"/>
    <p:sldId id="291" r:id="rId11"/>
    <p:sldId id="257" r:id="rId12"/>
    <p:sldId id="292" r:id="rId13"/>
    <p:sldId id="293" r:id="rId14"/>
    <p:sldId id="294" r:id="rId15"/>
    <p:sldId id="295" r:id="rId16"/>
    <p:sldId id="296" r:id="rId17"/>
    <p:sldId id="287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2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4" r:id="rId34"/>
    <p:sldId id="276" r:id="rId35"/>
    <p:sldId id="277" r:id="rId36"/>
    <p:sldId id="278" r:id="rId37"/>
    <p:sldId id="279" r:id="rId38"/>
    <p:sldId id="281" r:id="rId39"/>
    <p:sldId id="282" r:id="rId40"/>
    <p:sldId id="283" r:id="rId41"/>
    <p:sldId id="284" r:id="rId42"/>
    <p:sldId id="285" r:id="rId43"/>
    <p:sldId id="28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A0749-E8AF-475B-BA6A-4775184EA807}" v="14" dt="2020-03-09T19:07:27.432"/>
    <p1510:client id="{DCF143F2-0E44-4E19-BE54-9CC53F00BF94}" v="7" dt="2020-03-09T19:27:2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87AC-1A42-49D5-A407-F931BFE2151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ADF0A-BED4-4CD7-9223-824C22641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rgbClr val="E77C2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67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1" y="1878038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8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8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1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80" y="382328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4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5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1" y="2888945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9" y="6229069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" y="6306130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4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1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405" y="2470200"/>
            <a:ext cx="5399330" cy="1243673"/>
          </a:xfrm>
        </p:spPr>
        <p:txBody>
          <a:bodyPr/>
          <a:lstStyle/>
          <a:p>
            <a:r>
              <a:rPr lang="en-US" dirty="0"/>
              <a:t>Supply Chain, Design, and Safety Implications of Emerging SU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05" y="3713873"/>
            <a:ext cx="5134431" cy="1752600"/>
          </a:xfrm>
        </p:spPr>
        <p:txBody>
          <a:bodyPr/>
          <a:lstStyle/>
          <a:p>
            <a:r>
              <a:rPr lang="en-US" sz="1600" dirty="0"/>
              <a:t>ISPE-</a:t>
            </a:r>
            <a:r>
              <a:rPr lang="en-US" sz="1600" dirty="0" err="1"/>
              <a:t>CaSA</a:t>
            </a:r>
            <a:r>
              <a:rPr lang="en-US" sz="1600" dirty="0"/>
              <a:t> Life Sciences &amp; Technology Conference</a:t>
            </a:r>
          </a:p>
          <a:p>
            <a:r>
              <a:rPr lang="en-US" sz="1600" dirty="0"/>
              <a:t>March 10</a:t>
            </a:r>
            <a:r>
              <a:rPr lang="en-US" sz="1600" baseline="30000" dirty="0"/>
              <a:t>th</a:t>
            </a:r>
            <a:r>
              <a:rPr lang="en-US" sz="1600" dirty="0"/>
              <a:t>, 2020 Durham , NC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FD8F1-D313-47FB-8B4F-0BADB95B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97" y="990600"/>
            <a:ext cx="7358085" cy="4380178"/>
          </a:xfrm>
        </p:spPr>
        <p:txBody>
          <a:bodyPr/>
          <a:lstStyle/>
          <a:p>
            <a:pPr lvl="0"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High temperature</a:t>
            </a:r>
          </a:p>
          <a:p>
            <a:pPr marL="171450" lvl="0" indent="-171450" defTabSz="914377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tubing and bags must be temperature resistant</a:t>
            </a:r>
          </a:p>
          <a:p>
            <a:pPr marL="171450" lvl="0" indent="-171450" defTabSz="914377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Autoclaving exposes cable ties to heat, which can lead to leaks</a:t>
            </a:r>
          </a:p>
          <a:p>
            <a:pPr lvl="0" defTabSz="914377">
              <a:lnSpc>
                <a:spcPct val="100000"/>
              </a:lnSpc>
              <a:spcAft>
                <a:spcPts val="0"/>
              </a:spcAft>
            </a:pPr>
            <a:endParaRPr lang="en-US" sz="1400" b="0" dirty="0">
              <a:solidFill>
                <a:srgbClr val="E7E6E6">
                  <a:lumMod val="25000"/>
                </a:srgbClr>
              </a:solidFill>
            </a:endParaRPr>
          </a:p>
          <a:p>
            <a:pPr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High pressure / flow rates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braided silicone - robust tubing to withstand peristaltic pumping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rgbClr val="E7E6E6">
                    <a:lumMod val="25000"/>
                  </a:srgbClr>
                </a:solidFill>
              </a:rPr>
              <a:t>Oetiker</a:t>
            </a: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 clamps instead of zip-ties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Filter integrity testing (FIT) can generate 40-70psi of pressure</a:t>
            </a:r>
            <a:endParaRPr lang="en-US" sz="600" b="0" dirty="0">
              <a:solidFill>
                <a:srgbClr val="E7E6E6">
                  <a:lumMod val="25000"/>
                </a:srgbClr>
              </a:solidFill>
            </a:endParaRP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E7E6E6">
                  <a:lumMod val="25000"/>
                </a:srgbClr>
              </a:solidFill>
            </a:endParaRP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Harsh solvents</a:t>
            </a:r>
          </a:p>
          <a:p>
            <a:pPr marL="285750" lvl="0" indent="-2857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film must be chemically compatible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E7E6E6">
                  <a:lumMod val="25000"/>
                </a:srgbClr>
              </a:solidFill>
            </a:endParaRPr>
          </a:p>
          <a:p>
            <a:pPr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Sterility requirements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certificate should list sterilization method and whether it is qualified for custom parts</a:t>
            </a: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endParaRPr lang="en-US" sz="1400" dirty="0">
              <a:solidFill>
                <a:srgbClr val="E7E6E6">
                  <a:lumMod val="25000"/>
                </a:srgbClr>
              </a:solidFill>
            </a:endParaRP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Lead times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off the shelf / standard vs. custom / made to order</a:t>
            </a: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endParaRPr lang="en-US" sz="1400" dirty="0">
              <a:solidFill>
                <a:srgbClr val="E7E6E6">
                  <a:lumMod val="25000"/>
                </a:srgbClr>
              </a:solidFill>
            </a:endParaRPr>
          </a:p>
          <a:p>
            <a:pPr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Consumables storage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Warehouse space needed to store several runs worth of bags and assemblies</a:t>
            </a: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endParaRPr lang="en-US" sz="1400" dirty="0">
              <a:solidFill>
                <a:srgbClr val="E7E6E6">
                  <a:lumMod val="25000"/>
                </a:srgbClr>
              </a:solidFill>
            </a:endParaRPr>
          </a:p>
          <a:p>
            <a:pPr lvl="0" defTabSz="914377"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Small volume cell and gene therapy (CGT) manufacturing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Often working with lab scale volumes but equipment needs to be GMP-ready</a:t>
            </a:r>
          </a:p>
          <a:p>
            <a:pPr marL="171450" lvl="0" indent="-171450" defTabSz="914377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E7E6E6">
                    <a:lumMod val="25000"/>
                  </a:srgbClr>
                </a:solidFill>
              </a:rPr>
              <a:t>Small volume mixing (&lt; 50L)and GMP data trending software often present a challenge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3407C-C9B7-464F-A14A-6F503A7E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10</a:t>
            </a:fld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4DFFB-5F50-4EAF-B2F0-B5D5963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078" y="491836"/>
            <a:ext cx="8380677" cy="498764"/>
          </a:xfrm>
        </p:spPr>
        <p:txBody>
          <a:bodyPr/>
          <a:lstStyle/>
          <a:p>
            <a:r>
              <a:rPr lang="en-US" sz="3600" dirty="0"/>
              <a:t>Process Constraints</a:t>
            </a:r>
          </a:p>
        </p:txBody>
      </p:sp>
    </p:spTree>
    <p:extLst>
      <p:ext uri="{BB962C8B-B14F-4D97-AF65-F5344CB8AC3E}">
        <p14:creationId xmlns:p14="http://schemas.microsoft.com/office/powerpoint/2010/main" val="30058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47C50A-9D08-4EAA-BECF-4B3E1D97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12" y="1328213"/>
            <a:ext cx="8217067" cy="438017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SUT can significantly reduce speed to market, reduce cross-contamination, and reduce equipment downtime - particularly for facilities working in the clinical space or doing multi-product manufacturing.</a:t>
            </a:r>
          </a:p>
          <a:p>
            <a:pPr>
              <a:lnSpc>
                <a:spcPct val="100000"/>
              </a:lnSpc>
            </a:pPr>
            <a:endParaRPr lang="en-US" sz="20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Efficient and effective SUT process design requires the use of design tools, clear cross-functional communication, and a platform approach.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Understanding process capabilities and applying a risk-based approach to material selection will improve process performance and product safety.</a:t>
            </a:r>
          </a:p>
          <a:p>
            <a:endParaRPr lang="en-US" sz="1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B1C09-0B21-426B-97E6-733B6EBB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11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4630-E73C-46AA-9C85-A30F3B466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574964"/>
            <a:ext cx="8380677" cy="753249"/>
          </a:xfrm>
        </p:spPr>
        <p:txBody>
          <a:bodyPr/>
          <a:lstStyle/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8406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681" y="1878038"/>
            <a:ext cx="5023592" cy="1471083"/>
          </a:xfrm>
        </p:spPr>
        <p:txBody>
          <a:bodyPr/>
          <a:lstStyle/>
          <a:p>
            <a:r>
              <a:rPr lang="en-US" dirty="0"/>
              <a:t>Supply Chain Implications of Single Use Consumables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679" y="3429000"/>
            <a:ext cx="5605485" cy="1751542"/>
          </a:xfrm>
        </p:spPr>
        <p:txBody>
          <a:bodyPr/>
          <a:lstStyle/>
          <a:p>
            <a:r>
              <a:rPr lang="en-US" dirty="0"/>
              <a:t>Andrew Passarotti</a:t>
            </a:r>
          </a:p>
          <a:p>
            <a:r>
              <a:rPr lang="en-US" dirty="0"/>
              <a:t>Associate Manager, Supply Chain </a:t>
            </a:r>
          </a:p>
          <a:p>
            <a:r>
              <a:rPr lang="en-US" dirty="0"/>
              <a:t>bluebird bio Viral Vector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0002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95A8A-F0DE-4BDC-8187-D6E30026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78" y="2251363"/>
            <a:ext cx="8265558" cy="3843313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Determining which Proficiencies to Build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Establishing Vendor Partnerships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Completing the Supply Chains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C9C8B-37DD-4F49-AB33-595650B4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13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36A28-6AFA-49CF-AE04-BF2D38C12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221" y="963088"/>
            <a:ext cx="8265558" cy="677049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2283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B446D0-D7D5-4476-8CFB-1BF8E40D7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Gauge Site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Factors to Consider:</a:t>
            </a:r>
            <a:r>
              <a:rPr lang="en-US" sz="2000" dirty="0"/>
              <a:t>	</a:t>
            </a:r>
          </a:p>
          <a:p>
            <a:pPr marL="1142983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298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Personnel Constraints</a:t>
            </a:r>
          </a:p>
          <a:p>
            <a:pPr marL="1142983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298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Facility Constraints</a:t>
            </a:r>
          </a:p>
          <a:p>
            <a:pPr marL="1142983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298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Site Project Plan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0CDC4-98A3-4AEF-9248-641C1694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14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CAE01-FDD9-42AC-B177-012AC6DF6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665018"/>
            <a:ext cx="8380677" cy="663195"/>
          </a:xfrm>
        </p:spPr>
        <p:txBody>
          <a:bodyPr/>
          <a:lstStyle/>
          <a:p>
            <a:r>
              <a:rPr lang="en-US" sz="3600" dirty="0"/>
              <a:t>Proficiencies of a Manufacturing Site</a:t>
            </a:r>
          </a:p>
        </p:txBody>
      </p:sp>
      <p:pic>
        <p:nvPicPr>
          <p:cNvPr id="6" name="Picture 2" descr="Image result for space constraints">
            <a:extLst>
              <a:ext uri="{FF2B5EF4-FFF2-40B4-BE49-F238E27FC236}">
                <a16:creationId xmlns:a16="http://schemas.microsoft.com/office/drawing/2014/main" id="{4A177C5B-FC63-4264-AA8E-3E4B36AF0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b="16236"/>
          <a:stretch/>
        </p:blipFill>
        <p:spPr bwMode="auto">
          <a:xfrm>
            <a:off x="4315755" y="3627497"/>
            <a:ext cx="325755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eadcount">
            <a:extLst>
              <a:ext uri="{FF2B5EF4-FFF2-40B4-BE49-F238E27FC236}">
                <a16:creationId xmlns:a16="http://schemas.microsoft.com/office/drawing/2014/main" id="{0D723EEC-4BF2-432F-AB8A-D1ACE10C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37" y="1233880"/>
            <a:ext cx="3320328" cy="24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7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CDAF0-EE18-4BE6-9295-49B1FB33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15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66199-E800-46A9-A356-CB2A2A4F4624}"/>
              </a:ext>
            </a:extLst>
          </p:cNvPr>
          <p:cNvSpPr/>
          <p:nvPr/>
        </p:nvSpPr>
        <p:spPr>
          <a:xfrm>
            <a:off x="499111" y="127897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Gauge Site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outsource or insource?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2F4ABA-99B1-4324-A5F8-7FCF880818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413" y="651628"/>
            <a:ext cx="8380412" cy="677109"/>
          </a:xfrm>
        </p:spPr>
        <p:txBody>
          <a:bodyPr/>
          <a:lstStyle/>
          <a:p>
            <a:r>
              <a:rPr lang="en-US" sz="3600" dirty="0"/>
              <a:t>Proficiencies of a Manufacturing Site</a:t>
            </a:r>
          </a:p>
        </p:txBody>
      </p:sp>
      <p:pic>
        <p:nvPicPr>
          <p:cNvPr id="10" name="Picture 2" descr="Image result for weigh scale">
            <a:extLst>
              <a:ext uri="{FF2B5EF4-FFF2-40B4-BE49-F238E27FC236}">
                <a16:creationId xmlns:a16="http://schemas.microsoft.com/office/drawing/2014/main" id="{269D49CA-0916-4EB1-8F52-4E96CA9D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" y="2451763"/>
            <a:ext cx="4015308" cy="34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D25451-33B3-4713-81DB-0D4A5B0698B4}"/>
              </a:ext>
            </a:extLst>
          </p:cNvPr>
          <p:cNvSpPr/>
          <p:nvPr/>
        </p:nvSpPr>
        <p:spPr>
          <a:xfrm>
            <a:off x="161492" y="3238412"/>
            <a:ext cx="1514475" cy="9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Formulate and Filter?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1D9992-00B0-4651-BD5A-E4F4AA7EC7E6}"/>
              </a:ext>
            </a:extLst>
          </p:cNvPr>
          <p:cNvSpPr/>
          <p:nvPr/>
        </p:nvSpPr>
        <p:spPr>
          <a:xfrm>
            <a:off x="2785111" y="3834099"/>
            <a:ext cx="1514475" cy="9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Outsource and Stock?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326E8-FDD8-4605-BED1-2A7AB1399E55}"/>
              </a:ext>
            </a:extLst>
          </p:cNvPr>
          <p:cNvSpPr/>
          <p:nvPr/>
        </p:nvSpPr>
        <p:spPr>
          <a:xfrm>
            <a:off x="918729" y="5479586"/>
            <a:ext cx="2667001" cy="444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Solutions</a:t>
            </a:r>
          </a:p>
        </p:txBody>
      </p:sp>
      <p:pic>
        <p:nvPicPr>
          <p:cNvPr id="14" name="Picture 2" descr="Image result for weigh scale">
            <a:extLst>
              <a:ext uri="{FF2B5EF4-FFF2-40B4-BE49-F238E27FC236}">
                <a16:creationId xmlns:a16="http://schemas.microsoft.com/office/drawing/2014/main" id="{386B6CE7-78A7-41A8-B04F-72976337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48" y="2451763"/>
            <a:ext cx="4015308" cy="34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06A389-6145-48E1-9A6E-624F1FB88A4A}"/>
              </a:ext>
            </a:extLst>
          </p:cNvPr>
          <p:cNvSpPr/>
          <p:nvPr/>
        </p:nvSpPr>
        <p:spPr>
          <a:xfrm>
            <a:off x="4859755" y="3238412"/>
            <a:ext cx="1514475" cy="9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Insource, Build, and Autoclave?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9AF85E-C9B6-4DE9-B9DD-1AA17F5A7799}"/>
              </a:ext>
            </a:extLst>
          </p:cNvPr>
          <p:cNvSpPr/>
          <p:nvPr/>
        </p:nvSpPr>
        <p:spPr>
          <a:xfrm>
            <a:off x="7483374" y="3834099"/>
            <a:ext cx="1514475" cy="9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Outsource and Irradiate?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D9B099-B37A-46DE-809D-11659E8BE2D4}"/>
              </a:ext>
            </a:extLst>
          </p:cNvPr>
          <p:cNvSpPr/>
          <p:nvPr/>
        </p:nvSpPr>
        <p:spPr>
          <a:xfrm>
            <a:off x="5595301" y="5476035"/>
            <a:ext cx="2667001" cy="444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 Assemblies</a:t>
            </a:r>
          </a:p>
        </p:txBody>
      </p:sp>
    </p:spTree>
    <p:extLst>
      <p:ext uri="{BB962C8B-B14F-4D97-AF65-F5344CB8AC3E}">
        <p14:creationId xmlns:p14="http://schemas.microsoft.com/office/powerpoint/2010/main" val="412040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43915B-8F1E-4571-9576-2D3DDCF6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Measure Material Criticality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Factors to Consider:	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Sole vs Single vs Multiple Source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Is material tied to the specific make/model of equipment?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96F20-1B91-486F-8218-0401739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16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4124B-2F85-46AB-9876-41B10DB8F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651164"/>
            <a:ext cx="8380677" cy="677049"/>
          </a:xfrm>
        </p:spPr>
        <p:txBody>
          <a:bodyPr/>
          <a:lstStyle/>
          <a:p>
            <a:r>
              <a:rPr lang="en-US" sz="3600" dirty="0"/>
              <a:t>Establish Vendor Partnerships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77B43-8882-44F7-B877-6759AF59B727}"/>
              </a:ext>
            </a:extLst>
          </p:cNvPr>
          <p:cNvGrpSpPr/>
          <p:nvPr/>
        </p:nvGrpSpPr>
        <p:grpSpPr>
          <a:xfrm>
            <a:off x="4570017" y="1692437"/>
            <a:ext cx="4340455" cy="4316199"/>
            <a:chOff x="6941350" y="1417568"/>
            <a:chExt cx="4340455" cy="43161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720C76-5273-456F-AA81-F9F124A64737}"/>
                </a:ext>
              </a:extLst>
            </p:cNvPr>
            <p:cNvGrpSpPr/>
            <p:nvPr/>
          </p:nvGrpSpPr>
          <p:grpSpPr>
            <a:xfrm>
              <a:off x="7397181" y="1417568"/>
              <a:ext cx="3884624" cy="3928490"/>
              <a:chOff x="3644988" y="2054495"/>
              <a:chExt cx="3884624" cy="392849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1EAEC1F-A190-4707-8B68-0BB831A01825}"/>
                  </a:ext>
                </a:extLst>
              </p:cNvPr>
              <p:cNvGrpSpPr/>
              <p:nvPr/>
            </p:nvGrpSpPr>
            <p:grpSpPr>
              <a:xfrm>
                <a:off x="3916154" y="2054495"/>
                <a:ext cx="3613458" cy="3612128"/>
                <a:chOff x="4382813" y="1915511"/>
                <a:chExt cx="3613458" cy="3612128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CE8A1F-32D2-4E52-A57E-2814A17232DC}"/>
                    </a:ext>
                  </a:extLst>
                </p:cNvPr>
                <p:cNvSpPr/>
                <p:nvPr/>
              </p:nvSpPr>
              <p:spPr>
                <a:xfrm>
                  <a:off x="4382813" y="1917087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1ABDBEE-DB2E-4145-B8BE-4866AF5FD0F4}"/>
                    </a:ext>
                  </a:extLst>
                </p:cNvPr>
                <p:cNvSpPr/>
                <p:nvPr/>
              </p:nvSpPr>
              <p:spPr>
                <a:xfrm>
                  <a:off x="6192695" y="1915511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5701EAA-79F0-4103-90D9-2E9F217E4900}"/>
                    </a:ext>
                  </a:extLst>
                </p:cNvPr>
                <p:cNvSpPr/>
                <p:nvPr/>
              </p:nvSpPr>
              <p:spPr>
                <a:xfrm>
                  <a:off x="4382813" y="3724063"/>
                  <a:ext cx="1803576" cy="18035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6586FB3-1021-4416-9C6F-F48EA7C278BA}"/>
                    </a:ext>
                  </a:extLst>
                </p:cNvPr>
                <p:cNvSpPr/>
                <p:nvPr/>
              </p:nvSpPr>
              <p:spPr>
                <a:xfrm>
                  <a:off x="6192695" y="3719462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C2FF480-F909-4DB7-A7D5-7A5D637AED9B}"/>
                  </a:ext>
                </a:extLst>
              </p:cNvPr>
              <p:cNvCxnSpPr/>
              <p:nvPr/>
            </p:nvCxnSpPr>
            <p:spPr>
              <a:xfrm flipV="1">
                <a:off x="3644988" y="2054495"/>
                <a:ext cx="0" cy="361212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FC4AFCB-FAAD-4810-B096-D89BE194F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6154" y="5982985"/>
                <a:ext cx="361345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8962B-4FF0-4ACC-905A-309F547C7989}"/>
                </a:ext>
              </a:extLst>
            </p:cNvPr>
            <p:cNvSpPr txBox="1"/>
            <p:nvPr/>
          </p:nvSpPr>
          <p:spPr>
            <a:xfrm rot="16200000">
              <a:off x="5731905" y="3508653"/>
              <a:ext cx="2788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Procurement Freedom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455D97-4B0A-4EF7-BCCE-D7258EC683A7}"/>
                </a:ext>
              </a:extLst>
            </p:cNvPr>
            <p:cNvSpPr txBox="1"/>
            <p:nvPr/>
          </p:nvSpPr>
          <p:spPr>
            <a:xfrm>
              <a:off x="8141927" y="5364435"/>
              <a:ext cx="2788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Market Availability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82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967432-7CAA-4F78-B65D-47C2D240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17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73550-D551-474C-8F4A-6D1E49F1D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788" y="718255"/>
            <a:ext cx="8380677" cy="725540"/>
          </a:xfrm>
        </p:spPr>
        <p:txBody>
          <a:bodyPr/>
          <a:lstStyle/>
          <a:p>
            <a:r>
              <a:rPr lang="en-US" sz="3600" dirty="0"/>
              <a:t>Complete the Supply Chain!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B4F1F95-5543-494B-BAA0-38B9E9222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40" y="1759832"/>
            <a:ext cx="4100512" cy="43799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As with Patient Demand… Supply is Global!</a:t>
            </a:r>
            <a:endParaRPr lang="en-US" sz="1400" dirty="0"/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Vendor Selection can impact ability to meet patient demand.</a:t>
            </a:r>
          </a:p>
          <a:p>
            <a:pPr marL="1600171" lvl="2" indent="-457200">
              <a:lnSpc>
                <a:spcPct val="100000"/>
              </a:lnSpc>
            </a:pPr>
            <a:r>
              <a:rPr lang="en-US" sz="1600" dirty="0"/>
              <a:t>International vs. Domestic vs. Local</a:t>
            </a:r>
          </a:p>
          <a:p>
            <a:pPr marL="1600171" lvl="2" indent="-457200">
              <a:lnSpc>
                <a:spcPct val="100000"/>
              </a:lnSpc>
            </a:pPr>
            <a:r>
              <a:rPr lang="en-US" sz="1600" dirty="0"/>
              <a:t>Vendor Audits</a:t>
            </a:r>
          </a:p>
          <a:p>
            <a:pPr marL="1600171" lvl="2" indent="-457200">
              <a:lnSpc>
                <a:spcPct val="100000"/>
              </a:lnSpc>
            </a:pPr>
            <a:r>
              <a:rPr lang="en-US" sz="1600" dirty="0"/>
              <a:t>Complexity of components</a:t>
            </a:r>
            <a:endParaRPr lang="en-US" sz="1400" dirty="0"/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Key opportunity: Be the voice of our industry, and shape vendor capabilities.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E1CB46-E2C0-4D65-873C-9E58611CB357}"/>
              </a:ext>
            </a:extLst>
          </p:cNvPr>
          <p:cNvGrpSpPr/>
          <p:nvPr/>
        </p:nvGrpSpPr>
        <p:grpSpPr>
          <a:xfrm>
            <a:off x="4755173" y="1890526"/>
            <a:ext cx="3942106" cy="3891812"/>
            <a:chOff x="6941350" y="1417568"/>
            <a:chExt cx="4340455" cy="43161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57341D-BC52-4EE9-8952-8884943CFBCE}"/>
                </a:ext>
              </a:extLst>
            </p:cNvPr>
            <p:cNvGrpSpPr/>
            <p:nvPr/>
          </p:nvGrpSpPr>
          <p:grpSpPr>
            <a:xfrm>
              <a:off x="7397181" y="1417568"/>
              <a:ext cx="3884624" cy="3928490"/>
              <a:chOff x="3644988" y="2054495"/>
              <a:chExt cx="3884624" cy="392849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8591D27-8A38-43AB-A0F9-55ECB2470F7D}"/>
                  </a:ext>
                </a:extLst>
              </p:cNvPr>
              <p:cNvGrpSpPr/>
              <p:nvPr/>
            </p:nvGrpSpPr>
            <p:grpSpPr>
              <a:xfrm>
                <a:off x="3916154" y="2054495"/>
                <a:ext cx="3613458" cy="3612128"/>
                <a:chOff x="4382813" y="1915511"/>
                <a:chExt cx="3613458" cy="36121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907FC2E-CAD9-4BE1-926D-FF67C0851C9F}"/>
                    </a:ext>
                  </a:extLst>
                </p:cNvPr>
                <p:cNvSpPr/>
                <p:nvPr/>
              </p:nvSpPr>
              <p:spPr>
                <a:xfrm>
                  <a:off x="4382813" y="1917087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62F94B0-E57E-4344-972E-AE359D518D2B}"/>
                    </a:ext>
                  </a:extLst>
                </p:cNvPr>
                <p:cNvSpPr/>
                <p:nvPr/>
              </p:nvSpPr>
              <p:spPr>
                <a:xfrm>
                  <a:off x="6192695" y="1915511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1201DC-4607-4D74-BB7B-B0AFE1104F93}"/>
                    </a:ext>
                  </a:extLst>
                </p:cNvPr>
                <p:cNvSpPr/>
                <p:nvPr/>
              </p:nvSpPr>
              <p:spPr>
                <a:xfrm>
                  <a:off x="4382813" y="3724063"/>
                  <a:ext cx="1803576" cy="18035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A0917CA-1670-48C0-9814-8261DE3DF5AF}"/>
                    </a:ext>
                  </a:extLst>
                </p:cNvPr>
                <p:cNvSpPr/>
                <p:nvPr/>
              </p:nvSpPr>
              <p:spPr>
                <a:xfrm>
                  <a:off x="6192695" y="3719462"/>
                  <a:ext cx="1803576" cy="180357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E1F9D70-A955-463C-9377-6089560AC9D7}"/>
                  </a:ext>
                </a:extLst>
              </p:cNvPr>
              <p:cNvCxnSpPr/>
              <p:nvPr/>
            </p:nvCxnSpPr>
            <p:spPr>
              <a:xfrm flipV="1">
                <a:off x="3644988" y="2054495"/>
                <a:ext cx="0" cy="361212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213E747-67F0-412A-9C85-16A8D5C34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6154" y="5982985"/>
                <a:ext cx="361345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61C99B-BC57-48C7-BF93-0D87B76C3DAE}"/>
                </a:ext>
              </a:extLst>
            </p:cNvPr>
            <p:cNvSpPr txBox="1"/>
            <p:nvPr/>
          </p:nvSpPr>
          <p:spPr>
            <a:xfrm rot="16200000">
              <a:off x="5731905" y="3508653"/>
              <a:ext cx="2788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Procurement Freedom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321EA-E184-43C2-AC9D-B4263584EB4A}"/>
                </a:ext>
              </a:extLst>
            </p:cNvPr>
            <p:cNvSpPr txBox="1"/>
            <p:nvPr/>
          </p:nvSpPr>
          <p:spPr>
            <a:xfrm>
              <a:off x="8141927" y="5364435"/>
              <a:ext cx="2788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Market Availability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52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00CC-34BA-4F4D-B52C-C0E61AC9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77" y="1714499"/>
            <a:ext cx="8223995" cy="438017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Convenience of customization vs. lead times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Leveraging spend with one vendor vs. reducing risk by diversifying spend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Maintain vendor attention while reducing risk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Ensuring supply vs. minimizing waste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Major pain point of starting up storage facilities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D168D-9142-497E-8034-AAD9CEB4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18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89B35-53FA-493D-B6AD-CD67638BF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661" y="824345"/>
            <a:ext cx="8380677" cy="690904"/>
          </a:xfrm>
        </p:spPr>
        <p:txBody>
          <a:bodyPr/>
          <a:lstStyle/>
          <a:p>
            <a:r>
              <a:rPr lang="en-US" sz="3600" dirty="0"/>
              <a:t>Supply Chain as a Balancing Act…</a:t>
            </a:r>
          </a:p>
        </p:txBody>
      </p:sp>
    </p:spTree>
    <p:extLst>
      <p:ext uri="{BB962C8B-B14F-4D97-AF65-F5344CB8AC3E}">
        <p14:creationId xmlns:p14="http://schemas.microsoft.com/office/powerpoint/2010/main" val="127152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Extractables &amp; Leachables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Wendy Haines, PhD, DABT, ASQ CQA</a:t>
            </a:r>
          </a:p>
          <a:p>
            <a:r>
              <a:rPr lang="en-US" dirty="0"/>
              <a:t>Associate Director of Technical &amp; Scientific Services, PharmEng Technology</a:t>
            </a:r>
          </a:p>
        </p:txBody>
      </p:sp>
    </p:spTree>
    <p:extLst>
      <p:ext uri="{BB962C8B-B14F-4D97-AF65-F5344CB8AC3E}">
        <p14:creationId xmlns:p14="http://schemas.microsoft.com/office/powerpoint/2010/main" val="413814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FBA216-24DE-466C-9D2A-81945348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0" y="949669"/>
            <a:ext cx="8869129" cy="527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Granulomatosis w/polyangiitis is rare disorder that causes </a:t>
            </a:r>
          </a:p>
          <a:p>
            <a:pPr lvl="1"/>
            <a:r>
              <a:rPr lang="en-US" sz="2275" dirty="0"/>
              <a:t>    </a:t>
            </a:r>
            <a:r>
              <a:rPr lang="en-US" sz="2275" dirty="0">
                <a:solidFill>
                  <a:schemeClr val="accent1"/>
                </a:solidFill>
              </a:rPr>
              <a:t>inflammation of blood vessels in nose, sinuses, throat, lungs &amp;</a:t>
            </a:r>
          </a:p>
          <a:p>
            <a:pPr lvl="1"/>
            <a:r>
              <a:rPr lang="en-US" sz="2275" b="0" dirty="0">
                <a:solidFill>
                  <a:schemeClr val="accent1"/>
                </a:solidFill>
              </a:rPr>
              <a:t>    kidneys</a:t>
            </a:r>
          </a:p>
          <a:p>
            <a:pPr lvl="1"/>
            <a:endParaRPr lang="en-US" sz="2275" dirty="0">
              <a:solidFill>
                <a:schemeClr val="accent1"/>
              </a:solidFill>
            </a:endParaRPr>
          </a:p>
          <a:p>
            <a:pPr marL="344885" lvl="1" indent="-342900">
              <a:buFont typeface="Arial" panose="020B0604020202020204" pitchFamily="34" charset="0"/>
              <a:buChar char="•"/>
            </a:pPr>
            <a:r>
              <a:rPr lang="en-US" sz="2275" b="0" dirty="0">
                <a:solidFill>
                  <a:schemeClr val="accent1"/>
                </a:solidFill>
              </a:rPr>
              <a:t>Formerly called </a:t>
            </a:r>
            <a:r>
              <a:rPr lang="en-US" sz="2275" b="1" dirty="0">
                <a:solidFill>
                  <a:schemeClr val="tx1"/>
                </a:solidFill>
              </a:rPr>
              <a:t>Wegener’s granulomatosis</a:t>
            </a:r>
            <a:r>
              <a:rPr lang="en-US" sz="2275" b="0" dirty="0">
                <a:solidFill>
                  <a:schemeClr val="accent1"/>
                </a:solidFill>
              </a:rPr>
              <a:t>, condition is 1 of a </a:t>
            </a:r>
          </a:p>
          <a:p>
            <a:pPr lvl="1"/>
            <a:r>
              <a:rPr lang="en-US" sz="2275" dirty="0">
                <a:solidFill>
                  <a:schemeClr val="accent1"/>
                </a:solidFill>
              </a:rPr>
              <a:t>    group of blood vessel disorders called </a:t>
            </a:r>
            <a:r>
              <a:rPr lang="en-US" sz="2275" b="1" dirty="0">
                <a:solidFill>
                  <a:schemeClr val="tx1"/>
                </a:solidFill>
              </a:rPr>
              <a:t>vasculitis</a:t>
            </a:r>
            <a:r>
              <a:rPr lang="en-US" sz="2275" dirty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sz="2275" b="0" dirty="0">
              <a:solidFill>
                <a:schemeClr val="accent1"/>
              </a:solidFill>
            </a:endParaRPr>
          </a:p>
          <a:p>
            <a:pPr marL="344885" lvl="1" indent="-3429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Slows blood flow to some of your organs &amp; affected tissues can </a:t>
            </a:r>
          </a:p>
          <a:p>
            <a:pPr lvl="1"/>
            <a:r>
              <a:rPr lang="en-US" sz="2275" b="0" dirty="0">
                <a:solidFill>
                  <a:schemeClr val="accent1"/>
                </a:solidFill>
              </a:rPr>
              <a:t>    develop areas of inflammation called g</a:t>
            </a:r>
            <a:r>
              <a:rPr lang="en-US" sz="2275" dirty="0">
                <a:solidFill>
                  <a:schemeClr val="accent1"/>
                </a:solidFill>
              </a:rPr>
              <a:t>ranulomas, which can affect</a:t>
            </a:r>
          </a:p>
          <a:p>
            <a:pPr lvl="1"/>
            <a:r>
              <a:rPr lang="en-US" sz="2275" b="0" dirty="0">
                <a:solidFill>
                  <a:schemeClr val="accent1"/>
                </a:solidFill>
              </a:rPr>
              <a:t>    how these organs work</a:t>
            </a:r>
          </a:p>
          <a:p>
            <a:pPr lvl="1"/>
            <a:endParaRPr lang="en-US" sz="2275" dirty="0">
              <a:solidFill>
                <a:schemeClr val="accent1"/>
              </a:solidFill>
            </a:endParaRPr>
          </a:p>
          <a:p>
            <a:pPr marL="344885" lvl="1" indent="-342900">
              <a:buFont typeface="Arial" panose="020B0604020202020204" pitchFamily="34" charset="0"/>
              <a:buChar char="•"/>
            </a:pPr>
            <a:r>
              <a:rPr lang="en-US" sz="2275" b="0" dirty="0">
                <a:solidFill>
                  <a:schemeClr val="accent1"/>
                </a:solidFill>
              </a:rPr>
              <a:t>Early diagnosis &amp; treatment of granulomatosis w/polyangiitis might</a:t>
            </a:r>
          </a:p>
          <a:p>
            <a:pPr lvl="1"/>
            <a:r>
              <a:rPr lang="en-US" sz="2275" dirty="0">
                <a:solidFill>
                  <a:schemeClr val="accent1"/>
                </a:solidFill>
              </a:rPr>
              <a:t>    lead to full recovery w/out treatment, but the condition can be fatal</a:t>
            </a:r>
            <a:endParaRPr lang="en-US" sz="2275" b="0" dirty="0">
              <a:solidFill>
                <a:schemeClr val="accent1"/>
              </a:solidFill>
            </a:endParaRPr>
          </a:p>
          <a:p>
            <a:pPr lvl="1"/>
            <a:endParaRPr lang="en-US" sz="2275" b="0" dirty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FEAA9-2512-4727-9AF6-A7FA8A39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77431CD-109D-4799-81C2-761F8C28FE26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E1850A-9F2E-42C6-A38E-DA13385BF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747" y="153730"/>
            <a:ext cx="8380677" cy="9458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US" sz="3600" dirty="0"/>
          </a:p>
          <a:p>
            <a:pPr>
              <a:spcAft>
                <a:spcPts val="600"/>
              </a:spcAft>
            </a:pPr>
            <a:r>
              <a:rPr lang="en-US" sz="3600" dirty="0"/>
              <a:t>Granulomatosis with polyangiitis</a:t>
            </a:r>
          </a:p>
        </p:txBody>
      </p:sp>
    </p:spTree>
    <p:extLst>
      <p:ext uri="{BB962C8B-B14F-4D97-AF65-F5344CB8AC3E}">
        <p14:creationId xmlns:p14="http://schemas.microsoft.com/office/powerpoint/2010/main" val="342419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8" y="1046922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Definitions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Where do Extractables &amp; Leachables(E&amp;L) come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Why conduct E&amp;L studies?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E&amp;L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Conclusion 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Agenda</a:t>
            </a: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95235DA4-EA23-465F-A554-738DAA18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09" y="3697237"/>
            <a:ext cx="5220847" cy="21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856" y="1046922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143790"/>
            <a:ext cx="838067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What are extractables (E)?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9CF508-A990-42F7-A490-82FAFAC37BEC}"/>
              </a:ext>
            </a:extLst>
          </p:cNvPr>
          <p:cNvSpPr txBox="1">
            <a:spLocks/>
          </p:cNvSpPr>
          <p:nvPr/>
        </p:nvSpPr>
        <p:spPr>
          <a:xfrm>
            <a:off x="183222" y="1046922"/>
            <a:ext cx="8764321" cy="2107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Species that can be released from the surface of </a:t>
            </a:r>
          </a:p>
          <a:p>
            <a:endParaRPr lang="en-US" sz="2400" dirty="0"/>
          </a:p>
          <a:p>
            <a:r>
              <a:rPr lang="en-US" sz="2400" dirty="0"/>
              <a:t>components used in manufacturing and storage of drug</a:t>
            </a:r>
          </a:p>
          <a:p>
            <a:endParaRPr lang="en-US" sz="2400" dirty="0"/>
          </a:p>
          <a:p>
            <a:r>
              <a:rPr lang="en-US" sz="2400" dirty="0"/>
              <a:t>products under laboratory conditions (accelerated temps).</a:t>
            </a:r>
          </a:p>
          <a:p>
            <a:endParaRPr lang="en-US" sz="2400" dirty="0"/>
          </a:p>
          <a:p>
            <a:endParaRPr lang="en-US" sz="2400" dirty="0"/>
          </a:p>
          <a:p>
            <a:pPr lvl="2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 descr="A picture containing cup, indoor, sitting, table&#10;&#10;Description automatically generated">
            <a:extLst>
              <a:ext uri="{FF2B5EF4-FFF2-40B4-BE49-F238E27FC236}">
                <a16:creationId xmlns:a16="http://schemas.microsoft.com/office/drawing/2014/main" id="{8EE9033E-5B32-4FD1-8FE6-8B992E65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3" y="3570799"/>
            <a:ext cx="3308839" cy="2388981"/>
          </a:xfrm>
          <a:prstGeom prst="rect">
            <a:avLst/>
          </a:prstGeom>
        </p:spPr>
      </p:pic>
      <p:pic>
        <p:nvPicPr>
          <p:cNvPr id="9" name="Picture 8" descr="A picture containing bottle, container, indoor, counter&#10;&#10;Description automatically generated">
            <a:extLst>
              <a:ext uri="{FF2B5EF4-FFF2-40B4-BE49-F238E27FC236}">
                <a16:creationId xmlns:a16="http://schemas.microsoft.com/office/drawing/2014/main" id="{A4A2935F-850C-49ED-8630-48D60100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56" y="3570799"/>
            <a:ext cx="4891088" cy="25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856" y="1046922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143790"/>
            <a:ext cx="838067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What are leachables (L)?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9CF508-A990-42F7-A490-82FAFAC37BEC}"/>
              </a:ext>
            </a:extLst>
          </p:cNvPr>
          <p:cNvSpPr txBox="1">
            <a:spLocks/>
          </p:cNvSpPr>
          <p:nvPr/>
        </p:nvSpPr>
        <p:spPr>
          <a:xfrm>
            <a:off x="183222" y="1046922"/>
            <a:ext cx="8764321" cy="2107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Species that can be released from the surface of </a:t>
            </a:r>
          </a:p>
          <a:p>
            <a:endParaRPr lang="en-US" sz="2400" dirty="0"/>
          </a:p>
          <a:p>
            <a:r>
              <a:rPr lang="en-US" sz="2400" dirty="0"/>
              <a:t>components used in manufacturing and storage of drug</a:t>
            </a:r>
          </a:p>
          <a:p>
            <a:endParaRPr lang="en-US" sz="2400" dirty="0"/>
          </a:p>
          <a:p>
            <a:r>
              <a:rPr lang="en-US" sz="2400" dirty="0"/>
              <a:t>products under normal conditions.</a:t>
            </a:r>
          </a:p>
          <a:p>
            <a:endParaRPr lang="en-US" sz="2400" dirty="0"/>
          </a:p>
          <a:p>
            <a:endParaRPr lang="en-US" sz="2400" dirty="0"/>
          </a:p>
          <a:p>
            <a:pPr lvl="2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 descr="A picture containing table, indoor, sitting, bottle&#10;&#10;Description automatically generated">
            <a:extLst>
              <a:ext uri="{FF2B5EF4-FFF2-40B4-BE49-F238E27FC236}">
                <a16:creationId xmlns:a16="http://schemas.microsoft.com/office/drawing/2014/main" id="{8E32DCFB-6042-409E-AB48-96D47342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89" y="2708313"/>
            <a:ext cx="3141567" cy="33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80" y="1007166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Manufacturing process</a:t>
            </a:r>
          </a:p>
          <a:p>
            <a:endParaRPr lang="en-US" sz="2400" dirty="0"/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Single-use bags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Filters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Tubing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Gaskets, connectors &amp; O-rings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Valves &amp; springs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Where do E&amp;L come from?</a:t>
            </a:r>
          </a:p>
        </p:txBody>
      </p:sp>
      <p:pic>
        <p:nvPicPr>
          <p:cNvPr id="7" name="Picture 6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1A1A1BBF-6D3A-4936-B0E9-46041658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86" y="1329530"/>
            <a:ext cx="4135861" cy="2362035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2BC3591-22AC-4F96-B4D4-A30E93B22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59" y="3951930"/>
            <a:ext cx="2853781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80" y="1007166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Container closure system (CCS)</a:t>
            </a:r>
          </a:p>
          <a:p>
            <a:endParaRPr lang="en-US" sz="2400" dirty="0"/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Containers: vials, bottles, ampules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Closures: caps, stoppers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Liners, overseal, administration port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Overwraps, administration accessories,</a:t>
            </a:r>
          </a:p>
          <a:p>
            <a:pPr lvl="2" indent="0">
              <a:buNone/>
            </a:pPr>
            <a:r>
              <a:rPr lang="en-US" sz="2275" b="1" dirty="0">
                <a:solidFill>
                  <a:schemeClr val="accent1"/>
                </a:solidFill>
              </a:rPr>
              <a:t>      container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Where do E&amp;L come from (cont.)?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144615C2-9E41-48CE-94E6-16314617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037" y="1394093"/>
            <a:ext cx="3017963" cy="4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4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80" y="543343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Packaging</a:t>
            </a:r>
          </a:p>
          <a:p>
            <a:endParaRPr lang="en-US" sz="2400" dirty="0"/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Primary packaging – external components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Secondary &amp; tertiary packaging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Labels &amp; adhesives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Inks &amp; coloring</a:t>
            </a:r>
          </a:p>
          <a:p>
            <a:pPr lvl="2" indent="0">
              <a:buNone/>
            </a:pPr>
            <a:endParaRPr lang="en-US" sz="2275" b="1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Drug delivery devices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Single-use systems – syringes, IV</a:t>
            </a:r>
          </a:p>
          <a:p>
            <a:pPr lvl="2" indent="0">
              <a:buNone/>
            </a:pPr>
            <a:r>
              <a:rPr lang="en-US" sz="2275" b="1" dirty="0">
                <a:solidFill>
                  <a:schemeClr val="accent1"/>
                </a:solidFill>
              </a:rPr>
              <a:t>      bags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endParaRPr lang="en-US" sz="2275" b="1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24522"/>
            <a:ext cx="838067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Where do E&amp;L come from (cont.)?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9816ED70-88A6-42F7-9B0E-CE601D63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6" y="4366475"/>
            <a:ext cx="3560647" cy="1224623"/>
          </a:xfrm>
          <a:prstGeom prst="rect">
            <a:avLst/>
          </a:prstGeom>
        </p:spPr>
      </p:pic>
      <p:pic>
        <p:nvPicPr>
          <p:cNvPr id="9" name="Picture 8" descr="A picture containing indoor, table, wall, bottle&#10;&#10;Description automatically generated">
            <a:extLst>
              <a:ext uri="{FF2B5EF4-FFF2-40B4-BE49-F238E27FC236}">
                <a16:creationId xmlns:a16="http://schemas.microsoft.com/office/drawing/2014/main" id="{81A1767F-3610-4474-A966-3CCB1434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91" y="2259618"/>
            <a:ext cx="3560648" cy="2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75861"/>
            <a:ext cx="9144000" cy="5499652"/>
          </a:xfrm>
        </p:spPr>
        <p:txBody>
          <a:bodyPr/>
          <a:lstStyle/>
          <a:p>
            <a:endParaRPr lang="en-US" sz="2400" dirty="0"/>
          </a:p>
          <a:p>
            <a:r>
              <a:rPr lang="en-US" sz="2400" u="sng" dirty="0"/>
              <a:t>Finished Drug Product: Containers &amp; Closures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Drug product containers &amp; closures shall not be reactive,  </a:t>
            </a:r>
          </a:p>
          <a:p>
            <a:r>
              <a:rPr lang="en-US" sz="2400" dirty="0"/>
              <a:t>    additive, or absorptive as to alter the </a:t>
            </a:r>
            <a:r>
              <a:rPr lang="en-US" sz="2400" dirty="0">
                <a:solidFill>
                  <a:schemeClr val="tx1"/>
                </a:solidFill>
              </a:rPr>
              <a:t>safety, strength, quality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or purity of the drug </a:t>
            </a:r>
            <a:r>
              <a:rPr lang="en-US" sz="2400" dirty="0"/>
              <a:t>beyond the official or established </a:t>
            </a:r>
          </a:p>
          <a:p>
            <a:r>
              <a:rPr lang="en-US" sz="2400" dirty="0"/>
              <a:t>    requirements.  21CFR 211.94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Laboratory controls</a:t>
            </a:r>
            <a:r>
              <a:rPr lang="en-US" sz="2400" dirty="0"/>
              <a:t> shall include the establishment of </a:t>
            </a:r>
          </a:p>
          <a:p>
            <a:r>
              <a:rPr lang="en-US" sz="2400" dirty="0"/>
              <a:t>    scientifically sound and appropriate </a:t>
            </a:r>
            <a:r>
              <a:rPr lang="en-US" sz="2400" dirty="0">
                <a:solidFill>
                  <a:schemeClr val="tx1"/>
                </a:solidFill>
              </a:rPr>
              <a:t>specifications, </a:t>
            </a: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chemeClr val="tx1"/>
                </a:solidFill>
              </a:rPr>
              <a:t>standards, sampling plans, and test procedures </a:t>
            </a:r>
            <a:r>
              <a:rPr lang="en-US" sz="2400" dirty="0"/>
              <a:t>designed </a:t>
            </a:r>
          </a:p>
          <a:p>
            <a:r>
              <a:rPr lang="en-US" sz="2400" dirty="0"/>
              <a:t>    to assure that components, drug product containers, </a:t>
            </a:r>
          </a:p>
          <a:p>
            <a:r>
              <a:rPr lang="en-US" sz="2400" dirty="0"/>
              <a:t>    closures, in-process materials, labeling, and drug products</a:t>
            </a:r>
          </a:p>
          <a:p>
            <a:r>
              <a:rPr lang="en-US" sz="2400" dirty="0"/>
              <a:t>    conform to appropriate standards of identity, strength,</a:t>
            </a:r>
          </a:p>
          <a:p>
            <a:r>
              <a:rPr lang="en-US" sz="2400" dirty="0"/>
              <a:t>    quality, and purity. 21CFR 211.160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65" y="37774"/>
            <a:ext cx="9051234" cy="945885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Why must E&amp;L studies be conducted?</a:t>
            </a:r>
          </a:p>
        </p:txBody>
      </p:sp>
    </p:spTree>
    <p:extLst>
      <p:ext uri="{BB962C8B-B14F-4D97-AF65-F5344CB8AC3E}">
        <p14:creationId xmlns:p14="http://schemas.microsoft.com/office/powerpoint/2010/main" val="4082356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66" y="675861"/>
            <a:ext cx="9051234" cy="5499652"/>
          </a:xfrm>
        </p:spPr>
        <p:txBody>
          <a:bodyPr/>
          <a:lstStyle/>
          <a:p>
            <a:endParaRPr lang="en-US" sz="2400" dirty="0"/>
          </a:p>
          <a:p>
            <a:r>
              <a:rPr lang="en-US" sz="2400" u="sng" dirty="0"/>
              <a:t>Biologics: Equipment, Containers &amp; Closures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</a:t>
            </a:r>
            <a:r>
              <a:rPr lang="en-US" sz="2400" dirty="0">
                <a:solidFill>
                  <a:schemeClr val="tx1"/>
                </a:solidFill>
              </a:rPr>
              <a:t>surfaces</a:t>
            </a:r>
            <a:r>
              <a:rPr lang="en-US" sz="2400" dirty="0"/>
              <a:t> that come in contact with products shall be</a:t>
            </a:r>
          </a:p>
          <a:p>
            <a:r>
              <a:rPr lang="en-US" sz="2400" dirty="0"/>
              <a:t>    clean and </a:t>
            </a:r>
            <a:r>
              <a:rPr lang="en-US" sz="2400" dirty="0">
                <a:solidFill>
                  <a:schemeClr val="tx1"/>
                </a:solidFill>
              </a:rPr>
              <a:t>free of </a:t>
            </a:r>
            <a:r>
              <a:rPr lang="en-US" sz="2400" dirty="0"/>
              <a:t>surface solids, </a:t>
            </a:r>
            <a:r>
              <a:rPr lang="en-US" sz="2400" dirty="0">
                <a:solidFill>
                  <a:schemeClr val="tx1"/>
                </a:solidFill>
              </a:rPr>
              <a:t>leachable contaminants</a:t>
            </a:r>
            <a:r>
              <a:rPr lang="en-US" sz="2400" dirty="0"/>
              <a:t>, </a:t>
            </a:r>
          </a:p>
          <a:p>
            <a:r>
              <a:rPr lang="en-US" sz="2400" dirty="0"/>
              <a:t>    and other materials </a:t>
            </a:r>
            <a:r>
              <a:rPr lang="en-US" sz="2400"/>
              <a:t>that will </a:t>
            </a:r>
            <a:r>
              <a:rPr lang="en-US" sz="2400" dirty="0"/>
              <a:t>hasten the deterioration of</a:t>
            </a:r>
          </a:p>
          <a:p>
            <a:r>
              <a:rPr lang="en-US" sz="2400" dirty="0"/>
              <a:t>    the product… 21CFR600.11 (b)(h)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65" y="37774"/>
            <a:ext cx="9051234" cy="945885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Why must E&amp;L studies be conducted (cont.)?</a:t>
            </a:r>
          </a:p>
        </p:txBody>
      </p:sp>
      <p:pic>
        <p:nvPicPr>
          <p:cNvPr id="6" name="Picture 5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42700434-254A-4CCB-A353-049DDF08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85" y="3151430"/>
            <a:ext cx="4860193" cy="25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E&amp;L Studies</a:t>
            </a:r>
          </a:p>
        </p:txBody>
      </p:sp>
    </p:spTree>
    <p:extLst>
      <p:ext uri="{BB962C8B-B14F-4D97-AF65-F5344CB8AC3E}">
        <p14:creationId xmlns:p14="http://schemas.microsoft.com/office/powerpoint/2010/main" val="2007870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983" y="795133"/>
            <a:ext cx="9143999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SCT is dose (µg/day) below which an individual </a:t>
            </a:r>
          </a:p>
          <a:p>
            <a:r>
              <a:rPr lang="en-US" sz="2400" dirty="0"/>
              <a:t>      leachable would not elicit effects, carcinogenic or </a:t>
            </a:r>
          </a:p>
          <a:p>
            <a:r>
              <a:rPr lang="en-US" sz="2400" dirty="0"/>
              <a:t>      otherwise, which could constitute a safety concern</a:t>
            </a:r>
          </a:p>
          <a:p>
            <a:r>
              <a:rPr lang="en-US" sz="2400" dirty="0"/>
              <a:t>      (Ball </a:t>
            </a:r>
            <a:r>
              <a:rPr lang="en-US" sz="2400" i="1" dirty="0"/>
              <a:t>et al</a:t>
            </a:r>
            <a:r>
              <a:rPr lang="en-US" sz="2400" dirty="0"/>
              <a:t>., 2007)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SCT is impacted by: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Route of administration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Degree of product-packaging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Product Quality Research Institute (PQRI) recommends </a:t>
            </a:r>
          </a:p>
          <a:p>
            <a:r>
              <a:rPr lang="en-US" sz="2400" dirty="0"/>
              <a:t>      high risk SCT set at 0.15 µg/day, low risk SCT at 1.5 µg/day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Matrix (by FDA) used to assign risk from leachable species</a:t>
            </a:r>
          </a:p>
          <a:p>
            <a:r>
              <a:rPr lang="en-US" sz="2400" dirty="0"/>
              <a:t>      to pharmaceutical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130538"/>
            <a:ext cx="838067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Safety Concern Threshold (SCT)</a:t>
            </a:r>
          </a:p>
        </p:txBody>
      </p:sp>
    </p:spTree>
    <p:extLst>
      <p:ext uri="{BB962C8B-B14F-4D97-AF65-F5344CB8AC3E}">
        <p14:creationId xmlns:p14="http://schemas.microsoft.com/office/powerpoint/2010/main" val="88908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8D34A9-BC1A-4502-A661-E027B722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6" y="1417665"/>
            <a:ext cx="4268323" cy="47664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Joint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Shortness of breath or wheezing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Weight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Coughing, sometimes </a:t>
            </a:r>
          </a:p>
          <a:p>
            <a:r>
              <a:rPr lang="en-US" sz="2000" dirty="0"/>
              <a:t>    w/bloody phlegm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Numbness in limbs, fingers or </a:t>
            </a:r>
          </a:p>
          <a:p>
            <a:r>
              <a:rPr lang="en-US" sz="2000" dirty="0"/>
              <a:t>     toes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4265C-EFF2-4251-B283-DE277113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3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5F576-CC23-4B5F-AC4E-7732BA5DA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141" y="69904"/>
            <a:ext cx="9143999" cy="1207933"/>
          </a:xfrm>
        </p:spPr>
        <p:txBody>
          <a:bodyPr/>
          <a:lstStyle/>
          <a:p>
            <a:pPr algn="ctr"/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Signs &amp; Symptoms of </a:t>
            </a:r>
            <a:r>
              <a:rPr lang="en-US" sz="2400" dirty="0"/>
              <a:t>Granulomatosis w/Polyangiitis Might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Include: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09EF0B6-9088-431B-8D63-B200C0A5D509}"/>
              </a:ext>
            </a:extLst>
          </p:cNvPr>
          <p:cNvSpPr txBox="1">
            <a:spLocks/>
          </p:cNvSpPr>
          <p:nvPr/>
        </p:nvSpPr>
        <p:spPr>
          <a:xfrm>
            <a:off x="4581142" y="1328213"/>
            <a:ext cx="4268323" cy="4766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Blood in your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Ear inflammation &amp; hearing </a:t>
            </a:r>
          </a:p>
          <a:p>
            <a:r>
              <a:rPr lang="en-US" sz="2000" dirty="0"/>
              <a:t>   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Skin sores, bruising or 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Eye redness, burning or pain, &amp;</a:t>
            </a:r>
          </a:p>
          <a:p>
            <a:r>
              <a:rPr lang="en-US" sz="2000" dirty="0"/>
              <a:t>    vision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Pus-like drainage w/crusts from </a:t>
            </a:r>
          </a:p>
          <a:p>
            <a:r>
              <a:rPr lang="en-US" sz="2000" dirty="0"/>
              <a:t>     your nose, stuffiness, sinus </a:t>
            </a:r>
          </a:p>
          <a:p>
            <a:r>
              <a:rPr lang="en-US" sz="2000" dirty="0"/>
              <a:t>     infections, &amp; nosebleeds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53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51C6AF-A393-4EDF-9F4A-4EF7F5E4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7" y="95093"/>
            <a:ext cx="7770725" cy="5828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28FDF-DE92-4BA3-B1E2-B553F9E5538D}"/>
              </a:ext>
            </a:extLst>
          </p:cNvPr>
          <p:cNvSpPr txBox="1"/>
          <p:nvPr/>
        </p:nvSpPr>
        <p:spPr>
          <a:xfrm>
            <a:off x="7222434" y="5923137"/>
            <a:ext cx="1378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FDA,1999</a:t>
            </a:r>
          </a:p>
        </p:txBody>
      </p:sp>
    </p:spTree>
    <p:extLst>
      <p:ext uri="{BB962C8B-B14F-4D97-AF65-F5344CB8AC3E}">
        <p14:creationId xmlns:p14="http://schemas.microsoft.com/office/powerpoint/2010/main" val="189347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80" y="1007166"/>
            <a:ext cx="8764321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When assessing risk, think about the following:</a:t>
            </a:r>
          </a:p>
          <a:p>
            <a:endParaRPr lang="en-US" sz="2400" dirty="0"/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Dose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Duration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Route of Administration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Patient Population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b="1" dirty="0">
                <a:solidFill>
                  <a:schemeClr val="accent1"/>
                </a:solidFill>
              </a:rPr>
              <a:t>Other Unique Product Attributes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Risk Assessment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B4BC295-CC79-4026-90DC-C98AD11C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95" y="1966309"/>
            <a:ext cx="3884525" cy="38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5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520" y="1298710"/>
            <a:ext cx="9011480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 E&amp;L for individual component &amp; potential to </a:t>
            </a:r>
          </a:p>
          <a:p>
            <a:r>
              <a:rPr lang="en-US" sz="2400" dirty="0"/>
              <a:t>      migrate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Connect chemistry of drug quality &amp; performance/function</a:t>
            </a:r>
          </a:p>
          <a:p>
            <a:r>
              <a:rPr lang="en-US" sz="2400" dirty="0"/>
              <a:t>      of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Assess safety &amp; compatibility of components &amp;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 impact of manufacturing, storage &amp; shipping</a:t>
            </a:r>
          </a:p>
          <a:p>
            <a:r>
              <a:rPr lang="en-US" sz="2400" dirty="0"/>
              <a:t>      of drug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Correlate clinical use and patient safety 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2520" y="382326"/>
            <a:ext cx="887895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Manufacturing &amp; Packaging Assessment</a:t>
            </a:r>
          </a:p>
        </p:txBody>
      </p:sp>
    </p:spTree>
    <p:extLst>
      <p:ext uri="{BB962C8B-B14F-4D97-AF65-F5344CB8AC3E}">
        <p14:creationId xmlns:p14="http://schemas.microsoft.com/office/powerpoint/2010/main" val="1638562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520" y="556587"/>
            <a:ext cx="9011480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Extractables study identifies species from manufacturing </a:t>
            </a:r>
          </a:p>
          <a:p>
            <a:r>
              <a:rPr lang="en-US" sz="2400" dirty="0"/>
              <a:t>      &amp; packaging systems that could migrate into product </a:t>
            </a:r>
          </a:p>
          <a:p>
            <a:r>
              <a:rPr lang="en-US" sz="2400" dirty="0"/>
              <a:t>      under normal conditions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Once baseline is established from E studies, then L are a </a:t>
            </a:r>
          </a:p>
          <a:p>
            <a:r>
              <a:rPr lang="en-US" sz="2400" dirty="0"/>
              <a:t>      series of tests conducted at predetermined time-points on</a:t>
            </a:r>
          </a:p>
          <a:p>
            <a:r>
              <a:rPr lang="en-US" sz="2400" dirty="0"/>
              <a:t>      product for duration of shelf-life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Shared information between suppliers, manufacturers &amp; </a:t>
            </a:r>
          </a:p>
          <a:p>
            <a:r>
              <a:rPr lang="en-US" sz="2400" dirty="0"/>
              <a:t>     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2520" y="24522"/>
            <a:ext cx="887895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E&amp;L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B0991-B783-4899-A01C-019E139B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72" y="3935580"/>
            <a:ext cx="2033652" cy="17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905122"/>
            <a:ext cx="9143999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Key Points: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Number of components &amp; material types tested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Solvents to perform extraction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Extraction should be performed in a range of solvating  </a:t>
            </a:r>
          </a:p>
          <a:p>
            <a:r>
              <a:rPr lang="en-US" sz="2400" dirty="0"/>
              <a:t>      power to ensure both organic and inorganic extractable </a:t>
            </a:r>
          </a:p>
          <a:p>
            <a:r>
              <a:rPr lang="en-US" sz="2400" dirty="0"/>
              <a:t>      species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product is a liquid, chose solvents best mimicking </a:t>
            </a:r>
          </a:p>
          <a:p>
            <a:r>
              <a:rPr lang="en-US" sz="2400" dirty="0"/>
              <a:t>     product to provide worst-case extractable profile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Typically 2-3 solvents are chosen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Water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Organic solvent</a:t>
            </a:r>
          </a:p>
          <a:p>
            <a:endParaRPr lang="en-US" sz="2400" dirty="0"/>
          </a:p>
          <a:p>
            <a:r>
              <a:rPr lang="en-US" sz="2400" dirty="0"/>
              <a:t>      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205720"/>
            <a:ext cx="8380677" cy="7259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Extractables Study</a:t>
            </a:r>
          </a:p>
        </p:txBody>
      </p:sp>
    </p:spTree>
    <p:extLst>
      <p:ext uri="{BB962C8B-B14F-4D97-AF65-F5344CB8AC3E}">
        <p14:creationId xmlns:p14="http://schemas.microsoft.com/office/powerpoint/2010/main" val="2466835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397569"/>
            <a:ext cx="9143999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Material Type: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Plastics &amp; rubbers should be tested by all solvents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Metal springs – if treated with organic solvents, yield inorganic</a:t>
            </a:r>
          </a:p>
          <a:p>
            <a:pPr lvl="2" indent="0">
              <a:buNone/>
            </a:pPr>
            <a:r>
              <a:rPr lang="en-US" sz="2275" dirty="0">
                <a:solidFill>
                  <a:schemeClr val="accent1"/>
                </a:solidFill>
              </a:rPr>
              <a:t>      impurities 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number of extraction methods, employing multiple  </a:t>
            </a:r>
          </a:p>
          <a:p>
            <a:r>
              <a:rPr lang="en-US" sz="2400" dirty="0"/>
              <a:t>      analytical techniques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Determine analytical evaluation threshold (AET) from SCT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Detailed analytical report, toxicological assessment of </a:t>
            </a:r>
          </a:p>
          <a:p>
            <a:r>
              <a:rPr lang="en-US" sz="2400" dirty="0"/>
              <a:t>      extractables to identify target leachables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7" y="2968"/>
            <a:ext cx="8380677" cy="7259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Extractables Study (cont.)</a:t>
            </a:r>
          </a:p>
        </p:txBody>
      </p:sp>
      <p:pic>
        <p:nvPicPr>
          <p:cNvPr id="6" name="Picture 5" descr="A picture containing tableware, shaker, indoor&#10;&#10;Description automatically generated">
            <a:extLst>
              <a:ext uri="{FF2B5EF4-FFF2-40B4-BE49-F238E27FC236}">
                <a16:creationId xmlns:a16="http://schemas.microsoft.com/office/drawing/2014/main" id="{BEF11EBF-DFF9-4520-B59C-7B8A267E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67" y="4216695"/>
            <a:ext cx="2220330" cy="19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3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59" y="1404728"/>
            <a:ext cx="9011480" cy="3419063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Time-points are predefined &amp; can run simultaneously with </a:t>
            </a:r>
          </a:p>
          <a:p>
            <a:r>
              <a:rPr lang="en-US" sz="2400" dirty="0"/>
              <a:t>      stability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Samples are screened for leachables, including those </a:t>
            </a:r>
          </a:p>
          <a:p>
            <a:r>
              <a:rPr lang="en-US" sz="2400" dirty="0"/>
              <a:t>      identified in extractable study &amp; any new species, those</a:t>
            </a:r>
          </a:p>
          <a:p>
            <a:r>
              <a:rPr lang="en-US" sz="2400" dirty="0"/>
              <a:t>      that exceed the SCT are identified &amp; assessed for toxicity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Critical components are </a:t>
            </a:r>
            <a:r>
              <a:rPr lang="en-US" sz="2400" dirty="0">
                <a:solidFill>
                  <a:schemeClr val="tx1"/>
                </a:solidFill>
              </a:rPr>
              <a:t>control &amp; leachable samples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2520" y="458843"/>
            <a:ext cx="8878957" cy="94588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Leachable Study</a:t>
            </a:r>
          </a:p>
        </p:txBody>
      </p:sp>
    </p:spTree>
    <p:extLst>
      <p:ext uri="{BB962C8B-B14F-4D97-AF65-F5344CB8AC3E}">
        <p14:creationId xmlns:p14="http://schemas.microsoft.com/office/powerpoint/2010/main" val="4109009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613574"/>
            <a:ext cx="9143999" cy="5047755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E&amp;L can be divided into 3 categories: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Non-volatile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Volatile &amp; semi-volatile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Inorganic/elemental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Analysis of samples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LC-MS – non-volatile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GC-MS – volatile &amp; semi-volatile</a:t>
            </a:r>
          </a:p>
          <a:p>
            <a:pPr marL="670512" lvl="2" indent="-4572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ICP-MS – inorganic/elemental</a:t>
            </a:r>
          </a:p>
          <a:p>
            <a:endParaRPr lang="en-US" sz="2400" dirty="0"/>
          </a:p>
          <a:p>
            <a:r>
              <a:rPr lang="en-US" sz="2400" dirty="0"/>
              <a:t>      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0"/>
            <a:ext cx="8380677" cy="7259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Analyzing E&amp;L Samples</a:t>
            </a:r>
          </a:p>
        </p:txBody>
      </p:sp>
      <p:pic>
        <p:nvPicPr>
          <p:cNvPr id="6" name="Picture 5" descr="A picture containing indoor, sewing machine, table&#10;&#10;Description automatically generated">
            <a:extLst>
              <a:ext uri="{FF2B5EF4-FFF2-40B4-BE49-F238E27FC236}">
                <a16:creationId xmlns:a16="http://schemas.microsoft.com/office/drawing/2014/main" id="{A91FCC91-050A-4AE0-9B2F-C822254A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31" y="1990509"/>
            <a:ext cx="4028446" cy="28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8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25771"/>
            <a:ext cx="9144000" cy="2961037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E&amp;L are complex studies &amp; require thorough planning &amp;</a:t>
            </a:r>
          </a:p>
          <a:p>
            <a:r>
              <a:rPr lang="en-US" sz="2400" dirty="0"/>
              <a:t>      variety of analytical methods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E&amp;L studies are required to ensure patient safety &amp; drug</a:t>
            </a:r>
          </a:p>
          <a:p>
            <a:r>
              <a:rPr lang="en-US" sz="2400" dirty="0"/>
              <a:t>      efficacy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Cooperation/communication between suppliers, </a:t>
            </a:r>
          </a:p>
          <a:p>
            <a:r>
              <a:rPr lang="en-US" sz="2400" dirty="0"/>
              <a:t>      manufacturers &amp; agency is critical</a:t>
            </a:r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158183"/>
            <a:ext cx="8380677" cy="667588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Conclusion</a:t>
            </a:r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C662BD50-944B-49E8-B3A0-DC1EA6C7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1" y="4278079"/>
            <a:ext cx="2419556" cy="13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indoor, building, table, sink&#10;&#10;Description automatically generated">
            <a:extLst>
              <a:ext uri="{FF2B5EF4-FFF2-40B4-BE49-F238E27FC236}">
                <a16:creationId xmlns:a16="http://schemas.microsoft.com/office/drawing/2014/main" id="{23127AFC-75BF-431F-8243-FEA0C270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398" y="4278079"/>
            <a:ext cx="2046260" cy="1365879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FF27F589-B91C-4166-9A1B-5920776D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39" y="4230962"/>
            <a:ext cx="1460111" cy="14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29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44B95D-1DF9-4AE5-B3E5-DF35F4B6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9" y="638589"/>
            <a:ext cx="8868061" cy="35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98" y="742122"/>
            <a:ext cx="9022403" cy="5526156"/>
          </a:xfrm>
        </p:spPr>
        <p:txBody>
          <a:bodyPr/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Commonly misdiagnosed – i.e., rheumatoid arthritis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 some, disease only affects the lung; for others, the </a:t>
            </a:r>
          </a:p>
          <a:p>
            <a:r>
              <a:rPr lang="en-US" sz="2400" dirty="0"/>
              <a:t>     disease only affects the kidneys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Bottom line - without treatment, kidney or lung failure </a:t>
            </a:r>
          </a:p>
          <a:p>
            <a:r>
              <a:rPr lang="en-US" sz="2400" dirty="0"/>
              <a:t>     can occur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Cause of </a:t>
            </a:r>
            <a:r>
              <a:rPr lang="en-US" sz="2400" dirty="0">
                <a:solidFill>
                  <a:schemeClr val="tx1"/>
                </a:solidFill>
              </a:rPr>
              <a:t>Granulomatosis w/polyangiitis </a:t>
            </a:r>
            <a:r>
              <a:rPr lang="en-US" sz="2400" dirty="0"/>
              <a:t>is unknown</a:t>
            </a:r>
          </a:p>
          <a:p>
            <a:pPr marL="556212" lvl="2" indent="-3429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Not contagious</a:t>
            </a:r>
          </a:p>
          <a:p>
            <a:pPr marL="556212" lvl="2" indent="-3429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Not hereditary </a:t>
            </a:r>
          </a:p>
          <a:p>
            <a:pPr marL="556212" lvl="2" indent="-342900"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chemeClr val="accent1"/>
                </a:solidFill>
              </a:rPr>
              <a:t>Most often affects people between 40 – 65 years old</a:t>
            </a:r>
          </a:p>
          <a:p>
            <a:pPr marL="344885" lvl="1" indent="-342900">
              <a:buFont typeface="Arial" panose="020B0604020202020204" pitchFamily="34" charset="0"/>
              <a:buChar char="•"/>
            </a:pPr>
            <a:endParaRPr lang="en-US" sz="2275" dirty="0">
              <a:solidFill>
                <a:schemeClr val="accent1"/>
              </a:solidFill>
            </a:endParaRPr>
          </a:p>
          <a:p>
            <a:pPr marL="344885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Treatment is a combination of steroids &amp; 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     anti-chemotherapeutics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6442" y="61281"/>
            <a:ext cx="8380677" cy="945885"/>
          </a:xfrm>
        </p:spPr>
        <p:txBody>
          <a:bodyPr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Cont</a:t>
            </a:r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1752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780EC-B43E-4147-B876-27454399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5" y="491780"/>
            <a:ext cx="6882380" cy="280801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47FD33-CE50-4854-AACC-A81ACAB92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84774"/>
              </p:ext>
            </p:extLst>
          </p:nvPr>
        </p:nvGraphicFramePr>
        <p:xfrm>
          <a:off x="734044" y="3127997"/>
          <a:ext cx="8052411" cy="116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943524" imgH="860102" progId="Word.Document.12">
                  <p:embed/>
                </p:oleObj>
              </mc:Choice>
              <mc:Fallback>
                <p:oleObj name="Document" r:id="rId4" imgW="5943524" imgH="860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044" y="3127997"/>
                        <a:ext cx="8052411" cy="1165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891992-2199-42EE-9261-5E0AC2D1B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8" y="4293704"/>
            <a:ext cx="6660457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1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8B3CE-6485-4B8E-B125-FA4A398B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5</a:t>
            </a:fld>
            <a:endParaRPr lang="en-CA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318962-569D-4D2F-9B9F-7DE73B272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413" y="699655"/>
            <a:ext cx="8380412" cy="62908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Patients are everywhere…</a:t>
            </a:r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08CBC01-970F-4A7C-A471-DC6F9C391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1" y="1732722"/>
            <a:ext cx="4971037" cy="3728278"/>
          </a:xfrm>
          <a:prstGeom prst="rect">
            <a:avLst/>
          </a:prstGeom>
        </p:spPr>
      </p:pic>
      <p:pic>
        <p:nvPicPr>
          <p:cNvPr id="9" name="Picture 8" descr="A picture containing outdoor, grass, man, street&#10;&#10;Description automatically generated">
            <a:extLst>
              <a:ext uri="{FF2B5EF4-FFF2-40B4-BE49-F238E27FC236}">
                <a16:creationId xmlns:a16="http://schemas.microsoft.com/office/drawing/2014/main" id="{D6912BB8-B77B-48A9-93C4-95E387CC9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6120" y="207727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Single use (SU) Process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679" y="3429000"/>
            <a:ext cx="6450612" cy="17515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Marisol Hydock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Msat</a:t>
            </a:r>
            <a:r>
              <a:rPr lang="en-US" dirty="0"/>
              <a:t> - Process specialist, viral vector manufacturing</a:t>
            </a:r>
          </a:p>
          <a:p>
            <a:pPr>
              <a:lnSpc>
                <a:spcPct val="100000"/>
              </a:lnSpc>
            </a:pPr>
            <a:r>
              <a:rPr lang="en-US" dirty="0"/>
              <a:t>Bluebird bio, </a:t>
            </a:r>
            <a:r>
              <a:rPr lang="en-US" dirty="0" err="1"/>
              <a:t>inc.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B8D30-8F13-43AA-8C61-2AE25255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35" y="1598377"/>
            <a:ext cx="3194794" cy="3451605"/>
          </a:xfrm>
        </p:spPr>
        <p:txBody>
          <a:bodyPr/>
          <a:lstStyle/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Definitions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SUT Consumable Types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Why use Single Use (SU) Technology?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Tools and Methods for Process Design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Process Constraints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Material Qualification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Conclusion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DF8AC-FA00-473A-901D-43A66935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7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D8B44-D132-47D5-BF43-882BA4D68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55" y="879763"/>
            <a:ext cx="8019138" cy="635486"/>
          </a:xfrm>
        </p:spPr>
        <p:txBody>
          <a:bodyPr/>
          <a:lstStyle/>
          <a:p>
            <a:r>
              <a:rPr lang="en-US" sz="3600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DCA69-1912-442E-95CE-70BDB50D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00" y="1742375"/>
            <a:ext cx="5156465" cy="3163607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outerShdw blurRad="152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433249-37D4-4B8E-8F81-4D5B4B9F9B5A}"/>
              </a:ext>
            </a:extLst>
          </p:cNvPr>
          <p:cNvSpPr/>
          <p:nvPr/>
        </p:nvSpPr>
        <p:spPr>
          <a:xfrm>
            <a:off x="3517448" y="1259480"/>
            <a:ext cx="543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Single Use Technology vs. Multi-use 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92745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7F5617-7F0E-4F06-A53C-AD4BBCF2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/>
          <a:stretch/>
        </p:blipFill>
        <p:spPr>
          <a:xfrm>
            <a:off x="6161239" y="2186468"/>
            <a:ext cx="2840413" cy="27846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4FA94-9D1B-4383-9D5D-0EA82FF8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8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B769A-C8CC-4C94-B080-26810069E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602673"/>
            <a:ext cx="8380677" cy="725540"/>
          </a:xfrm>
        </p:spPr>
        <p:txBody>
          <a:bodyPr/>
          <a:lstStyle/>
          <a:p>
            <a:r>
              <a:rPr lang="en-US" sz="4000" dirty="0"/>
              <a:t>Definitions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05DDB-D816-4961-B2A1-1EFF5053EC12}"/>
              </a:ext>
            </a:extLst>
          </p:cNvPr>
          <p:cNvSpPr/>
          <p:nvPr/>
        </p:nvSpPr>
        <p:spPr>
          <a:xfrm>
            <a:off x="270692" y="1063239"/>
            <a:ext cx="8866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SU Disposables / Consumables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general term for bags, tubing, assemblies, filters, or any other process components that come in contact with the product stream and discarded after one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A888E-E302-484E-B853-5628958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4" y="3625507"/>
            <a:ext cx="2102173" cy="2102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70F9C-CA02-40BE-89A6-202C85C4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4" y="3983650"/>
            <a:ext cx="2501369" cy="197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3C192-81F9-433F-8190-B1C464176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41" y="2341584"/>
            <a:ext cx="1660842" cy="23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7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9C4FB-85A3-4DF6-95F6-7536DB1D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9</a:t>
            </a:fld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0DABD-AF4E-4D5A-83CE-8B94C8F34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661" y="686954"/>
            <a:ext cx="8380677" cy="760177"/>
          </a:xfrm>
        </p:spPr>
        <p:txBody>
          <a:bodyPr/>
          <a:lstStyle/>
          <a:p>
            <a:r>
              <a:rPr lang="en-US" sz="3600" dirty="0"/>
              <a:t>Why Single Use Technology (SUT)?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A50CB9-544E-4AB5-A392-AE8E8A50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67" y="1328213"/>
            <a:ext cx="8380412" cy="463968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Reduce cross-contamination risk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materials arrive with a sterility certificate, via autoclaving or gamma irradiation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Flexible manufacturing; decrease downtime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efficient line changeover; no QC release testing needed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enable multi-product manufacturing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Eliminate need for autoclaving, clean-in-place (CIP), and steam-in-place (SIP)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reduces utilities consumption – water, energy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Eliminate need for cleaning validation (CV)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Easy disposal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typically incinerated as medical waste</a:t>
            </a:r>
          </a:p>
          <a:p>
            <a:pPr marL="114298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plastic can instead be recycled into pallets or building materials </a:t>
            </a:r>
          </a:p>
        </p:txBody>
      </p:sp>
    </p:spTree>
    <p:extLst>
      <p:ext uri="{BB962C8B-B14F-4D97-AF65-F5344CB8AC3E}">
        <p14:creationId xmlns:p14="http://schemas.microsoft.com/office/powerpoint/2010/main" val="4257094768"/>
      </p:ext>
    </p:extLst>
  </p:cSld>
  <p:clrMapOvr>
    <a:masterClrMapping/>
  </p:clrMapOvr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PE">
    <a:dk1>
      <a:sysClr val="windowText" lastClr="000000"/>
    </a:dk1>
    <a:lt1>
      <a:sysClr val="window" lastClr="FFFFFF"/>
    </a:lt1>
    <a:dk2>
      <a:srgbClr val="59595B"/>
    </a:dk2>
    <a:lt2>
      <a:srgbClr val="D8D8D8"/>
    </a:lt2>
    <a:accent1>
      <a:srgbClr val="00549F"/>
    </a:accent1>
    <a:accent2>
      <a:srgbClr val="00B9E4"/>
    </a:accent2>
    <a:accent3>
      <a:srgbClr val="B6BF00"/>
    </a:accent3>
    <a:accent4>
      <a:srgbClr val="80379B"/>
    </a:accent4>
    <a:accent5>
      <a:srgbClr val="CD202C"/>
    </a:accent5>
    <a:accent6>
      <a:srgbClr val="F2AF00"/>
    </a:accent6>
    <a:hlink>
      <a:srgbClr val="464646"/>
    </a:hlink>
    <a:folHlink>
      <a:srgbClr val="46464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87833AD4DF984885E910574C7B1DFA" ma:contentTypeVersion="13" ma:contentTypeDescription="Create a new document." ma:contentTypeScope="" ma:versionID="07b1a8a1372a66ce45ac306142b30b09">
  <xsd:schema xmlns:xsd="http://www.w3.org/2001/XMLSchema" xmlns:xs="http://www.w3.org/2001/XMLSchema" xmlns:p="http://schemas.microsoft.com/office/2006/metadata/properties" xmlns:ns3="3023e0c5-74d4-454b-9127-cd1204ee6983" xmlns:ns4="3d7b2dfb-0630-4dff-859e-91a49c87d1b8" targetNamespace="http://schemas.microsoft.com/office/2006/metadata/properties" ma:root="true" ma:fieldsID="30e5bbcc09b4d3511f7d9d33b69c9a22" ns3:_="" ns4:_="">
    <xsd:import namespace="3023e0c5-74d4-454b-9127-cd1204ee6983"/>
    <xsd:import namespace="3d7b2dfb-0630-4dff-859e-91a49c87d1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3e0c5-74d4-454b-9127-cd1204ee6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b2dfb-0630-4dff-859e-91a49c87d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AB435-26FC-4AE7-81F7-22B0AE59B5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764A5-B6E5-43BB-B445-8CAEF31778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ABDC7B-257C-4DC4-9856-EE6F50C53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23e0c5-74d4-454b-9127-cd1204ee6983"/>
    <ds:schemaRef ds:uri="3d7b2dfb-0630-4dff-859e-91a49c87d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1792</Words>
  <Application>Microsoft Office PowerPoint</Application>
  <PresentationFormat>On-screen Show (4:3)</PresentationFormat>
  <Paragraphs>435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ispe-power-point-template (1)</vt:lpstr>
      <vt:lpstr>ISPE section</vt:lpstr>
      <vt:lpstr>ISPE content</vt:lpstr>
      <vt:lpstr>Microsoft Word Document</vt:lpstr>
      <vt:lpstr>Supply Chain, Design, and Safety Implications of Emerging SU TECHNOLOGIES</vt:lpstr>
      <vt:lpstr>PowerPoint Presentation</vt:lpstr>
      <vt:lpstr>PowerPoint Presentation</vt:lpstr>
      <vt:lpstr>PowerPoint Presentation</vt:lpstr>
      <vt:lpstr>PowerPoint Presentation</vt:lpstr>
      <vt:lpstr>Single use (SU) Process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 Chain Implications of Single Use Consumables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Extractables &amp; Leachables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E&amp;L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Chain, Design, and Safety Implications of Emerging SUTs</dc:title>
  <dc:creator>Marisol Hydock</dc:creator>
  <cp:lastModifiedBy>Wendy Haines</cp:lastModifiedBy>
  <cp:revision>9</cp:revision>
  <dcterms:created xsi:type="dcterms:W3CDTF">2020-02-28T18:24:18Z</dcterms:created>
  <dcterms:modified xsi:type="dcterms:W3CDTF">2020-03-09T19:28:08Z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0x0101008487833AD4DF984885E910574C7B1DFA</vt:lpwstr>
  </property>
</Properties>
</file>